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handoutMasterIdLst>
    <p:handoutMasterId r:id="rId78"/>
  </p:handoutMasterIdLst>
  <p:sldIdLst>
    <p:sldId id="257" r:id="rId2"/>
    <p:sldId id="371" r:id="rId3"/>
    <p:sldId id="310" r:id="rId4"/>
    <p:sldId id="261" r:id="rId5"/>
    <p:sldId id="311" r:id="rId6"/>
    <p:sldId id="340" r:id="rId7"/>
    <p:sldId id="268" r:id="rId8"/>
    <p:sldId id="375" r:id="rId9"/>
    <p:sldId id="376" r:id="rId10"/>
    <p:sldId id="377" r:id="rId11"/>
    <p:sldId id="379" r:id="rId12"/>
    <p:sldId id="312" r:id="rId13"/>
    <p:sldId id="380" r:id="rId14"/>
    <p:sldId id="314" r:id="rId15"/>
    <p:sldId id="313" r:id="rId16"/>
    <p:sldId id="364" r:id="rId17"/>
    <p:sldId id="317" r:id="rId18"/>
    <p:sldId id="267" r:id="rId19"/>
    <p:sldId id="318" r:id="rId20"/>
    <p:sldId id="352" r:id="rId21"/>
    <p:sldId id="259" r:id="rId22"/>
    <p:sldId id="266" r:id="rId23"/>
    <p:sldId id="341" r:id="rId24"/>
    <p:sldId id="343" r:id="rId25"/>
    <p:sldId id="346" r:id="rId26"/>
    <p:sldId id="342" r:id="rId27"/>
    <p:sldId id="345" r:id="rId28"/>
    <p:sldId id="347" r:id="rId29"/>
    <p:sldId id="349" r:id="rId30"/>
    <p:sldId id="367" r:id="rId31"/>
    <p:sldId id="282" r:id="rId32"/>
    <p:sldId id="368" r:id="rId33"/>
    <p:sldId id="284" r:id="rId34"/>
    <p:sldId id="286" r:id="rId35"/>
    <p:sldId id="285" r:id="rId36"/>
    <p:sldId id="287" r:id="rId37"/>
    <p:sldId id="288" r:id="rId38"/>
    <p:sldId id="300" r:id="rId39"/>
    <p:sldId id="301" r:id="rId40"/>
    <p:sldId id="289" r:id="rId41"/>
    <p:sldId id="290" r:id="rId42"/>
    <p:sldId id="294" r:id="rId43"/>
    <p:sldId id="295" r:id="rId44"/>
    <p:sldId id="296" r:id="rId45"/>
    <p:sldId id="297" r:id="rId46"/>
    <p:sldId id="319" r:id="rId47"/>
    <p:sldId id="381" r:id="rId48"/>
    <p:sldId id="373" r:id="rId49"/>
    <p:sldId id="271" r:id="rId50"/>
    <p:sldId id="306" r:id="rId51"/>
    <p:sldId id="324" r:id="rId52"/>
    <p:sldId id="302" r:id="rId53"/>
    <p:sldId id="303" r:id="rId54"/>
    <p:sldId id="304" r:id="rId55"/>
    <p:sldId id="305" r:id="rId56"/>
    <p:sldId id="369" r:id="rId57"/>
    <p:sldId id="307" r:id="rId58"/>
    <p:sldId id="351" r:id="rId59"/>
    <p:sldId id="308" r:id="rId60"/>
    <p:sldId id="309" r:id="rId61"/>
    <p:sldId id="326" r:id="rId62"/>
    <p:sldId id="333" r:id="rId63"/>
    <p:sldId id="334" r:id="rId64"/>
    <p:sldId id="335" r:id="rId65"/>
    <p:sldId id="336" r:id="rId66"/>
    <p:sldId id="325" r:id="rId67"/>
    <p:sldId id="328" r:id="rId68"/>
    <p:sldId id="357" r:id="rId69"/>
    <p:sldId id="358" r:id="rId70"/>
    <p:sldId id="359" r:id="rId71"/>
    <p:sldId id="360" r:id="rId72"/>
    <p:sldId id="361" r:id="rId73"/>
    <p:sldId id="362" r:id="rId74"/>
    <p:sldId id="363" r:id="rId75"/>
    <p:sldId id="331"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2B21"/>
    <a:srgbClr val="1C6F9B"/>
    <a:srgbClr val="15AA96"/>
    <a:srgbClr val="F29A15"/>
    <a:srgbClr val="F3A431"/>
    <a:srgbClr val="17BFA7"/>
    <a:srgbClr val="14A08C"/>
    <a:srgbClr val="2172AF"/>
    <a:srgbClr val="237BBA"/>
    <a:srgbClr val="EF84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125" autoAdjust="0"/>
    <p:restoredTop sz="89514" autoAdjust="0"/>
  </p:normalViewPr>
  <p:slideViewPr>
    <p:cSldViewPr>
      <p:cViewPr varScale="1">
        <p:scale>
          <a:sx n="107" d="100"/>
          <a:sy n="107" d="100"/>
        </p:scale>
        <p:origin x="1356"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30" d="100"/>
        <a:sy n="130" d="100"/>
      </p:scale>
      <p:origin x="0" y="28620"/>
    </p:cViewPr>
  </p:sorterViewPr>
  <p:notesViewPr>
    <p:cSldViewPr>
      <p:cViewPr varScale="1">
        <p:scale>
          <a:sx n="56" d="100"/>
          <a:sy n="56" d="100"/>
        </p:scale>
        <p:origin x="-288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5C99ACC-60AF-4BE9-86B2-8304B4945B49}" type="datetimeFigureOut">
              <a:rPr lang="en-US" smtClean="0"/>
              <a:t>9/13/2018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D6D6DC1-E3EB-4B46-B730-A049ADB1BAC7}" type="slidenum">
              <a:rPr lang="en-US" smtClean="0"/>
              <a:t>‹#›</a:t>
            </a:fld>
            <a:endParaRPr lang="en-US"/>
          </a:p>
        </p:txBody>
      </p:sp>
    </p:spTree>
    <p:extLst>
      <p:ext uri="{BB962C8B-B14F-4D97-AF65-F5344CB8AC3E}">
        <p14:creationId xmlns:p14="http://schemas.microsoft.com/office/powerpoint/2010/main" val="2191100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26A0FA-B561-4A5C-BC6E-38D56726D704}" type="datetimeFigureOut">
              <a:rPr lang="en-US" smtClean="0"/>
              <a:t>9/13/2018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94C66F-996F-4D2A-8126-B238470C39C8}" type="slidenum">
              <a:rPr lang="en-US" smtClean="0"/>
              <a:t>‹#›</a:t>
            </a:fld>
            <a:endParaRPr lang="en-US"/>
          </a:p>
        </p:txBody>
      </p:sp>
    </p:spTree>
    <p:extLst>
      <p:ext uri="{BB962C8B-B14F-4D97-AF65-F5344CB8AC3E}">
        <p14:creationId xmlns:p14="http://schemas.microsoft.com/office/powerpoint/2010/main" val="2072068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LASAR</a:t>
            </a:r>
            <a:r>
              <a:rPr lang="en-US" baseline="0" dirty="0"/>
              <a:t> and L.I.D.A.R. may be used interchangeably </a:t>
            </a:r>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1</a:t>
            </a:fld>
            <a:endParaRPr lang="en-US" dirty="0"/>
          </a:p>
        </p:txBody>
      </p:sp>
    </p:spTree>
    <p:extLst>
      <p:ext uri="{BB962C8B-B14F-4D97-AF65-F5344CB8AC3E}">
        <p14:creationId xmlns:p14="http://schemas.microsoft.com/office/powerpoint/2010/main" val="3995731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D85CA2B-C689-40F3-85AC-E42096696310}" type="slidenum">
              <a:rPr lang="en-US" altLang="en-US" smtClean="0">
                <a:solidFill>
                  <a:prstClr val="black"/>
                </a:solidFill>
              </a:rPr>
              <a:pPr eaLnBrk="1" hangingPunct="1">
                <a:spcBef>
                  <a:spcPct val="0"/>
                </a:spcBef>
              </a:pPr>
              <a:t>24</a:t>
            </a:fld>
            <a:endParaRPr lang="en-US" altLang="en-US">
              <a:solidFill>
                <a:prstClr val="black"/>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p:spPr>
        <p:txBody>
          <a:bodyPr/>
          <a:lstStyle/>
          <a:p>
            <a:endParaRPr lang="en-US" altLang="en-US" dirty="0">
              <a:latin typeface="Arial" pitchFamily="34" charset="0"/>
            </a:endParaRPr>
          </a:p>
        </p:txBody>
      </p:sp>
      <p:sp>
        <p:nvSpPr>
          <p:cNvPr id="149508"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02F3D65-1ADC-44F8-A396-AD45E2E3C8E8}" type="slidenum">
              <a:rPr lang="en-US" altLang="en-US" smtClean="0">
                <a:solidFill>
                  <a:prstClr val="black"/>
                </a:solidFill>
              </a:rPr>
              <a:pPr eaLnBrk="1" hangingPunct="1"/>
              <a:t>25</a:t>
            </a:fld>
            <a:endParaRPr lang="en-US"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7B4099A-F341-420D-A331-BAF535C82127}" type="slidenum">
              <a:rPr lang="en-US" altLang="en-US" smtClean="0">
                <a:solidFill>
                  <a:prstClr val="black"/>
                </a:solidFill>
              </a:rPr>
              <a:pPr eaLnBrk="1" hangingPunct="1">
                <a:spcBef>
                  <a:spcPct val="0"/>
                </a:spcBef>
              </a:pPr>
              <a:t>26</a:t>
            </a:fld>
            <a:endParaRPr lang="en-US" altLang="en-US">
              <a:solidFill>
                <a:prstClr val="black"/>
              </a:solidFill>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4309A80-A75A-4353-8D73-0832A199BD09}" type="slidenum">
              <a:rPr lang="en-US" altLang="en-US" smtClean="0">
                <a:solidFill>
                  <a:prstClr val="black"/>
                </a:solidFill>
              </a:rPr>
              <a:pPr eaLnBrk="1" hangingPunct="1">
                <a:spcBef>
                  <a:spcPct val="0"/>
                </a:spcBef>
              </a:pPr>
              <a:t>27</a:t>
            </a:fld>
            <a:endParaRPr lang="en-US" altLang="en-US">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marL="0" indent="0" eaLnBrk="1" hangingPunct="1">
              <a:buNone/>
              <a:defRPr/>
            </a:pPr>
            <a:r>
              <a:rPr lang="en-US" altLang="en-US" sz="1200" dirty="0"/>
              <a:t>Recall the basic formula for a time/distance calculations is:</a:t>
            </a:r>
          </a:p>
          <a:p>
            <a:pPr eaLnBrk="1" hangingPunct="1">
              <a:defRPr/>
            </a:pPr>
            <a:endParaRPr lang="en-US" altLang="en-US" sz="1200" dirty="0"/>
          </a:p>
          <a:p>
            <a:pPr eaLnBrk="1" hangingPunct="1">
              <a:defRPr/>
            </a:pPr>
            <a:r>
              <a:rPr lang="en-US" altLang="en-US" sz="1200" dirty="0"/>
              <a:t>Through algebra we can change this formula to find a distance if time and speed is known.</a:t>
            </a:r>
          </a:p>
          <a:p>
            <a:pPr eaLnBrk="1" hangingPunct="1"/>
            <a:endParaRPr lang="en-US" altLang="en-US" dirty="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7A172C7-1C8A-4522-AB3E-489FE2CBDAC4}" type="slidenum">
              <a:rPr lang="en-US" altLang="en-US" smtClean="0">
                <a:solidFill>
                  <a:prstClr val="black"/>
                </a:solidFill>
              </a:rPr>
              <a:pPr eaLnBrk="1" hangingPunct="1">
                <a:spcBef>
                  <a:spcPct val="0"/>
                </a:spcBef>
              </a:pPr>
              <a:t>28</a:t>
            </a:fld>
            <a:endParaRPr lang="en-US" altLang="en-US">
              <a:solidFill>
                <a:prstClr val="black"/>
              </a:solidFill>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ACD72B-5848-462C-AA83-1B083A5E61CB}" type="slidenum">
              <a:rPr lang="en-US" altLang="en-US" smtClean="0">
                <a:solidFill>
                  <a:prstClr val="black"/>
                </a:solidFill>
              </a:rPr>
              <a:pPr eaLnBrk="1" hangingPunct="1">
                <a:spcBef>
                  <a:spcPct val="0"/>
                </a:spcBef>
              </a:pPr>
              <a:t>29</a:t>
            </a:fld>
            <a:endParaRPr lang="en-US" altLang="en-US">
              <a:solidFill>
                <a:prstClr val="black"/>
              </a:solidFill>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p:spPr>
        <p:txBody>
          <a:bodyPr/>
          <a:lstStyle/>
          <a:p>
            <a:endParaRPr lang="en-US" altLang="en-US" dirty="0">
              <a:latin typeface="Arial" pitchFamily="34" charset="0"/>
            </a:endParaRPr>
          </a:p>
        </p:txBody>
      </p:sp>
      <p:sp>
        <p:nvSpPr>
          <p:cNvPr id="168964"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DBAF125-1E17-498B-8C2A-90B32B41DDA9}" type="slidenum">
              <a:rPr lang="en-US" altLang="en-US" smtClean="0"/>
              <a:pPr eaLnBrk="1" hangingPunct="1"/>
              <a:t>31</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3C54F1-6301-41DD-87ED-9E11EB5E20D4}" type="slidenum">
              <a:rPr lang="en-US" altLang="en-US" smtClean="0">
                <a:solidFill>
                  <a:prstClr val="black"/>
                </a:solidFill>
              </a:rPr>
              <a:pPr eaLnBrk="1" hangingPunct="1">
                <a:spcBef>
                  <a:spcPct val="0"/>
                </a:spcBef>
              </a:pPr>
              <a:t>32</a:t>
            </a:fld>
            <a:endParaRPr lang="en-US" altLang="en-US">
              <a:solidFill>
                <a:prstClr val="black"/>
              </a:solidFill>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B8EDE87-8489-4389-A28A-0B9032469AC1}" type="slidenum">
              <a:rPr lang="en-US" altLang="en-US" smtClean="0"/>
              <a:pPr eaLnBrk="1" hangingPunct="1">
                <a:spcBef>
                  <a:spcPct val="0"/>
                </a:spcBef>
              </a:pPr>
              <a:t>33</a:t>
            </a:fld>
            <a:endParaRPr lang="en-US" altLang="en-US"/>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89A4D05-7A54-4ADB-8210-9B72073A0AF0}" type="slidenum">
              <a:rPr lang="en-US" altLang="en-US" smtClean="0"/>
              <a:pPr eaLnBrk="1" hangingPunct="1">
                <a:spcBef>
                  <a:spcPct val="0"/>
                </a:spcBef>
              </a:pPr>
              <a:t>34</a:t>
            </a:fld>
            <a:endParaRPr lang="en-US" altLang="en-US"/>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29C0ACF-B7C9-4F62-8236-0947D30A061A}" type="slidenum">
              <a:rPr lang="en-US" altLang="en-US" smtClean="0">
                <a:solidFill>
                  <a:srgbClr val="000000"/>
                </a:solidFill>
              </a:rPr>
              <a:pPr eaLnBrk="1" hangingPunct="1">
                <a:spcBef>
                  <a:spcPct val="0"/>
                </a:spcBef>
              </a:pPr>
              <a:t>6</a:t>
            </a:fld>
            <a:endParaRPr lang="en-US" altLang="en-US">
              <a:solidFill>
                <a:srgbClr val="000000"/>
              </a:solidFill>
            </a:endParaRPr>
          </a:p>
        </p:txBody>
      </p:sp>
      <p:sp>
        <p:nvSpPr>
          <p:cNvPr id="440323" name="Rectangle 2"/>
          <p:cNvSpPr>
            <a:spLocks noGrp="1" noRot="1" noChangeAspect="1" noChangeArrowheads="1" noTextEdit="1"/>
          </p:cNvSpPr>
          <p:nvPr>
            <p:ph type="sldImg"/>
          </p:nvPr>
        </p:nvSpPr>
        <p:spPr>
          <a:ln/>
        </p:spPr>
      </p:sp>
      <p:sp>
        <p:nvSpPr>
          <p:cNvPr id="440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In 1917 Albert Einstein, in his paper On the Quantum Theory of Radiation, laid the foundation for the invention of the L.A.S.E.R. and its predecessor, the maser, by introducing the concepts of probability coefficients (later to be termed 'Einstein coefficients') for the absorption, spontaneous emission, and stimulated emission of electromagnetic radiation.  The paper</a:t>
            </a:r>
            <a:r>
              <a:rPr lang="en-US" baseline="0" dirty="0"/>
              <a:t> proposed the phenomenon of stimulated emission, the basis for the LASAR</a:t>
            </a:r>
            <a:endParaRPr lang="en-US" dirty="0"/>
          </a:p>
          <a:p>
            <a:pPr eaLnBrk="1" hangingPunct="1"/>
            <a:endParaRPr lang="en-US" altLang="en-US" dirty="0">
              <a:latin typeface="Arial" pitchFamily="34" charset="0"/>
            </a:endParaRPr>
          </a:p>
          <a:p>
            <a:pPr eaLnBrk="1" hangingPunct="1"/>
            <a:r>
              <a:rPr lang="en-US" altLang="en-US" dirty="0">
                <a:latin typeface="Arial" pitchFamily="34" charset="0"/>
              </a:rPr>
              <a:t>http://people.cas.uab.edu/~mirov/Lectures%201-2%20ch1%20fall%202015.pdf </a:t>
            </a:r>
          </a:p>
          <a:p>
            <a:pPr eaLnBrk="1" hangingPunct="1"/>
            <a:endParaRPr lang="en-US" altLang="en-US" dirty="0">
              <a:latin typeface="Arial" pitchFamily="34" charset="0"/>
            </a:endParaRPr>
          </a:p>
          <a:p>
            <a:pPr eaLnBrk="1" hangingPunct="1"/>
            <a:r>
              <a:rPr lang="en-US" altLang="en-US" dirty="0">
                <a:latin typeface="Arial" pitchFamily="34" charset="0"/>
              </a:rPr>
              <a:t>http://</a:t>
            </a:r>
            <a:r>
              <a:rPr lang="en-US" altLang="en-US" b="0" dirty="0">
                <a:latin typeface="Arial" pitchFamily="34" charset="0"/>
              </a:rPr>
              <a:t>people.seas.harvard.edu/~jones/cscie129/nu_lectures/lecture6/hertz/Hertz_exp.html</a:t>
            </a:r>
          </a:p>
          <a:p>
            <a:pPr eaLnBrk="1" hangingPunct="1"/>
            <a:r>
              <a:rPr lang="en-US" altLang="en-US" b="0" dirty="0">
                <a:latin typeface="Arial" pitchFamily="34" charset="0"/>
              </a:rPr>
              <a:t>http://www.acs.psu.edu/drussell/Demos/doppler/doppler.html</a:t>
            </a:r>
          </a:p>
          <a:p>
            <a:pPr eaLnBrk="1" hangingPunct="1"/>
            <a:r>
              <a:rPr lang="en-US" altLang="en-US" b="0" dirty="0">
                <a:latin typeface="Arial" pitchFamily="34" charset="0"/>
              </a:rPr>
              <a:t>https://micro.magnet.fsu.edu/optics/timeline/people/doppler.html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F622F28-01DF-42E0-B941-3C489602991F}" type="slidenum">
              <a:rPr lang="en-US" altLang="en-US" smtClean="0"/>
              <a:pPr eaLnBrk="1" hangingPunct="1">
                <a:spcBef>
                  <a:spcPct val="0"/>
                </a:spcBef>
              </a:pPr>
              <a:t>35</a:t>
            </a:fld>
            <a:endParaRPr lang="en-US" altLang="en-US"/>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r>
              <a:rPr lang="en-US" altLang="en-US" dirty="0">
                <a:latin typeface="Arial" pitchFamily="34" charset="0"/>
              </a:rPr>
              <a:t>If a L.I.D.A.R.</a:t>
            </a:r>
            <a:r>
              <a:rPr lang="en-US" altLang="en-US" baseline="0" dirty="0">
                <a:latin typeface="Arial" pitchFamily="34" charset="0"/>
              </a:rPr>
              <a:t> </a:t>
            </a:r>
            <a:r>
              <a:rPr lang="en-US" altLang="en-US" dirty="0">
                <a:latin typeface="Arial" pitchFamily="34" charset="0"/>
              </a:rPr>
              <a:t>fires 300 pulses per second, then for a returning pulse to meet a departing pulse, the round trip time for the returning pulse would be 3.3 million </a:t>
            </a:r>
            <a:r>
              <a:rPr lang="en-US" altLang="en-US" dirty="0" err="1">
                <a:latin typeface="Arial" pitchFamily="34" charset="0"/>
              </a:rPr>
              <a:t>nano</a:t>
            </a:r>
            <a:r>
              <a:rPr lang="en-US" altLang="en-US" dirty="0">
                <a:latin typeface="Arial" pitchFamily="34" charset="0"/>
              </a:rPr>
              <a:t> seconds or 3.3 million feet – approximately 631 miles!!!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31E15E8-85E6-42D1-BC51-708B8C1A0037}" type="slidenum">
              <a:rPr lang="en-US" altLang="en-US" smtClean="0"/>
              <a:pPr eaLnBrk="1" hangingPunct="1">
                <a:spcBef>
                  <a:spcPct val="0"/>
                </a:spcBef>
              </a:pPr>
              <a:t>36</a:t>
            </a:fld>
            <a:endParaRPr lang="en-US" altLang="en-US"/>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r>
              <a:rPr lang="en-US" altLang="en-US">
                <a:latin typeface="Arial" pitchFamily="34" charset="0"/>
              </a:rPr>
              <a:t>CLICK ON LAST LINE FOR LINK.</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F65B76D-B2AA-4FEA-9DF7-FBFA0FAE3359}" type="slidenum">
              <a:rPr lang="en-US" altLang="en-US" smtClean="0"/>
              <a:pPr eaLnBrk="1" hangingPunct="1">
                <a:spcBef>
                  <a:spcPct val="0"/>
                </a:spcBef>
              </a:pPr>
              <a:t>37</a:t>
            </a:fld>
            <a:endParaRPr lang="en-US" altLang="en-US"/>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p:spPr>
        <p:txBody>
          <a:bodyPr/>
          <a:lstStyle/>
          <a:p>
            <a:endParaRPr lang="en-US" altLang="en-US" dirty="0">
              <a:latin typeface="Arial" pitchFamily="34" charset="0"/>
            </a:endParaRPr>
          </a:p>
        </p:txBody>
      </p:sp>
      <p:sp>
        <p:nvSpPr>
          <p:cNvPr id="154628"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7DFB492-FE8D-4AB4-AB28-35CFEF12C6E4}" type="slidenum">
              <a:rPr lang="en-US" altLang="en-US" smtClean="0"/>
              <a:pPr eaLnBrk="1" hangingPunct="1"/>
              <a:t>38</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p:spPr>
        <p:txBody>
          <a:bodyPr/>
          <a:lstStyle/>
          <a:p>
            <a:endParaRPr lang="en-US" altLang="en-US">
              <a:latin typeface="Arial" pitchFamily="34" charset="0"/>
            </a:endParaRPr>
          </a:p>
        </p:txBody>
      </p:sp>
      <p:sp>
        <p:nvSpPr>
          <p:cNvPr id="156676"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94BDBE9-DC7B-48EC-9F8E-006374673165}" type="slidenum">
              <a:rPr lang="en-US" altLang="en-US" smtClean="0"/>
              <a:pPr eaLnBrk="1" hangingPunct="1"/>
              <a:t>39</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3C9A803-96A7-4794-A31A-234094881CB4}" type="slidenum">
              <a:rPr lang="en-US" altLang="en-US" smtClean="0"/>
              <a:pPr eaLnBrk="1" hangingPunct="1">
                <a:spcBef>
                  <a:spcPct val="0"/>
                </a:spcBef>
              </a:pPr>
              <a:t>40</a:t>
            </a:fld>
            <a:endParaRPr lang="en-US" altLang="en-US"/>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65421B7-A3F9-4B2C-BFBA-7B75FCB72AF2}" type="slidenum">
              <a:rPr lang="en-US" altLang="en-US" smtClean="0"/>
              <a:pPr eaLnBrk="1" hangingPunct="1">
                <a:spcBef>
                  <a:spcPct val="0"/>
                </a:spcBef>
              </a:pPr>
              <a:t>41</a:t>
            </a:fld>
            <a:endParaRPr lang="en-US" alt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4C05AB-3F70-42B9-A400-C162867757F0}" type="slidenum">
              <a:rPr lang="en-US" altLang="en-US" smtClean="0"/>
              <a:pPr eaLnBrk="1" hangingPunct="1">
                <a:spcBef>
                  <a:spcPct val="0"/>
                </a:spcBef>
              </a:pPr>
              <a:t>42</a:t>
            </a:fld>
            <a:endParaRPr lang="en-US" altLang="en-US"/>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r>
              <a:rPr lang="en-US" altLang="en-US" dirty="0">
                <a:latin typeface="Arial" pitchFamily="34" charset="0"/>
              </a:rPr>
              <a:t>Vehicle approaching is showing a shorter</a:t>
            </a:r>
            <a:r>
              <a:rPr lang="en-US" altLang="en-US" baseline="0" dirty="0">
                <a:latin typeface="Arial" pitchFamily="34" charset="0"/>
              </a:rPr>
              <a:t> time for the pulse return. Vehicle coming at you, L.I.D.A.R. firing p</a:t>
            </a:r>
            <a:endParaRPr lang="en-US" altLang="en-US" dirty="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8679560-D4BB-410E-9EB9-80C27B1F17AC}" type="slidenum">
              <a:rPr lang="en-US" altLang="en-US" smtClean="0"/>
              <a:pPr eaLnBrk="1" hangingPunct="1">
                <a:spcBef>
                  <a:spcPct val="0"/>
                </a:spcBef>
              </a:pPr>
              <a:t>43</a:t>
            </a:fld>
            <a:endParaRPr lang="en-US" altLang="en-US"/>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0732C16-A8FD-4BB3-824C-D57056E7070D}" type="slidenum">
              <a:rPr lang="en-US" altLang="en-US" smtClean="0"/>
              <a:pPr eaLnBrk="1" hangingPunct="1">
                <a:spcBef>
                  <a:spcPct val="0"/>
                </a:spcBef>
              </a:pPr>
              <a:t>44</a:t>
            </a:fld>
            <a:endParaRPr lang="en-US" altLang="en-US"/>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C803758-3267-462B-8D69-8549B4A85FD6}"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r>
              <a:rPr lang="en-US" altLang="en-US" dirty="0"/>
              <a:t>Need</a:t>
            </a:r>
            <a:r>
              <a:rPr lang="en-US" altLang="en-US" baseline="0" dirty="0"/>
              <a:t>s updated graphics</a:t>
            </a:r>
            <a:endParaRPr lang="en-US" altLang="en-US" dirty="0"/>
          </a:p>
        </p:txBody>
      </p:sp>
    </p:spTree>
    <p:extLst>
      <p:ext uri="{BB962C8B-B14F-4D97-AF65-F5344CB8AC3E}">
        <p14:creationId xmlns:p14="http://schemas.microsoft.com/office/powerpoint/2010/main" val="2518402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4E85A9A-8889-4B68-9036-EC66A20C5F81}" type="slidenum">
              <a:rPr lang="en-US" altLang="en-US" smtClean="0"/>
              <a:pPr eaLnBrk="1" hangingPunct="1">
                <a:spcBef>
                  <a:spcPct val="0"/>
                </a:spcBef>
              </a:pPr>
              <a:t>45</a:t>
            </a:fld>
            <a:endParaRPr lang="en-US" alt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r>
              <a:rPr lang="en-US" altLang="en-US" dirty="0">
                <a:latin typeface="Arial" pitchFamily="34" charset="0"/>
              </a:rPr>
              <a:t>Average</a:t>
            </a:r>
            <a:r>
              <a:rPr lang="en-US" altLang="en-US" baseline="0" dirty="0">
                <a:latin typeface="Arial" pitchFamily="34" charset="0"/>
              </a:rPr>
              <a:t> of least</a:t>
            </a:r>
            <a:endParaRPr lang="en-US" altLang="en-US" dirty="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p:spPr>
        <p:txBody>
          <a:bodyPr/>
          <a:lstStyle/>
          <a:p>
            <a:endParaRPr lang="en-US" altLang="en-US">
              <a:latin typeface="Arial" pitchFamily="34" charset="0"/>
            </a:endParaRPr>
          </a:p>
        </p:txBody>
      </p:sp>
      <p:sp>
        <p:nvSpPr>
          <p:cNvPr id="190468"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B4518AF-850F-4C6E-A26B-FF8F9360C7D8}" type="slidenum">
              <a:rPr lang="en-US" altLang="en-US" smtClean="0"/>
              <a:pPr eaLnBrk="1" hangingPunct="1"/>
              <a:t>47</a:t>
            </a:fld>
            <a:endParaRPr lang="en-US" altLang="en-US"/>
          </a:p>
        </p:txBody>
      </p:sp>
    </p:spTree>
    <p:extLst>
      <p:ext uri="{BB962C8B-B14F-4D97-AF65-F5344CB8AC3E}">
        <p14:creationId xmlns:p14="http://schemas.microsoft.com/office/powerpoint/2010/main" val="3057613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FCC6F7A-6953-4413-9122-1B3CC3921CD4}" type="slidenum">
              <a:rPr lang="en-US" altLang="en-US" smtClean="0"/>
              <a:pPr eaLnBrk="1" hangingPunct="1">
                <a:spcBef>
                  <a:spcPct val="0"/>
                </a:spcBef>
              </a:pPr>
              <a:t>52</a:t>
            </a:fld>
            <a:endParaRPr lang="en-US" altLang="en-US"/>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653BD25-251E-4237-AF79-2B7CFB63F34F}" type="slidenum">
              <a:rPr lang="en-US" altLang="en-US" smtClean="0"/>
              <a:pPr eaLnBrk="1" hangingPunct="1">
                <a:spcBef>
                  <a:spcPct val="0"/>
                </a:spcBef>
              </a:pPr>
              <a:t>53</a:t>
            </a:fld>
            <a:endParaRPr lang="en-US" alt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p:spPr>
        <p:txBody>
          <a:bodyPr/>
          <a:lstStyle/>
          <a:p>
            <a:endParaRPr lang="en-US" altLang="en-US">
              <a:latin typeface="Arial" pitchFamily="34" charset="0"/>
            </a:endParaRPr>
          </a:p>
        </p:txBody>
      </p:sp>
      <p:sp>
        <p:nvSpPr>
          <p:cNvPr id="189444"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29FA2E9-C3DE-49EA-A609-97DA91015973}" type="slidenum">
              <a:rPr lang="en-US" altLang="en-US" smtClean="0"/>
              <a:pPr eaLnBrk="1" hangingPunct="1"/>
              <a:t>54</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p:spPr>
        <p:txBody>
          <a:bodyPr/>
          <a:lstStyle/>
          <a:p>
            <a:endParaRPr lang="en-US" altLang="en-US">
              <a:latin typeface="Arial" pitchFamily="34" charset="0"/>
            </a:endParaRPr>
          </a:p>
        </p:txBody>
      </p:sp>
      <p:sp>
        <p:nvSpPr>
          <p:cNvPr id="190468"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B4518AF-850F-4C6E-A26B-FF8F9360C7D8}" type="slidenum">
              <a:rPr lang="en-US" altLang="en-US" smtClean="0"/>
              <a:pPr eaLnBrk="1" hangingPunct="1"/>
              <a:t>55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222915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60</a:t>
            </a:fld>
            <a:endParaRPr lang="en-US"/>
          </a:p>
        </p:txBody>
      </p:sp>
    </p:spTree>
    <p:extLst>
      <p:ext uri="{BB962C8B-B14F-4D97-AF65-F5344CB8AC3E}">
        <p14:creationId xmlns:p14="http://schemas.microsoft.com/office/powerpoint/2010/main" val="2578039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66</a:t>
            </a:fld>
            <a:endParaRPr lang="en-US"/>
          </a:p>
        </p:txBody>
      </p:sp>
    </p:spTree>
    <p:extLst>
      <p:ext uri="{BB962C8B-B14F-4D97-AF65-F5344CB8AC3E}">
        <p14:creationId xmlns:p14="http://schemas.microsoft.com/office/powerpoint/2010/main" val="1405758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12</a:t>
            </a:fld>
            <a:endParaRPr lang="en-US"/>
          </a:p>
        </p:txBody>
      </p:sp>
    </p:spTree>
    <p:extLst>
      <p:ext uri="{BB962C8B-B14F-4D97-AF65-F5344CB8AC3E}">
        <p14:creationId xmlns:p14="http://schemas.microsoft.com/office/powerpoint/2010/main" val="3742287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94C66F-996F-4D2A-8126-B238470C39C8}" type="slidenum">
              <a:rPr lang="en-US" smtClean="0"/>
              <a:t>14</a:t>
            </a:fld>
            <a:endParaRPr lang="en-US" dirty="0"/>
          </a:p>
        </p:txBody>
      </p:sp>
    </p:spTree>
    <p:extLst>
      <p:ext uri="{BB962C8B-B14F-4D97-AF65-F5344CB8AC3E}">
        <p14:creationId xmlns:p14="http://schemas.microsoft.com/office/powerpoint/2010/main" val="264252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5C7087D-1842-47D7-927D-14141ECFDDF3}" type="slidenum">
              <a:rPr lang="en-US" altLang="en-US" smtClean="0"/>
              <a:pPr eaLnBrk="1" hangingPunct="1">
                <a:spcBef>
                  <a:spcPct val="0"/>
                </a:spcBef>
              </a:pPr>
              <a:t>20</a:t>
            </a:fld>
            <a:endParaRPr lang="en-US" altLang="en-US"/>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5C7087D-1842-47D7-927D-14141ECFDDF3}" type="slidenum">
              <a:rPr lang="en-US" altLang="en-US" smtClean="0"/>
              <a:pPr eaLnBrk="1" hangingPunct="1">
                <a:spcBef>
                  <a:spcPct val="0"/>
                </a:spcBef>
              </a:pPr>
              <a:t>21</a:t>
            </a:fld>
            <a:endParaRPr lang="en-US" altLang="en-US"/>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B45EBDE-6423-4C13-A13F-3744B567EB43}" type="slidenum">
              <a:rPr lang="en-US" altLang="en-US" smtClean="0"/>
              <a:pPr eaLnBrk="1" hangingPunct="1">
                <a:spcBef>
                  <a:spcPct val="0"/>
                </a:spcBef>
              </a:pPr>
              <a:t>22</a:t>
            </a:fld>
            <a:endParaRPr lang="en-US" altLang="en-US"/>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C904577-1846-4866-B982-E214D1B3DFFB}" type="slidenum">
              <a:rPr lang="en-US" altLang="en-US" smtClean="0">
                <a:solidFill>
                  <a:prstClr val="black"/>
                </a:solidFill>
              </a:rPr>
              <a:pPr eaLnBrk="1" hangingPunct="1">
                <a:spcBef>
                  <a:spcPct val="0"/>
                </a:spcBef>
              </a:pPr>
              <a:t>23</a:t>
            </a:fld>
            <a:endParaRPr lang="en-US" altLang="en-US">
              <a:solidFill>
                <a:prstClr val="black"/>
              </a:solidFill>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Glass/>
                    </a14:imgEffect>
                    <a14:imgEffect>
                      <a14:sharpenSoften amount="-7000"/>
                    </a14:imgEffect>
                  </a14:imgLayer>
                </a14:imgProps>
              </a:ext>
              <a:ext uri="{28A0092B-C50C-407E-A947-70E740481C1C}">
                <a14:useLocalDpi xmlns:a14="http://schemas.microsoft.com/office/drawing/2010/main" val="0"/>
              </a:ext>
            </a:extLst>
          </a:blip>
          <a:srcRect l="5721" r="5721"/>
          <a:stretch/>
        </p:blipFill>
        <p:spPr>
          <a:xfrm>
            <a:off x="0" y="0"/>
            <a:ext cx="9144000" cy="6858000"/>
          </a:xfrm>
          <a:prstGeom prst="rect">
            <a:avLst/>
          </a:prstGeom>
        </p:spPr>
      </p:pic>
      <p:sp>
        <p:nvSpPr>
          <p:cNvPr id="11" name="Rectangle 10"/>
          <p:cNvSpPr/>
          <p:nvPr userDrawn="1"/>
        </p:nvSpPr>
        <p:spPr>
          <a:xfrm>
            <a:off x="685800" y="3429000"/>
            <a:ext cx="8458200" cy="8382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905000"/>
            <a:ext cx="8439364" cy="17526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ctrTitle" hasCustomPrompt="1"/>
          </p:nvPr>
        </p:nvSpPr>
        <p:spPr>
          <a:xfrm>
            <a:off x="0" y="2046287"/>
            <a:ext cx="9144000" cy="1470025"/>
          </a:xfrm>
        </p:spPr>
        <p:txBody>
          <a:bodyPr>
            <a:normAutofit/>
          </a:bodyPr>
          <a:lstStyle>
            <a:lvl1pPr algn="ctr">
              <a:defRPr sz="4400">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685800" y="3581400"/>
            <a:ext cx="7753564" cy="914400"/>
          </a:xfrm>
          <a:noFill/>
        </p:spPr>
        <p:txBody>
          <a:bodyPr/>
          <a:lstStyle>
            <a:lvl1pPr marL="0" indent="0" algn="ctr">
              <a:buNone/>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Rectangle 8"/>
          <p:cNvSpPr/>
          <p:nvPr userDrawn="1"/>
        </p:nvSpPr>
        <p:spPr>
          <a:xfrm>
            <a:off x="8439364" y="1905000"/>
            <a:ext cx="45719" cy="175260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38100" y="5791200"/>
            <a:ext cx="4438650" cy="1692771"/>
          </a:xfrm>
          <a:prstGeom prst="rect">
            <a:avLst/>
          </a:prstGeom>
          <a:noFill/>
          <a:effectLst/>
        </p:spPr>
        <p:txBody>
          <a:bodyPr wrap="square" rtlCol="0">
            <a:spAutoFit/>
          </a:bodyPr>
          <a:lstStyle/>
          <a:p>
            <a:pPr algn="r"/>
            <a:r>
              <a:rPr lang="en-US" sz="6000" b="1" spc="600" dirty="0">
                <a:solidFill>
                  <a:schemeClr val="bg1"/>
                </a:solidFill>
                <a:effectLst>
                  <a:innerShdw blurRad="63500" dist="50800" dir="135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L.I.D.A.R</a:t>
            </a:r>
            <a:r>
              <a:rPr lang="en-US" sz="4400" b="1" spc="600" dirty="0">
                <a:solidFill>
                  <a:schemeClr val="bg1"/>
                </a:solidFill>
                <a:effectLst>
                  <a:innerShdw blurRad="63500" dist="50800" dir="135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1235600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77A769-18B3-445A-8347-282FE7CFD8EC}" type="datetimeFigureOut">
              <a:rPr lang="en-US" smtClean="0"/>
              <a:t>9/13/2018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C58B1-4F5C-498D-852E-F3E5A452F5DA}" type="slidenum">
              <a:rPr lang="en-US" smtClean="0"/>
              <a:t>‹#›</a:t>
            </a:fld>
            <a:endParaRPr lang="en-US"/>
          </a:p>
        </p:txBody>
      </p:sp>
    </p:spTree>
    <p:extLst>
      <p:ext uri="{BB962C8B-B14F-4D97-AF65-F5344CB8AC3E}">
        <p14:creationId xmlns:p14="http://schemas.microsoft.com/office/powerpoint/2010/main" val="1583522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77A769-18B3-445A-8347-282FE7CFD8EC}" type="datetimeFigureOut">
              <a:rPr lang="en-US" smtClean="0"/>
              <a:t>9/13/2018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C58B1-4F5C-498D-852E-F3E5A452F5DA}" type="slidenum">
              <a:rPr lang="en-US" smtClean="0"/>
              <a:t>‹#›</a:t>
            </a:fld>
            <a:endParaRPr lang="en-US"/>
          </a:p>
        </p:txBody>
      </p:sp>
    </p:spTree>
    <p:extLst>
      <p:ext uri="{BB962C8B-B14F-4D97-AF65-F5344CB8AC3E}">
        <p14:creationId xmlns:p14="http://schemas.microsoft.com/office/powerpoint/2010/main" val="3655795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77A769-18B3-445A-8347-282FE7CFD8EC}" type="datetimeFigureOut">
              <a:rPr lang="en-US" smtClean="0"/>
              <a:t>9/13/2018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C58B1-4F5C-498D-852E-F3E5A452F5DA}" type="slidenum">
              <a:rPr lang="en-US" smtClean="0"/>
              <a:t>‹#›</a:t>
            </a:fld>
            <a:endParaRPr lang="en-US"/>
          </a:p>
        </p:txBody>
      </p:sp>
    </p:spTree>
    <p:extLst>
      <p:ext uri="{BB962C8B-B14F-4D97-AF65-F5344CB8AC3E}">
        <p14:creationId xmlns:p14="http://schemas.microsoft.com/office/powerpoint/2010/main" val="3173993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77A769-18B3-445A-8347-282FE7CFD8EC}" type="datetimeFigureOut">
              <a:rPr lang="en-US" smtClean="0"/>
              <a:t>9/13/2018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C58B1-4F5C-498D-852E-F3E5A452F5DA}" type="slidenum">
              <a:rPr lang="en-US" smtClean="0"/>
              <a:t>‹#›</a:t>
            </a:fld>
            <a:endParaRPr lang="en-US"/>
          </a:p>
        </p:txBody>
      </p:sp>
    </p:spTree>
    <p:extLst>
      <p:ext uri="{BB962C8B-B14F-4D97-AF65-F5344CB8AC3E}">
        <p14:creationId xmlns:p14="http://schemas.microsoft.com/office/powerpoint/2010/main" val="1265856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E7C6FB5-3AFB-48B9-A4A8-8863F40DDAE6}" type="slidenum">
              <a:rPr lang="en-US" altLang="en-US"/>
              <a:pPr>
                <a:defRPr/>
              </a:pPr>
              <a:t>‹#›</a:t>
            </a:fld>
            <a:endParaRPr lang="en-US" altLang="en-US"/>
          </a:p>
        </p:txBody>
      </p:sp>
    </p:spTree>
    <p:extLst>
      <p:ext uri="{BB962C8B-B14F-4D97-AF65-F5344CB8AC3E}">
        <p14:creationId xmlns:p14="http://schemas.microsoft.com/office/powerpoint/2010/main" val="4284357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2" descr="C:\Users\rocky.wehling.ctr\Desktop\Untitled-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58823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lvl1pPr>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2075597" y="533401"/>
            <a:ext cx="7068403" cy="1054832"/>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304800"/>
            <a:ext cx="8229600" cy="533400"/>
          </a:xfrm>
          <a:solidFill>
            <a:schemeClr val="bg1">
              <a:alpha val="82000"/>
            </a:schemeClr>
          </a:solidFill>
          <a:effectLst>
            <a:outerShdw blurRad="50800" dist="38100" dir="5400000" algn="t" rotWithShape="0">
              <a:prstClr val="black">
                <a:alpha val="40000"/>
              </a:prstClr>
            </a:outerShdw>
          </a:effectLst>
        </p:spPr>
        <p:txBody>
          <a:bodyPr>
            <a:noAutofit/>
          </a:bodyPr>
          <a:lstStyle>
            <a:lvl1pPr algn="l">
              <a:defRPr sz="4000">
                <a:solidFill>
                  <a:schemeClr val="tx1">
                    <a:lumMod val="75000"/>
                    <a:lumOff val="25000"/>
                  </a:schemeClr>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7" name="Rectangle 6"/>
          <p:cNvSpPr/>
          <p:nvPr userDrawn="1"/>
        </p:nvSpPr>
        <p:spPr>
          <a:xfrm>
            <a:off x="0" y="1554481"/>
            <a:ext cx="9144000" cy="45719"/>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userDrawn="1"/>
        </p:nvSpPr>
        <p:spPr>
          <a:xfrm>
            <a:off x="6477000" y="1066800"/>
            <a:ext cx="2667000" cy="461665"/>
          </a:xfrm>
          <a:prstGeom prst="rect">
            <a:avLst/>
          </a:prstGeom>
          <a:noFill/>
          <a:effectLst/>
        </p:spPr>
        <p:txBody>
          <a:bodyPr wrap="square" rtlCol="0">
            <a:spAutoFit/>
          </a:bodyPr>
          <a:lstStyle/>
          <a:p>
            <a:pPr algn="r"/>
            <a:r>
              <a:rPr lang="en-US" sz="2400" b="1" spc="600" dirty="0">
                <a:solidFill>
                  <a:schemeClr val="bg1"/>
                </a:solidFill>
                <a:effectLst>
                  <a:innerShdw blurRad="63500" dist="50800" dir="135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L.I.D.A.R.</a:t>
            </a:r>
          </a:p>
        </p:txBody>
      </p:sp>
    </p:spTree>
    <p:extLst>
      <p:ext uri="{BB962C8B-B14F-4D97-AF65-F5344CB8AC3E}">
        <p14:creationId xmlns:p14="http://schemas.microsoft.com/office/powerpoint/2010/main" val="2654880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04800"/>
            <a:ext cx="8229600" cy="533400"/>
          </a:xfrm>
          <a:noFill/>
          <a:effectLst/>
        </p:spPr>
        <p:txBody>
          <a:bodyPr>
            <a:noAutofit/>
          </a:bodyPr>
          <a:lstStyle>
            <a:lvl1pPr algn="l">
              <a:defRPr sz="4000">
                <a:solidFill>
                  <a:schemeClr val="tx1">
                    <a:lumMod val="75000"/>
                    <a:lumOff val="25000"/>
                  </a:schemeClr>
                </a:solidFill>
                <a:effectLst/>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0" y="838200"/>
            <a:ext cx="8229600" cy="45719"/>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980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2" descr="C:\Users\rocky.wehling.ctr\Desktop\Untitled-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58823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2075597" y="533401"/>
            <a:ext cx="7068403" cy="1054832"/>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1554481"/>
            <a:ext cx="9144000" cy="45719"/>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285750"/>
            <a:ext cx="8229600" cy="580596"/>
          </a:xfrm>
          <a:solidFill>
            <a:schemeClr val="bg1">
              <a:alpha val="82000"/>
            </a:schemeClr>
          </a:solidFill>
        </p:spPr>
        <p:txBody>
          <a:bodyPr>
            <a:noAutofit/>
          </a:bodyPr>
          <a:lstStyle>
            <a:lvl1pPr algn="l">
              <a:defRPr sz="4000"/>
            </a:lvl1pPr>
          </a:lstStyle>
          <a:p>
            <a:r>
              <a:rPr lang="en-US" dirty="0"/>
              <a:t>CLICK TO EDIT MASTER TITLE STYLE</a:t>
            </a:r>
          </a:p>
        </p:txBody>
      </p:sp>
      <p:sp>
        <p:nvSpPr>
          <p:cNvPr id="3" name="Text Placeholder 2"/>
          <p:cNvSpPr>
            <a:spLocks noGrp="1"/>
          </p:cNvSpPr>
          <p:nvPr>
            <p:ph type="body" idx="1"/>
          </p:nvPr>
        </p:nvSpPr>
        <p:spPr>
          <a:xfrm>
            <a:off x="457200" y="2028825"/>
            <a:ext cx="4040188" cy="639762"/>
          </a:xfrm>
          <a:solidFill>
            <a:schemeClr val="tx2"/>
          </a:solidFill>
        </p:spPr>
        <p:txBody>
          <a:bodyPr anchor="b"/>
          <a:lstStyle>
            <a:lvl1pPr marL="0" indent="0">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666999"/>
            <a:ext cx="4040188" cy="3459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8200" y="2027238"/>
            <a:ext cx="4041775" cy="639762"/>
          </a:xfrm>
          <a:solidFill>
            <a:schemeClr val="tx2"/>
          </a:solidFill>
        </p:spPr>
        <p:txBody>
          <a:bodyPr anchor="b"/>
          <a:lstStyle>
            <a:lvl1pPr marL="0" indent="0">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666999"/>
            <a:ext cx="4041775" cy="3459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6477000" y="1066800"/>
            <a:ext cx="2667000" cy="461665"/>
          </a:xfrm>
          <a:prstGeom prst="rect">
            <a:avLst/>
          </a:prstGeom>
          <a:noFill/>
          <a:effectLst/>
        </p:spPr>
        <p:txBody>
          <a:bodyPr wrap="square" rtlCol="0">
            <a:spAutoFit/>
          </a:bodyPr>
          <a:lstStyle/>
          <a:p>
            <a:pPr algn="r"/>
            <a:r>
              <a:rPr lang="en-US" sz="2400" b="1" spc="600" dirty="0">
                <a:solidFill>
                  <a:schemeClr val="bg1"/>
                </a:solidFill>
                <a:effectLst>
                  <a:innerShdw blurRad="63500" dist="50800" dir="135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L.I.D.A.R.</a:t>
            </a:r>
          </a:p>
        </p:txBody>
      </p:sp>
    </p:spTree>
    <p:extLst>
      <p:ext uri="{BB962C8B-B14F-4D97-AF65-F5344CB8AC3E}">
        <p14:creationId xmlns:p14="http://schemas.microsoft.com/office/powerpoint/2010/main" val="1461007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04800"/>
            <a:ext cx="8229600" cy="533400"/>
          </a:xfrm>
          <a:solidFill>
            <a:schemeClr val="bg1">
              <a:lumMod val="75000"/>
              <a:lumOff val="25000"/>
              <a:alpha val="82000"/>
            </a:schemeClr>
          </a:solidFill>
          <a:effectLst>
            <a:outerShdw blurRad="50800" dist="38100" dir="5400000" algn="t" rotWithShape="0">
              <a:prstClr val="black">
                <a:alpha val="40000"/>
              </a:prstClr>
            </a:outerShdw>
          </a:effectLst>
        </p:spPr>
        <p:txBody>
          <a:bodyPr>
            <a:noAutofit/>
          </a:bodyPr>
          <a:lstStyle>
            <a:lvl1pPr algn="l">
              <a:defRPr sz="4000">
                <a:solidFill>
                  <a:schemeClr val="tx1">
                    <a:lumMod val="75000"/>
                    <a:lumOff val="25000"/>
                  </a:schemeClr>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0" y="838200"/>
            <a:ext cx="8229600" cy="45719"/>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2961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77A769-18B3-445A-8347-282FE7CFD8EC}" type="datetimeFigureOut">
              <a:rPr lang="en-US" smtClean="0"/>
              <a:t>9/13/2018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C58B1-4F5C-498D-852E-F3E5A452F5DA}" type="slidenum">
              <a:rPr lang="en-US" smtClean="0"/>
              <a:t>‹#›</a:t>
            </a:fld>
            <a:endParaRPr lang="en-US"/>
          </a:p>
        </p:txBody>
      </p:sp>
    </p:spTree>
    <p:extLst>
      <p:ext uri="{BB962C8B-B14F-4D97-AF65-F5344CB8AC3E}">
        <p14:creationId xmlns:p14="http://schemas.microsoft.com/office/powerpoint/2010/main" val="1144057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77A769-18B3-445A-8347-282FE7CFD8EC}" type="datetimeFigureOut">
              <a:rPr lang="en-US" smtClean="0"/>
              <a:t>9/13/2018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C58B1-4F5C-498D-852E-F3E5A452F5DA}" type="slidenum">
              <a:rPr lang="en-US" smtClean="0"/>
              <a:t>‹#›</a:t>
            </a:fld>
            <a:endParaRPr lang="en-US"/>
          </a:p>
        </p:txBody>
      </p:sp>
    </p:spTree>
    <p:extLst>
      <p:ext uri="{BB962C8B-B14F-4D97-AF65-F5344CB8AC3E}">
        <p14:creationId xmlns:p14="http://schemas.microsoft.com/office/powerpoint/2010/main" val="1603245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77A769-18B3-445A-8347-282FE7CFD8EC}" type="datetimeFigureOut">
              <a:rPr lang="en-US" smtClean="0"/>
              <a:t>9/13/2018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FC58B1-4F5C-498D-852E-F3E5A452F5DA}" type="slidenum">
              <a:rPr lang="en-US" smtClean="0"/>
              <a:t>‹#›</a:t>
            </a:fld>
            <a:endParaRPr lang="en-US"/>
          </a:p>
        </p:txBody>
      </p:sp>
    </p:spTree>
    <p:extLst>
      <p:ext uri="{BB962C8B-B14F-4D97-AF65-F5344CB8AC3E}">
        <p14:creationId xmlns:p14="http://schemas.microsoft.com/office/powerpoint/2010/main" val="2363208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77A769-18B3-445A-8347-282FE7CFD8EC}" type="datetimeFigureOut">
              <a:rPr lang="en-US" smtClean="0"/>
              <a:t>9/13/2018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FC58B1-4F5C-498D-852E-F3E5A452F5DA}" type="slidenum">
              <a:rPr lang="en-US" smtClean="0"/>
              <a:t>‹#›</a:t>
            </a:fld>
            <a:endParaRPr lang="en-US"/>
          </a:p>
        </p:txBody>
      </p:sp>
    </p:spTree>
    <p:extLst>
      <p:ext uri="{BB962C8B-B14F-4D97-AF65-F5344CB8AC3E}">
        <p14:creationId xmlns:p14="http://schemas.microsoft.com/office/powerpoint/2010/main" val="1973671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7A769-18B3-445A-8347-282FE7CFD8EC}" type="datetimeFigureOut">
              <a:rPr lang="en-US" smtClean="0"/>
              <a:t>9/13/2018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C58B1-4F5C-498D-852E-F3E5A452F5DA}" type="slidenum">
              <a:rPr lang="en-US" smtClean="0"/>
              <a:t>‹#›</a:t>
            </a:fld>
            <a:endParaRPr lang="en-US"/>
          </a:p>
        </p:txBody>
      </p:sp>
    </p:spTree>
    <p:extLst>
      <p:ext uri="{BB962C8B-B14F-4D97-AF65-F5344CB8AC3E}">
        <p14:creationId xmlns:p14="http://schemas.microsoft.com/office/powerpoint/2010/main" val="481454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3" r:id="rId4"/>
    <p:sldLayoutId id="2147483662" r:id="rId5"/>
    <p:sldLayoutId id="2147483651" r:id="rId6"/>
    <p:sldLayoutId id="2147483652" r:id="rId7"/>
    <p:sldLayoutId id="2147483654" r:id="rId8"/>
    <p:sldLayoutId id="2147483655" r:id="rId9"/>
    <p:sldLayoutId id="2147483656" r:id="rId10"/>
    <p:sldLayoutId id="2147483657" r:id="rId11"/>
    <p:sldLayoutId id="2147483658" r:id="rId12"/>
    <p:sldLayoutId id="2147483659" r:id="rId13"/>
    <p:sldLayoutId id="2147483660" r:id="rId14"/>
  </p:sldLayoutIdLst>
  <p:txStyles>
    <p:titleStyle>
      <a:lvl1pPr algn="ctr" defTabSz="914400" rtl="0" eaLnBrk="1" latinLnBrk="0" hangingPunct="1">
        <a:spcBef>
          <a:spcPct val="0"/>
        </a:spcBef>
        <a:buNone/>
        <a:defRPr sz="4400" kern="1200">
          <a:solidFill>
            <a:schemeClr val="tx1">
              <a:lumMod val="75000"/>
              <a:lumOff val="25000"/>
            </a:schemeClr>
          </a:solidFill>
          <a:latin typeface="Helvetica" panose="020B0604020202020204" pitchFamily="34" charset="0"/>
          <a:ea typeface="+mj-ea"/>
          <a:cs typeface="Helvetica"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46287"/>
            <a:ext cx="8458200" cy="1470025"/>
          </a:xfrm>
        </p:spPr>
        <p:txBody>
          <a:bodyPr>
            <a:normAutofit/>
          </a:bodyPr>
          <a:lstStyle/>
          <a:p>
            <a:pPr algn="ctr"/>
            <a:r>
              <a:rPr lang="en-US" sz="4000" spc="600" dirty="0"/>
              <a:t>INTRODUCTION/HISTORY</a:t>
            </a:r>
          </a:p>
        </p:txBody>
      </p:sp>
      <p:sp>
        <p:nvSpPr>
          <p:cNvPr id="3" name="Subtitle 2"/>
          <p:cNvSpPr>
            <a:spLocks noGrp="1"/>
          </p:cNvSpPr>
          <p:nvPr>
            <p:ph type="subTitle" idx="1"/>
          </p:nvPr>
        </p:nvSpPr>
        <p:spPr/>
        <p:txBody>
          <a:bodyPr/>
          <a:lstStyle/>
          <a:p>
            <a:r>
              <a:rPr lang="en-US" dirty="0"/>
              <a:t>Chapter 1</a:t>
            </a:r>
          </a:p>
        </p:txBody>
      </p:sp>
    </p:spTree>
    <p:extLst>
      <p:ext uri="{BB962C8B-B14F-4D97-AF65-F5344CB8AC3E}">
        <p14:creationId xmlns:p14="http://schemas.microsoft.com/office/powerpoint/2010/main" val="1987674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774" y="4812916"/>
            <a:ext cx="5026617" cy="2288979"/>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1469" y="1162726"/>
            <a:ext cx="2352930" cy="1836397"/>
          </a:xfrm>
          <a:prstGeom prst="rect">
            <a:avLst/>
          </a:prstGeom>
        </p:spPr>
      </p:pic>
      <p:grpSp>
        <p:nvGrpSpPr>
          <p:cNvPr id="20" name="Group 19"/>
          <p:cNvGrpSpPr/>
          <p:nvPr/>
        </p:nvGrpSpPr>
        <p:grpSpPr>
          <a:xfrm>
            <a:off x="1131990" y="1234765"/>
            <a:ext cx="4697172" cy="2293052"/>
            <a:chOff x="956412" y="1234764"/>
            <a:chExt cx="4807306" cy="2346817"/>
          </a:xfrm>
        </p:grpSpPr>
        <p:pic>
          <p:nvPicPr>
            <p:cNvPr id="81" name="Picture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412" y="1238932"/>
              <a:ext cx="3482668" cy="2342649"/>
            </a:xfrm>
            <a:prstGeom prst="rect">
              <a:avLst/>
            </a:prstGeom>
          </p:spPr>
        </p:pic>
        <p:pic>
          <p:nvPicPr>
            <p:cNvPr id="91" name="Picture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5210" y="1234764"/>
              <a:ext cx="3498508" cy="2342649"/>
            </a:xfrm>
            <a:prstGeom prst="rect">
              <a:avLst/>
            </a:prstGeom>
          </p:spPr>
        </p:pic>
      </p:grpSp>
      <p:sp>
        <p:nvSpPr>
          <p:cNvPr id="5123" name="Text Box 3"/>
          <p:cNvSpPr txBox="1">
            <a:spLocks noChangeArrowheads="1"/>
          </p:cNvSpPr>
          <p:nvPr/>
        </p:nvSpPr>
        <p:spPr bwMode="auto">
          <a:xfrm>
            <a:off x="2546617" y="1463579"/>
            <a:ext cx="1558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effectLst/>
                <a:uLnTx/>
                <a:uFillTx/>
                <a:latin typeface="Tahoma" pitchFamily="34" charset="0"/>
                <a:ea typeface="+mn-ea"/>
                <a:cs typeface="Tahoma" pitchFamily="34" charset="0"/>
              </a:rPr>
              <a:t>Stationary</a:t>
            </a:r>
          </a:p>
        </p:txBody>
      </p:sp>
      <p:sp>
        <p:nvSpPr>
          <p:cNvPr id="5183" name="Text Box 63"/>
          <p:cNvSpPr txBox="1">
            <a:spLocks noChangeArrowheads="1"/>
          </p:cNvSpPr>
          <p:nvPr/>
        </p:nvSpPr>
        <p:spPr bwMode="auto">
          <a:xfrm>
            <a:off x="1782017" y="4923377"/>
            <a:ext cx="30876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effectLst/>
                <a:uLnTx/>
                <a:uFillTx/>
                <a:latin typeface="Tahoma" pitchFamily="34" charset="0"/>
                <a:ea typeface="+mn-ea"/>
                <a:cs typeface="Tahoma" pitchFamily="34" charset="0"/>
              </a:rPr>
              <a:t>Objects Moving Away</a:t>
            </a:r>
          </a:p>
        </p:txBody>
      </p:sp>
      <p:sp>
        <p:nvSpPr>
          <p:cNvPr id="2" name="Title 1"/>
          <p:cNvSpPr>
            <a:spLocks noGrp="1"/>
          </p:cNvSpPr>
          <p:nvPr>
            <p:ph type="title"/>
          </p:nvPr>
        </p:nvSpPr>
        <p:spPr/>
        <p:txBody>
          <a:bodyPr/>
          <a:lstStyle/>
          <a:p>
            <a:r>
              <a:rPr lang="en-US" dirty="0"/>
              <a:t>RELATIVE MOTION</a:t>
            </a:r>
          </a:p>
        </p:txBody>
      </p:sp>
      <p:sp>
        <p:nvSpPr>
          <p:cNvPr id="32" name="Rectangle 13"/>
          <p:cNvSpPr>
            <a:spLocks noChangeArrowheads="1"/>
          </p:cNvSpPr>
          <p:nvPr/>
        </p:nvSpPr>
        <p:spPr bwMode="auto">
          <a:xfrm>
            <a:off x="152400" y="5006975"/>
            <a:ext cx="1585818" cy="9366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nvGrpSpPr>
          <p:cNvPr id="4" name="Group 3" hidden="1"/>
          <p:cNvGrpSpPr/>
          <p:nvPr/>
        </p:nvGrpSpPr>
        <p:grpSpPr>
          <a:xfrm>
            <a:off x="1589805" y="1631385"/>
            <a:ext cx="6084947" cy="2057400"/>
            <a:chOff x="1589805" y="1631385"/>
            <a:chExt cx="6084947" cy="2057400"/>
          </a:xfrm>
        </p:grpSpPr>
        <p:sp>
          <p:nvSpPr>
            <p:cNvPr id="135" name="Arc 134"/>
            <p:cNvSpPr/>
            <p:nvPr/>
          </p:nvSpPr>
          <p:spPr>
            <a:xfrm rot="18862500" flipH="1">
              <a:off x="3202470" y="2002788"/>
              <a:ext cx="1325880" cy="1325880"/>
            </a:xfrm>
            <a:prstGeom prst="arc">
              <a:avLst>
                <a:gd name="adj1" fmla="val 15986623"/>
                <a:gd name="adj2" fmla="val 21586936"/>
              </a:avLst>
            </a:prstGeom>
            <a:ln w="57150">
              <a:solidFill>
                <a:srgbClr val="A51C24">
                  <a:alpha val="3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Arc 137"/>
            <p:cNvSpPr/>
            <p:nvPr/>
          </p:nvSpPr>
          <p:spPr>
            <a:xfrm rot="18862500" flipH="1">
              <a:off x="2501885" y="2095640"/>
              <a:ext cx="1143000" cy="1143000"/>
            </a:xfrm>
            <a:prstGeom prst="arc">
              <a:avLst>
                <a:gd name="adj1" fmla="val 15986623"/>
                <a:gd name="adj2" fmla="val 21586936"/>
              </a:avLst>
            </a:prstGeom>
            <a:ln w="57150">
              <a:solidFill>
                <a:srgbClr val="A51C24">
                  <a:alpha val="2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Arc 136"/>
            <p:cNvSpPr/>
            <p:nvPr/>
          </p:nvSpPr>
          <p:spPr>
            <a:xfrm rot="18862500" flipH="1">
              <a:off x="2832552" y="2049214"/>
              <a:ext cx="1234440" cy="1234440"/>
            </a:xfrm>
            <a:prstGeom prst="arc">
              <a:avLst>
                <a:gd name="adj1" fmla="val 15986623"/>
                <a:gd name="adj2" fmla="val 21586936"/>
              </a:avLst>
            </a:prstGeom>
            <a:ln w="57150">
              <a:solidFill>
                <a:srgbClr val="A51C24">
                  <a:alpha val="2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Arc 133"/>
            <p:cNvSpPr/>
            <p:nvPr/>
          </p:nvSpPr>
          <p:spPr>
            <a:xfrm rot="18862500" flipH="1">
              <a:off x="3572787" y="1956362"/>
              <a:ext cx="1417320" cy="1417320"/>
            </a:xfrm>
            <a:prstGeom prst="arc">
              <a:avLst>
                <a:gd name="adj1" fmla="val 15986623"/>
                <a:gd name="adj2" fmla="val 21586936"/>
              </a:avLst>
            </a:prstGeom>
            <a:ln w="57150">
              <a:solidFill>
                <a:srgbClr val="A51C24">
                  <a:alpha val="3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Arc 132"/>
            <p:cNvSpPr/>
            <p:nvPr/>
          </p:nvSpPr>
          <p:spPr>
            <a:xfrm rot="18862500" flipH="1">
              <a:off x="3957310" y="1863511"/>
              <a:ext cx="1600200" cy="1600200"/>
            </a:xfrm>
            <a:prstGeom prst="arc">
              <a:avLst>
                <a:gd name="adj1" fmla="val 15986623"/>
                <a:gd name="adj2" fmla="val 21586936"/>
              </a:avLst>
            </a:prstGeom>
            <a:ln w="57150">
              <a:solidFill>
                <a:srgbClr val="A51C24">
                  <a:alpha val="4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Arc 129"/>
            <p:cNvSpPr/>
            <p:nvPr/>
          </p:nvSpPr>
          <p:spPr>
            <a:xfrm rot="18862500" flipH="1">
              <a:off x="4786957" y="1724235"/>
              <a:ext cx="1874520" cy="1874520"/>
            </a:xfrm>
            <a:prstGeom prst="arc">
              <a:avLst>
                <a:gd name="adj1" fmla="val 15986623"/>
                <a:gd name="adj2" fmla="val 21586936"/>
              </a:avLst>
            </a:prstGeom>
            <a:ln w="57150">
              <a:solidFill>
                <a:srgbClr val="A51C24">
                  <a:alpha val="7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Arc 127"/>
            <p:cNvSpPr/>
            <p:nvPr/>
          </p:nvSpPr>
          <p:spPr>
            <a:xfrm rot="18862500" flipH="1">
              <a:off x="5617352" y="1631385"/>
              <a:ext cx="2057400" cy="2057400"/>
            </a:xfrm>
            <a:prstGeom prst="arc">
              <a:avLst>
                <a:gd name="adj1" fmla="val 15986623"/>
                <a:gd name="adj2" fmla="val 21586936"/>
              </a:avLst>
            </a:prstGeom>
            <a:ln w="57150">
              <a:solidFill>
                <a:srgbClr val="A51C24">
                  <a:alpha val="9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Arc 128"/>
            <p:cNvSpPr/>
            <p:nvPr/>
          </p:nvSpPr>
          <p:spPr>
            <a:xfrm rot="18862500" flipH="1">
              <a:off x="5209975" y="1677810"/>
              <a:ext cx="1965960" cy="1965960"/>
            </a:xfrm>
            <a:prstGeom prst="arc">
              <a:avLst>
                <a:gd name="adj1" fmla="val 15986623"/>
                <a:gd name="adj2" fmla="val 21586936"/>
              </a:avLst>
            </a:prstGeom>
            <a:ln w="57150">
              <a:solidFill>
                <a:srgbClr val="A51C24">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Arc 130"/>
            <p:cNvSpPr/>
            <p:nvPr/>
          </p:nvSpPr>
          <p:spPr>
            <a:xfrm rot="18862500" flipH="1">
              <a:off x="4376751" y="1770661"/>
              <a:ext cx="1783080" cy="1783080"/>
            </a:xfrm>
            <a:prstGeom prst="arc">
              <a:avLst>
                <a:gd name="adj1" fmla="val 15986623"/>
                <a:gd name="adj2" fmla="val 21586936"/>
              </a:avLst>
            </a:prstGeom>
            <a:ln w="57150">
              <a:solidFill>
                <a:srgbClr val="A51C24">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Arc 138"/>
            <p:cNvSpPr/>
            <p:nvPr/>
          </p:nvSpPr>
          <p:spPr>
            <a:xfrm rot="18862500" flipH="1">
              <a:off x="2150446" y="2142064"/>
              <a:ext cx="1051560" cy="1051560"/>
            </a:xfrm>
            <a:prstGeom prst="arc">
              <a:avLst>
                <a:gd name="adj1" fmla="val 15986623"/>
                <a:gd name="adj2" fmla="val 21586936"/>
              </a:avLst>
            </a:prstGeom>
            <a:ln w="57150">
              <a:solidFill>
                <a:srgbClr val="A51C24">
                  <a:alpha val="1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Arc 139"/>
            <p:cNvSpPr/>
            <p:nvPr/>
          </p:nvSpPr>
          <p:spPr>
            <a:xfrm rot="18862500" flipH="1">
              <a:off x="1835483" y="2234916"/>
              <a:ext cx="868680" cy="868680"/>
            </a:xfrm>
            <a:prstGeom prst="arc">
              <a:avLst>
                <a:gd name="adj1" fmla="val 15986623"/>
                <a:gd name="adj2" fmla="val 21586936"/>
              </a:avLst>
            </a:prstGeom>
            <a:ln w="57150">
              <a:solidFill>
                <a:srgbClr val="A51C24">
                  <a:alpha val="1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Arc 49"/>
            <p:cNvSpPr/>
            <p:nvPr/>
          </p:nvSpPr>
          <p:spPr>
            <a:xfrm rot="18862500" flipH="1">
              <a:off x="1589805" y="2327766"/>
              <a:ext cx="685800" cy="685800"/>
            </a:xfrm>
            <a:prstGeom prst="arc">
              <a:avLst>
                <a:gd name="adj1" fmla="val 15986623"/>
                <a:gd name="adj2" fmla="val 21586936"/>
              </a:avLst>
            </a:prstGeom>
            <a:ln w="57150">
              <a:solidFill>
                <a:srgbClr val="A51C24">
                  <a:alpha val="1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oup 2" hidden="1"/>
          <p:cNvGrpSpPr/>
          <p:nvPr/>
        </p:nvGrpSpPr>
        <p:grpSpPr>
          <a:xfrm>
            <a:off x="948156" y="1473417"/>
            <a:ext cx="4665027" cy="2331720"/>
            <a:chOff x="948156" y="1473417"/>
            <a:chExt cx="4665027" cy="2331720"/>
          </a:xfrm>
        </p:grpSpPr>
        <p:sp>
          <p:nvSpPr>
            <p:cNvPr id="37" name="Arc 36"/>
            <p:cNvSpPr/>
            <p:nvPr/>
          </p:nvSpPr>
          <p:spPr>
            <a:xfrm rot="2737500">
              <a:off x="976671" y="2446382"/>
              <a:ext cx="570302" cy="627331"/>
            </a:xfrm>
            <a:prstGeom prst="arc">
              <a:avLst>
                <a:gd name="adj1" fmla="val 15974523"/>
                <a:gd name="adj2" fmla="val 21352961"/>
              </a:avLst>
            </a:prstGeom>
            <a:noFill/>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Arc 37"/>
            <p:cNvSpPr/>
            <p:nvPr/>
          </p:nvSpPr>
          <p:spPr>
            <a:xfrm rot="2737500">
              <a:off x="1227583" y="2334641"/>
              <a:ext cx="799662" cy="786233"/>
            </a:xfrm>
            <a:prstGeom prst="arc">
              <a:avLst>
                <a:gd name="adj1" fmla="val 15995561"/>
                <a:gd name="adj2" fmla="val 220133"/>
              </a:avLst>
            </a:prstGeom>
            <a:noFill/>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Arc 38"/>
            <p:cNvSpPr/>
            <p:nvPr/>
          </p:nvSpPr>
          <p:spPr>
            <a:xfrm rot="2737500">
              <a:off x="1411885" y="2183793"/>
              <a:ext cx="1095292" cy="1121107"/>
            </a:xfrm>
            <a:prstGeom prst="arc">
              <a:avLst>
                <a:gd name="adj1" fmla="val 15995828"/>
                <a:gd name="adj2" fmla="val 21417410"/>
              </a:avLst>
            </a:prstGeom>
            <a:noFill/>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Arc 39"/>
            <p:cNvSpPr/>
            <p:nvPr/>
          </p:nvSpPr>
          <p:spPr>
            <a:xfrm rot="2737500">
              <a:off x="1763841" y="2010536"/>
              <a:ext cx="1283943" cy="1277909"/>
            </a:xfrm>
            <a:prstGeom prst="arc">
              <a:avLst>
                <a:gd name="adj1" fmla="val 15911398"/>
                <a:gd name="adj2" fmla="val 350437"/>
              </a:avLst>
            </a:prstGeom>
            <a:noFill/>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Arc 40"/>
            <p:cNvSpPr/>
            <p:nvPr/>
          </p:nvSpPr>
          <p:spPr>
            <a:xfrm rot="2737500">
              <a:off x="2088512" y="1897178"/>
              <a:ext cx="1489305" cy="1489305"/>
            </a:xfrm>
            <a:prstGeom prst="arc">
              <a:avLst>
                <a:gd name="adj1" fmla="val 15838007"/>
                <a:gd name="adj2" fmla="val 334212"/>
              </a:avLst>
            </a:prstGeom>
            <a:noFill/>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Arc 41"/>
            <p:cNvSpPr/>
            <p:nvPr/>
          </p:nvSpPr>
          <p:spPr>
            <a:xfrm rot="2737500">
              <a:off x="2424486" y="1729748"/>
              <a:ext cx="1772807" cy="1772807"/>
            </a:xfrm>
            <a:prstGeom prst="arc">
              <a:avLst>
                <a:gd name="adj1" fmla="val 15945652"/>
                <a:gd name="adj2" fmla="val 122939"/>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Arc 42"/>
            <p:cNvSpPr/>
            <p:nvPr/>
          </p:nvSpPr>
          <p:spPr>
            <a:xfrm rot="2737500">
              <a:off x="2898423" y="1630312"/>
              <a:ext cx="2017768" cy="2017768"/>
            </a:xfrm>
            <a:prstGeom prst="arc">
              <a:avLst>
                <a:gd name="adj1" fmla="val 15986623"/>
                <a:gd name="adj2" fmla="val 21586936"/>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Arc 43"/>
            <p:cNvSpPr/>
            <p:nvPr/>
          </p:nvSpPr>
          <p:spPr>
            <a:xfrm rot="2737500">
              <a:off x="3281463" y="1473417"/>
              <a:ext cx="2331720" cy="2331720"/>
            </a:xfrm>
            <a:prstGeom prst="arc">
              <a:avLst>
                <a:gd name="adj1" fmla="val 15986623"/>
                <a:gd name="adj2" fmla="val 21586936"/>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Line 12"/>
          <p:cNvSpPr>
            <a:spLocks noChangeShapeType="1"/>
          </p:cNvSpPr>
          <p:nvPr/>
        </p:nvSpPr>
        <p:spPr bwMode="auto">
          <a:xfrm>
            <a:off x="5505247" y="3387415"/>
            <a:ext cx="259552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hidden="1"/>
          <p:cNvGrpSpPr/>
          <p:nvPr/>
        </p:nvGrpSpPr>
        <p:grpSpPr>
          <a:xfrm>
            <a:off x="1589805" y="4477768"/>
            <a:ext cx="6084947" cy="2057400"/>
            <a:chOff x="1589805" y="4477768"/>
            <a:chExt cx="6084947" cy="2057400"/>
          </a:xfrm>
        </p:grpSpPr>
        <p:sp>
          <p:nvSpPr>
            <p:cNvPr id="78" name="Arc 77"/>
            <p:cNvSpPr/>
            <p:nvPr/>
          </p:nvSpPr>
          <p:spPr>
            <a:xfrm rot="18862500" flipH="1">
              <a:off x="4786957" y="4570618"/>
              <a:ext cx="1874520" cy="1874520"/>
            </a:xfrm>
            <a:prstGeom prst="arc">
              <a:avLst>
                <a:gd name="adj1" fmla="val 15986623"/>
                <a:gd name="adj2" fmla="val 21586936"/>
              </a:avLst>
            </a:prstGeom>
            <a:ln w="57150">
              <a:solidFill>
                <a:srgbClr val="A51C24">
                  <a:alpha val="7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Arc 74"/>
            <p:cNvSpPr/>
            <p:nvPr/>
          </p:nvSpPr>
          <p:spPr>
            <a:xfrm rot="18862500" flipH="1">
              <a:off x="5617352" y="4477768"/>
              <a:ext cx="2057400" cy="2057400"/>
            </a:xfrm>
            <a:prstGeom prst="arc">
              <a:avLst>
                <a:gd name="adj1" fmla="val 15986623"/>
                <a:gd name="adj2" fmla="val 21586936"/>
              </a:avLst>
            </a:prstGeom>
            <a:ln w="57150">
              <a:solidFill>
                <a:srgbClr val="A51C24">
                  <a:alpha val="9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Arc 79"/>
            <p:cNvSpPr/>
            <p:nvPr/>
          </p:nvSpPr>
          <p:spPr>
            <a:xfrm rot="18862500" flipH="1">
              <a:off x="3957310" y="4709894"/>
              <a:ext cx="1600200" cy="1600200"/>
            </a:xfrm>
            <a:prstGeom prst="arc">
              <a:avLst>
                <a:gd name="adj1" fmla="val 15986623"/>
                <a:gd name="adj2" fmla="val 21586936"/>
              </a:avLst>
            </a:prstGeom>
            <a:ln w="57150">
              <a:solidFill>
                <a:srgbClr val="A51C24">
                  <a:alpha val="4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Arc 81"/>
            <p:cNvSpPr/>
            <p:nvPr/>
          </p:nvSpPr>
          <p:spPr>
            <a:xfrm rot="18862500" flipH="1">
              <a:off x="3202470" y="4849171"/>
              <a:ext cx="1325880" cy="1325880"/>
            </a:xfrm>
            <a:prstGeom prst="arc">
              <a:avLst>
                <a:gd name="adj1" fmla="val 15986623"/>
                <a:gd name="adj2" fmla="val 21586936"/>
              </a:avLst>
            </a:prstGeom>
            <a:ln w="57150">
              <a:solidFill>
                <a:srgbClr val="A51C24">
                  <a:alpha val="3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Arc 83"/>
            <p:cNvSpPr/>
            <p:nvPr/>
          </p:nvSpPr>
          <p:spPr>
            <a:xfrm rot="18862500" flipH="1">
              <a:off x="2501885" y="4942023"/>
              <a:ext cx="1143000" cy="1143000"/>
            </a:xfrm>
            <a:prstGeom prst="arc">
              <a:avLst>
                <a:gd name="adj1" fmla="val 15986623"/>
                <a:gd name="adj2" fmla="val 21586936"/>
              </a:avLst>
            </a:prstGeom>
            <a:ln w="57150">
              <a:solidFill>
                <a:srgbClr val="A51C24">
                  <a:alpha val="2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Arc 85"/>
            <p:cNvSpPr/>
            <p:nvPr/>
          </p:nvSpPr>
          <p:spPr>
            <a:xfrm rot="18862500" flipH="1">
              <a:off x="2005269" y="5081299"/>
              <a:ext cx="868680" cy="868680"/>
            </a:xfrm>
            <a:prstGeom prst="arc">
              <a:avLst>
                <a:gd name="adj1" fmla="val 15986623"/>
                <a:gd name="adj2" fmla="val 21586936"/>
              </a:avLst>
            </a:prstGeom>
            <a:ln w="57150">
              <a:solidFill>
                <a:srgbClr val="A51C24">
                  <a:alpha val="1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Arc 86"/>
            <p:cNvSpPr/>
            <p:nvPr/>
          </p:nvSpPr>
          <p:spPr>
            <a:xfrm rot="18862500" flipH="1">
              <a:off x="1589805" y="5174149"/>
              <a:ext cx="685800" cy="685800"/>
            </a:xfrm>
            <a:prstGeom prst="arc">
              <a:avLst>
                <a:gd name="adj1" fmla="val 15986623"/>
                <a:gd name="adj2" fmla="val 21586936"/>
              </a:avLst>
            </a:prstGeom>
            <a:ln w="57150">
              <a:solidFill>
                <a:srgbClr val="A51C24">
                  <a:alpha val="1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hidden="1"/>
          <p:cNvGrpSpPr/>
          <p:nvPr/>
        </p:nvGrpSpPr>
        <p:grpSpPr>
          <a:xfrm>
            <a:off x="948156" y="4309427"/>
            <a:ext cx="4665027" cy="2331720"/>
            <a:chOff x="948156" y="4309427"/>
            <a:chExt cx="4665027" cy="2331720"/>
          </a:xfrm>
        </p:grpSpPr>
        <p:sp>
          <p:nvSpPr>
            <p:cNvPr id="67" name="Arc 66"/>
            <p:cNvSpPr/>
            <p:nvPr/>
          </p:nvSpPr>
          <p:spPr>
            <a:xfrm rot="2737500">
              <a:off x="976671" y="5282392"/>
              <a:ext cx="570302" cy="627331"/>
            </a:xfrm>
            <a:prstGeom prst="arc">
              <a:avLst>
                <a:gd name="adj1" fmla="val 15974523"/>
                <a:gd name="adj2" fmla="val 21352961"/>
              </a:avLst>
            </a:prstGeom>
            <a:noFill/>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Arc 67"/>
            <p:cNvSpPr/>
            <p:nvPr/>
          </p:nvSpPr>
          <p:spPr>
            <a:xfrm rot="2737500">
              <a:off x="1227583" y="5170651"/>
              <a:ext cx="799662" cy="786233"/>
            </a:xfrm>
            <a:prstGeom prst="arc">
              <a:avLst>
                <a:gd name="adj1" fmla="val 15995561"/>
                <a:gd name="adj2" fmla="val 220133"/>
              </a:avLst>
            </a:prstGeom>
            <a:noFill/>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 name="Arc 68"/>
            <p:cNvSpPr/>
            <p:nvPr/>
          </p:nvSpPr>
          <p:spPr>
            <a:xfrm rot="2737500">
              <a:off x="1411885" y="5019803"/>
              <a:ext cx="1095292" cy="1121107"/>
            </a:xfrm>
            <a:prstGeom prst="arc">
              <a:avLst>
                <a:gd name="adj1" fmla="val 15995828"/>
                <a:gd name="adj2" fmla="val 21417410"/>
              </a:avLst>
            </a:prstGeom>
            <a:noFill/>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Arc 69"/>
            <p:cNvSpPr/>
            <p:nvPr/>
          </p:nvSpPr>
          <p:spPr>
            <a:xfrm rot="2737500">
              <a:off x="1763841" y="4846546"/>
              <a:ext cx="1283943" cy="1277909"/>
            </a:xfrm>
            <a:prstGeom prst="arc">
              <a:avLst>
                <a:gd name="adj1" fmla="val 15911398"/>
                <a:gd name="adj2" fmla="val 350437"/>
              </a:avLst>
            </a:prstGeom>
            <a:noFill/>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Arc 70"/>
            <p:cNvSpPr/>
            <p:nvPr/>
          </p:nvSpPr>
          <p:spPr>
            <a:xfrm rot="2737500">
              <a:off x="2088512" y="4733188"/>
              <a:ext cx="1489305" cy="1489305"/>
            </a:xfrm>
            <a:prstGeom prst="arc">
              <a:avLst>
                <a:gd name="adj1" fmla="val 15838007"/>
                <a:gd name="adj2" fmla="val 334212"/>
              </a:avLst>
            </a:prstGeom>
            <a:noFill/>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 name="Arc 71"/>
            <p:cNvSpPr/>
            <p:nvPr/>
          </p:nvSpPr>
          <p:spPr>
            <a:xfrm rot="2737500">
              <a:off x="2424486" y="4565758"/>
              <a:ext cx="1772807" cy="1772807"/>
            </a:xfrm>
            <a:prstGeom prst="arc">
              <a:avLst>
                <a:gd name="adj1" fmla="val 15945652"/>
                <a:gd name="adj2" fmla="val 122939"/>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Arc 72"/>
            <p:cNvSpPr/>
            <p:nvPr/>
          </p:nvSpPr>
          <p:spPr>
            <a:xfrm rot="2737500">
              <a:off x="2898423" y="4466322"/>
              <a:ext cx="2017768" cy="2017768"/>
            </a:xfrm>
            <a:prstGeom prst="arc">
              <a:avLst>
                <a:gd name="adj1" fmla="val 15986623"/>
                <a:gd name="adj2" fmla="val 21586936"/>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Arc 73"/>
            <p:cNvSpPr/>
            <p:nvPr/>
          </p:nvSpPr>
          <p:spPr>
            <a:xfrm rot="2737500">
              <a:off x="3281463" y="4309427"/>
              <a:ext cx="2331720" cy="2331720"/>
            </a:xfrm>
            <a:prstGeom prst="arc">
              <a:avLst>
                <a:gd name="adj1" fmla="val 15986623"/>
                <a:gd name="adj2" fmla="val 21586936"/>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528" y="3168207"/>
            <a:ext cx="4533624" cy="2314845"/>
          </a:xfrm>
          <a:prstGeom prst="rect">
            <a:avLst/>
          </a:prstGeom>
        </p:spPr>
      </p:pic>
      <p:sp>
        <p:nvSpPr>
          <p:cNvPr id="88" name="Line 12"/>
          <p:cNvSpPr>
            <a:spLocks noChangeShapeType="1"/>
          </p:cNvSpPr>
          <p:nvPr/>
        </p:nvSpPr>
        <p:spPr bwMode="auto">
          <a:xfrm flipH="1">
            <a:off x="6285256" y="5154209"/>
            <a:ext cx="259552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2" name="Text Box 3"/>
          <p:cNvSpPr txBox="1">
            <a:spLocks noChangeArrowheads="1"/>
          </p:cNvSpPr>
          <p:nvPr/>
        </p:nvSpPr>
        <p:spPr bwMode="auto">
          <a:xfrm>
            <a:off x="1583469" y="3458792"/>
            <a:ext cx="34847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effectLst/>
                <a:uLnTx/>
                <a:uFillTx/>
                <a:latin typeface="Tahoma" pitchFamily="34" charset="0"/>
                <a:ea typeface="+mn-ea"/>
                <a:cs typeface="Tahoma" pitchFamily="34" charset="0"/>
              </a:rPr>
              <a:t>Objects Moving Towards</a:t>
            </a:r>
          </a:p>
        </p:txBody>
      </p:sp>
      <p:grpSp>
        <p:nvGrpSpPr>
          <p:cNvPr id="18" name="Group 17"/>
          <p:cNvGrpSpPr/>
          <p:nvPr/>
        </p:nvGrpSpPr>
        <p:grpSpPr>
          <a:xfrm>
            <a:off x="-5480" y="1255890"/>
            <a:ext cx="984562" cy="1749710"/>
            <a:chOff x="-5481" y="1410426"/>
            <a:chExt cx="1104161" cy="1962255"/>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1" y="1410426"/>
              <a:ext cx="161314" cy="1962255"/>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11" y="1538223"/>
              <a:ext cx="1025669" cy="1427751"/>
            </a:xfrm>
            <a:prstGeom prst="rect">
              <a:avLst/>
            </a:prstGeom>
          </p:spPr>
        </p:pic>
      </p:grpSp>
      <p:grpSp>
        <p:nvGrpSpPr>
          <p:cNvPr id="79" name="Group 78"/>
          <p:cNvGrpSpPr/>
          <p:nvPr/>
        </p:nvGrpSpPr>
        <p:grpSpPr>
          <a:xfrm>
            <a:off x="-5480" y="3162318"/>
            <a:ext cx="984562" cy="1749710"/>
            <a:chOff x="-5481" y="1410426"/>
            <a:chExt cx="1104161" cy="1962255"/>
          </a:xfrm>
        </p:grpSpPr>
        <p:pic>
          <p:nvPicPr>
            <p:cNvPr id="83" name="Picture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1" y="1410426"/>
              <a:ext cx="161314" cy="1962255"/>
            </a:xfrm>
            <a:prstGeom prst="rect">
              <a:avLst/>
            </a:prstGeom>
          </p:spPr>
        </p:pic>
        <p:pic>
          <p:nvPicPr>
            <p:cNvPr id="85" name="Picture 8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11" y="1538223"/>
              <a:ext cx="1025669" cy="1427751"/>
            </a:xfrm>
            <a:prstGeom prst="rect">
              <a:avLst/>
            </a:prstGeom>
          </p:spPr>
        </p:pic>
      </p:grpSp>
      <p:grpSp>
        <p:nvGrpSpPr>
          <p:cNvPr id="90" name="Group 89"/>
          <p:cNvGrpSpPr/>
          <p:nvPr/>
        </p:nvGrpSpPr>
        <p:grpSpPr>
          <a:xfrm>
            <a:off x="-5480" y="5068745"/>
            <a:ext cx="984562" cy="1749710"/>
            <a:chOff x="-5481" y="1410426"/>
            <a:chExt cx="1104161" cy="1962255"/>
          </a:xfrm>
        </p:grpSpPr>
        <p:pic>
          <p:nvPicPr>
            <p:cNvPr id="93" name="Picture 9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1" y="1410426"/>
              <a:ext cx="161314" cy="1962255"/>
            </a:xfrm>
            <a:prstGeom prst="rect">
              <a:avLst/>
            </a:prstGeom>
          </p:spPr>
        </p:pic>
        <p:pic>
          <p:nvPicPr>
            <p:cNvPr id="94" name="Picture 9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11" y="1538223"/>
              <a:ext cx="1025669" cy="1427751"/>
            </a:xfrm>
            <a:prstGeom prst="rect">
              <a:avLst/>
            </a:prstGeom>
          </p:spPr>
        </p:pic>
      </p:grpSp>
      <p:grpSp>
        <p:nvGrpSpPr>
          <p:cNvPr id="10" name="Group 9"/>
          <p:cNvGrpSpPr/>
          <p:nvPr/>
        </p:nvGrpSpPr>
        <p:grpSpPr>
          <a:xfrm>
            <a:off x="5403692" y="5333046"/>
            <a:ext cx="3584240" cy="1127142"/>
            <a:chOff x="5403692" y="5236684"/>
            <a:chExt cx="3584240" cy="1127142"/>
          </a:xfrm>
        </p:grpSpPr>
        <p:pic>
          <p:nvPicPr>
            <p:cNvPr id="66" name="Picture 6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03692" y="5324600"/>
              <a:ext cx="3584240" cy="1039226"/>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88226" y="5236684"/>
              <a:ext cx="218359" cy="124252"/>
            </a:xfrm>
            <a:prstGeom prst="rect">
              <a:avLst/>
            </a:prstGeom>
          </p:spPr>
        </p:pic>
      </p:grpSp>
      <p:grpSp>
        <p:nvGrpSpPr>
          <p:cNvPr id="76" name="Group 75"/>
          <p:cNvGrpSpPr/>
          <p:nvPr/>
        </p:nvGrpSpPr>
        <p:grpSpPr>
          <a:xfrm flipH="1">
            <a:off x="5540218" y="3556927"/>
            <a:ext cx="3584240" cy="1127142"/>
            <a:chOff x="5403692" y="5236684"/>
            <a:chExt cx="3584240" cy="1127142"/>
          </a:xfrm>
        </p:grpSpPr>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03692" y="5324600"/>
              <a:ext cx="3584240" cy="1039226"/>
            </a:xfrm>
            <a:prstGeom prst="rect">
              <a:avLst/>
            </a:prstGeom>
          </p:spPr>
        </p:pic>
        <p:pic>
          <p:nvPicPr>
            <p:cNvPr id="95" name="Picture 9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88226" y="5236684"/>
              <a:ext cx="218359" cy="124252"/>
            </a:xfrm>
            <a:prstGeom prst="rect">
              <a:avLst/>
            </a:prstGeom>
          </p:spPr>
        </p:pic>
      </p:grpSp>
    </p:spTree>
    <p:extLst>
      <p:ext uri="{BB962C8B-B14F-4D97-AF65-F5344CB8AC3E}">
        <p14:creationId xmlns:p14="http://schemas.microsoft.com/office/powerpoint/2010/main" val="327543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right)">
                                      <p:cBhvr>
                                        <p:cTn id="25" dur="1000"/>
                                        <p:tgtEl>
                                          <p:spTgt spid="20"/>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5123"/>
                                        </p:tgtEl>
                                        <p:attrNameLst>
                                          <p:attrName>style.visibility</p:attrName>
                                        </p:attrNameLst>
                                      </p:cBhvr>
                                      <p:to>
                                        <p:strVal val="visible"/>
                                      </p:to>
                                    </p:set>
                                    <p:animEffect transition="in" filter="fade">
                                      <p:cBhvr>
                                        <p:cTn id="28" dur="500"/>
                                        <p:tgtEl>
                                          <p:spTgt spid="5123"/>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2" fill="hold" nodeType="clickEffect">
                                  <p:stCondLst>
                                    <p:cond delay="0"/>
                                  </p:stCondLst>
                                  <p:childTnLst>
                                    <p:set>
                                      <p:cBhvr>
                                        <p:cTn id="32" dur="1" fill="hold">
                                          <p:stCondLst>
                                            <p:cond delay="0"/>
                                          </p:stCondLst>
                                        </p:cTn>
                                        <p:tgtEl>
                                          <p:spTgt spid="76"/>
                                        </p:tgtEl>
                                        <p:attrNameLst>
                                          <p:attrName>style.visibility</p:attrName>
                                        </p:attrNameLst>
                                      </p:cBhvr>
                                      <p:to>
                                        <p:strVal val="visible"/>
                                      </p:to>
                                    </p:set>
                                    <p:anim calcmode="lin" valueType="num">
                                      <p:cBhvr additive="base">
                                        <p:cTn id="33" dur="500"/>
                                        <p:tgtEl>
                                          <p:spTgt spid="76"/>
                                        </p:tgtEl>
                                        <p:attrNameLst>
                                          <p:attrName>ppt_x</p:attrName>
                                        </p:attrNameLst>
                                      </p:cBhvr>
                                      <p:tavLst>
                                        <p:tav tm="0">
                                          <p:val>
                                            <p:strVal val="#ppt_x+#ppt_w*1.125000"/>
                                          </p:val>
                                        </p:tav>
                                        <p:tav tm="100000">
                                          <p:val>
                                            <p:strVal val="#ppt_x"/>
                                          </p:val>
                                        </p:tav>
                                      </p:tavLst>
                                    </p:anim>
                                    <p:animEffect transition="in" filter="wipe(left)">
                                      <p:cBhvr>
                                        <p:cTn id="34" dur="500"/>
                                        <p:tgtEl>
                                          <p:spTgt spid="76"/>
                                        </p:tgtEl>
                                      </p:cBhvr>
                                    </p:animEffect>
                                  </p:childTnLst>
                                </p:cTn>
                              </p:par>
                              <p:par>
                                <p:cTn id="35" presetID="12" presetClass="entr" presetSubtype="2"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p:tgtEl>
                                          <p:spTgt spid="53"/>
                                        </p:tgtEl>
                                        <p:attrNameLst>
                                          <p:attrName>ppt_x</p:attrName>
                                        </p:attrNameLst>
                                      </p:cBhvr>
                                      <p:tavLst>
                                        <p:tav tm="0">
                                          <p:val>
                                            <p:strVal val="#ppt_x+#ppt_w*1.125000"/>
                                          </p:val>
                                        </p:tav>
                                        <p:tav tm="100000">
                                          <p:val>
                                            <p:strVal val="#ppt_x"/>
                                          </p:val>
                                        </p:tav>
                                      </p:tavLst>
                                    </p:anim>
                                    <p:animEffect transition="in" filter="wipe(left)">
                                      <p:cBhvr>
                                        <p:cTn id="38" dur="500"/>
                                        <p:tgtEl>
                                          <p:spTgt spid="53"/>
                                        </p:tgtEl>
                                      </p:cBhvr>
                                    </p:animEffect>
                                  </p:childTnLst>
                                </p:cTn>
                              </p:par>
                              <p:par>
                                <p:cTn id="39" presetID="22" presetClass="entr" presetSubtype="2" fill="hold" nodeType="withEffect">
                                  <p:stCondLst>
                                    <p:cond delay="600"/>
                                  </p:stCondLst>
                                  <p:childTnLst>
                                    <p:set>
                                      <p:cBhvr>
                                        <p:cTn id="40" dur="1" fill="hold">
                                          <p:stCondLst>
                                            <p:cond delay="0"/>
                                          </p:stCondLst>
                                        </p:cTn>
                                        <p:tgtEl>
                                          <p:spTgt spid="13"/>
                                        </p:tgtEl>
                                        <p:attrNameLst>
                                          <p:attrName>style.visibility</p:attrName>
                                        </p:attrNameLst>
                                      </p:cBhvr>
                                      <p:to>
                                        <p:strVal val="visible"/>
                                      </p:to>
                                    </p:set>
                                    <p:animEffect transition="in" filter="wipe(right)">
                                      <p:cBhvr>
                                        <p:cTn id="41" dur="1250"/>
                                        <p:tgtEl>
                                          <p:spTgt spid="13"/>
                                        </p:tgtEl>
                                      </p:cBhvr>
                                    </p:animEffect>
                                  </p:childTnLst>
                                </p:cTn>
                              </p:par>
                              <p:par>
                                <p:cTn id="42" presetID="10" presetClass="entr" presetSubtype="0" fill="hold" grpId="0" nodeType="withEffect">
                                  <p:stCondLst>
                                    <p:cond delay="1500"/>
                                  </p:stCondLst>
                                  <p:childTnLst>
                                    <p:set>
                                      <p:cBhvr>
                                        <p:cTn id="43" dur="1" fill="hold">
                                          <p:stCondLst>
                                            <p:cond delay="0"/>
                                          </p:stCondLst>
                                        </p:cTn>
                                        <p:tgtEl>
                                          <p:spTgt spid="92"/>
                                        </p:tgtEl>
                                        <p:attrNameLst>
                                          <p:attrName>style.visibility</p:attrName>
                                        </p:attrNameLst>
                                      </p:cBhvr>
                                      <p:to>
                                        <p:strVal val="visible"/>
                                      </p:to>
                                    </p:set>
                                    <p:animEffect transition="in" filter="fade">
                                      <p:cBhvr>
                                        <p:cTn id="44" dur="500"/>
                                        <p:tgtEl>
                                          <p:spTgt spid="92"/>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p:tgtEl>
                                          <p:spTgt spid="10"/>
                                        </p:tgtEl>
                                        <p:attrNameLst>
                                          <p:attrName>ppt_x</p:attrName>
                                        </p:attrNameLst>
                                      </p:cBhvr>
                                      <p:tavLst>
                                        <p:tav tm="0">
                                          <p:val>
                                            <p:strVal val="#ppt_x-#ppt_w*1.125000"/>
                                          </p:val>
                                        </p:tav>
                                        <p:tav tm="100000">
                                          <p:val>
                                            <p:strVal val="#ppt_x"/>
                                          </p:val>
                                        </p:tav>
                                      </p:tavLst>
                                    </p:anim>
                                    <p:animEffect transition="in" filter="wipe(right)">
                                      <p:cBhvr>
                                        <p:cTn id="50" dur="500"/>
                                        <p:tgtEl>
                                          <p:spTgt spid="10"/>
                                        </p:tgtEl>
                                      </p:cBhvr>
                                    </p:animEffect>
                                  </p:childTnLst>
                                </p:cTn>
                              </p:par>
                              <p:par>
                                <p:cTn id="51" presetID="12" presetClass="entr" presetSubtype="8" fill="hold" grpId="0" nodeType="withEffect">
                                  <p:stCondLst>
                                    <p:cond delay="0"/>
                                  </p:stCondLst>
                                  <p:childTnLst>
                                    <p:set>
                                      <p:cBhvr>
                                        <p:cTn id="52" dur="1" fill="hold">
                                          <p:stCondLst>
                                            <p:cond delay="0"/>
                                          </p:stCondLst>
                                        </p:cTn>
                                        <p:tgtEl>
                                          <p:spTgt spid="88"/>
                                        </p:tgtEl>
                                        <p:attrNameLst>
                                          <p:attrName>style.visibility</p:attrName>
                                        </p:attrNameLst>
                                      </p:cBhvr>
                                      <p:to>
                                        <p:strVal val="visible"/>
                                      </p:to>
                                    </p:set>
                                    <p:anim calcmode="lin" valueType="num">
                                      <p:cBhvr additive="base">
                                        <p:cTn id="53" dur="500"/>
                                        <p:tgtEl>
                                          <p:spTgt spid="88"/>
                                        </p:tgtEl>
                                        <p:attrNameLst>
                                          <p:attrName>ppt_x</p:attrName>
                                        </p:attrNameLst>
                                      </p:cBhvr>
                                      <p:tavLst>
                                        <p:tav tm="0">
                                          <p:val>
                                            <p:strVal val="#ppt_x-#ppt_w*1.125000"/>
                                          </p:val>
                                        </p:tav>
                                        <p:tav tm="100000">
                                          <p:val>
                                            <p:strVal val="#ppt_x"/>
                                          </p:val>
                                        </p:tav>
                                      </p:tavLst>
                                    </p:anim>
                                    <p:animEffect transition="in" filter="wipe(right)">
                                      <p:cBhvr>
                                        <p:cTn id="54" dur="500"/>
                                        <p:tgtEl>
                                          <p:spTgt spid="88"/>
                                        </p:tgtEl>
                                      </p:cBhvr>
                                    </p:animEffect>
                                  </p:childTnLst>
                                </p:cTn>
                              </p:par>
                              <p:par>
                                <p:cTn id="55" presetID="22" presetClass="entr" presetSubtype="2" fill="hold" nodeType="withEffect">
                                  <p:stCondLst>
                                    <p:cond delay="600"/>
                                  </p:stCondLst>
                                  <p:childTnLst>
                                    <p:set>
                                      <p:cBhvr>
                                        <p:cTn id="56" dur="1" fill="hold">
                                          <p:stCondLst>
                                            <p:cond delay="0"/>
                                          </p:stCondLst>
                                        </p:cTn>
                                        <p:tgtEl>
                                          <p:spTgt spid="89"/>
                                        </p:tgtEl>
                                        <p:attrNameLst>
                                          <p:attrName>style.visibility</p:attrName>
                                        </p:attrNameLst>
                                      </p:cBhvr>
                                      <p:to>
                                        <p:strVal val="visible"/>
                                      </p:to>
                                    </p:set>
                                    <p:animEffect transition="in" filter="wipe(right)">
                                      <p:cBhvr>
                                        <p:cTn id="57" dur="1000"/>
                                        <p:tgtEl>
                                          <p:spTgt spid="89"/>
                                        </p:tgtEl>
                                      </p:cBhvr>
                                    </p:animEffect>
                                  </p:childTnLst>
                                </p:cTn>
                              </p:par>
                              <p:par>
                                <p:cTn id="58" presetID="10" presetClass="entr" presetSubtype="0" fill="hold" grpId="0" nodeType="withEffect">
                                  <p:stCondLst>
                                    <p:cond delay="1450"/>
                                  </p:stCondLst>
                                  <p:childTnLst>
                                    <p:set>
                                      <p:cBhvr>
                                        <p:cTn id="59" dur="1" fill="hold">
                                          <p:stCondLst>
                                            <p:cond delay="0"/>
                                          </p:stCondLst>
                                        </p:cTn>
                                        <p:tgtEl>
                                          <p:spTgt spid="5183"/>
                                        </p:tgtEl>
                                        <p:attrNameLst>
                                          <p:attrName>style.visibility</p:attrName>
                                        </p:attrNameLst>
                                      </p:cBhvr>
                                      <p:to>
                                        <p:strVal val="visible"/>
                                      </p:to>
                                    </p:set>
                                    <p:animEffect transition="in" filter="fade">
                                      <p:cBhvr>
                                        <p:cTn id="60" dur="500"/>
                                        <p:tgtEl>
                                          <p:spTgt spid="5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83" grpId="0"/>
      <p:bldP spid="53" grpId="0" animBg="1"/>
      <p:bldP spid="88" grpId="0" animBg="1"/>
      <p:bldP spid="9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914400" y="2133600"/>
            <a:ext cx="6400800" cy="26776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454025" indent="-454025">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a:spcAft>
                <a:spcPct val="100000"/>
              </a:spcAft>
            </a:pPr>
            <a:r>
              <a:rPr lang="en-US" altLang="en-US" sz="2800" dirty="0">
                <a:latin typeface="Tahoma" pitchFamily="34" charset="0"/>
                <a:cs typeface="Tahoma" pitchFamily="34" charset="0"/>
              </a:rPr>
              <a:t>Doppler principle (based on sound) also applies to:</a:t>
            </a:r>
          </a:p>
          <a:p>
            <a:pPr>
              <a:spcAft>
                <a:spcPct val="100000"/>
              </a:spcAft>
              <a:buFontTx/>
              <a:buChar char="•"/>
            </a:pPr>
            <a:r>
              <a:rPr lang="en-US" altLang="en-US" sz="2800" dirty="0">
                <a:latin typeface="Tahoma" pitchFamily="34" charset="0"/>
                <a:cs typeface="Tahoma" pitchFamily="34" charset="0"/>
              </a:rPr>
              <a:t>Light Waves</a:t>
            </a:r>
          </a:p>
          <a:p>
            <a:pPr>
              <a:spcAft>
                <a:spcPct val="100000"/>
              </a:spcAft>
              <a:buFontTx/>
              <a:buChar char="•"/>
            </a:pPr>
            <a:r>
              <a:rPr lang="en-US" altLang="en-US" sz="2800" dirty="0">
                <a:latin typeface="Tahoma" pitchFamily="34" charset="0"/>
                <a:cs typeface="Tahoma" pitchFamily="34" charset="0"/>
              </a:rPr>
              <a:t>Radio Waves</a:t>
            </a:r>
          </a:p>
        </p:txBody>
      </p:sp>
      <p:sp>
        <p:nvSpPr>
          <p:cNvPr id="2" name="Title 1"/>
          <p:cNvSpPr>
            <a:spLocks noGrp="1"/>
          </p:cNvSpPr>
          <p:nvPr>
            <p:ph type="title"/>
          </p:nvPr>
        </p:nvSpPr>
        <p:spPr/>
        <p:txBody>
          <a:bodyPr/>
          <a:lstStyle/>
          <a:p>
            <a:r>
              <a:rPr lang="en-US" dirty="0"/>
              <a:t>L.I.D.A.R. USES LIGHT WAVES</a:t>
            </a:r>
          </a:p>
        </p:txBody>
      </p:sp>
    </p:spTree>
    <p:extLst>
      <p:ext uri="{BB962C8B-B14F-4D97-AF65-F5344CB8AC3E}">
        <p14:creationId xmlns:p14="http://schemas.microsoft.com/office/powerpoint/2010/main" val="1618223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ppt_x"/>
                                          </p:val>
                                        </p:tav>
                                        <p:tav tm="100000">
                                          <p:val>
                                            <p:strVal val="#ppt_x"/>
                                          </p:val>
                                        </p:tav>
                                      </p:tavLst>
                                    </p:anim>
                                    <p:anim calcmode="lin" valueType="num">
                                      <p:cBhvr additive="base">
                                        <p:cTn id="8" dur="500" fill="hold"/>
                                        <p:tgtEl>
                                          <p:spTgt spid="92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WAVE AND WAVELENGTH</a:t>
            </a:r>
          </a:p>
        </p:txBody>
      </p:sp>
      <p:sp>
        <p:nvSpPr>
          <p:cNvPr id="19" name="Freeform 18"/>
          <p:cNvSpPr/>
          <p:nvPr/>
        </p:nvSpPr>
        <p:spPr>
          <a:xfrm flipV="1">
            <a:off x="4291252" y="3065195"/>
            <a:ext cx="3538018" cy="3021146"/>
          </a:xfrm>
          <a:custGeom>
            <a:avLst/>
            <a:gdLst>
              <a:gd name="connsiteX0" fmla="*/ 0 w 3480180"/>
              <a:gd name="connsiteY0" fmla="*/ 2723804 h 2723804"/>
              <a:gd name="connsiteX1" fmla="*/ 2115403 w 3480180"/>
              <a:gd name="connsiteY1" fmla="*/ 7899 h 2723804"/>
              <a:gd name="connsiteX2" fmla="*/ 3480180 w 3480180"/>
              <a:gd name="connsiteY2" fmla="*/ 1836699 h 2723804"/>
              <a:gd name="connsiteX3" fmla="*/ 3480180 w 3480180"/>
              <a:gd name="connsiteY3" fmla="*/ 1836699 h 2723804"/>
              <a:gd name="connsiteX4" fmla="*/ 3480180 w 3480180"/>
              <a:gd name="connsiteY4" fmla="*/ 1823051 h 2723804"/>
              <a:gd name="connsiteX0" fmla="*/ 0 w 3332999"/>
              <a:gd name="connsiteY0" fmla="*/ 2781139 h 2781139"/>
              <a:gd name="connsiteX1" fmla="*/ 1968222 w 3332999"/>
              <a:gd name="connsiteY1" fmla="*/ 8867 h 2781139"/>
              <a:gd name="connsiteX2" fmla="*/ 3332999 w 3332999"/>
              <a:gd name="connsiteY2" fmla="*/ 1837667 h 2781139"/>
              <a:gd name="connsiteX3" fmla="*/ 3332999 w 3332999"/>
              <a:gd name="connsiteY3" fmla="*/ 1837667 h 2781139"/>
              <a:gd name="connsiteX4" fmla="*/ 3332999 w 3332999"/>
              <a:gd name="connsiteY4" fmla="*/ 1824019 h 2781139"/>
              <a:gd name="connsiteX0" fmla="*/ 0 w 3332999"/>
              <a:gd name="connsiteY0" fmla="*/ 2900745 h 2900745"/>
              <a:gd name="connsiteX1" fmla="*/ 1940301 w 3332999"/>
              <a:gd name="connsiteY1" fmla="*/ 9811 h 2900745"/>
              <a:gd name="connsiteX2" fmla="*/ 3332999 w 3332999"/>
              <a:gd name="connsiteY2" fmla="*/ 1957273 h 2900745"/>
              <a:gd name="connsiteX3" fmla="*/ 3332999 w 3332999"/>
              <a:gd name="connsiteY3" fmla="*/ 1957273 h 2900745"/>
              <a:gd name="connsiteX4" fmla="*/ 3332999 w 3332999"/>
              <a:gd name="connsiteY4" fmla="*/ 1943625 h 2900745"/>
              <a:gd name="connsiteX0" fmla="*/ 0 w 3332999"/>
              <a:gd name="connsiteY0" fmla="*/ 2872949 h 2872949"/>
              <a:gd name="connsiteX1" fmla="*/ 1954262 w 3332999"/>
              <a:gd name="connsiteY1" fmla="*/ 9935 h 2872949"/>
              <a:gd name="connsiteX2" fmla="*/ 3332999 w 3332999"/>
              <a:gd name="connsiteY2" fmla="*/ 1929477 h 2872949"/>
              <a:gd name="connsiteX3" fmla="*/ 3332999 w 3332999"/>
              <a:gd name="connsiteY3" fmla="*/ 1929477 h 2872949"/>
              <a:gd name="connsiteX4" fmla="*/ 3332999 w 3332999"/>
              <a:gd name="connsiteY4" fmla="*/ 1915829 h 2872949"/>
              <a:gd name="connsiteX0" fmla="*/ 0 w 3332999"/>
              <a:gd name="connsiteY0" fmla="*/ 2872949 h 2872949"/>
              <a:gd name="connsiteX1" fmla="*/ 1954262 w 3332999"/>
              <a:gd name="connsiteY1" fmla="*/ 9935 h 2872949"/>
              <a:gd name="connsiteX2" fmla="*/ 3332999 w 3332999"/>
              <a:gd name="connsiteY2" fmla="*/ 1929477 h 2872949"/>
              <a:gd name="connsiteX3" fmla="*/ 3332999 w 3332999"/>
              <a:gd name="connsiteY3" fmla="*/ 1929477 h 2872949"/>
              <a:gd name="connsiteX4" fmla="*/ 3060773 w 3332999"/>
              <a:gd name="connsiteY4" fmla="*/ 1915829 h 2872949"/>
              <a:gd name="connsiteX0" fmla="*/ 0 w 3332999"/>
              <a:gd name="connsiteY0" fmla="*/ 2872949 h 2872949"/>
              <a:gd name="connsiteX1" fmla="*/ 1954262 w 3332999"/>
              <a:gd name="connsiteY1" fmla="*/ 9935 h 2872949"/>
              <a:gd name="connsiteX2" fmla="*/ 3332999 w 3332999"/>
              <a:gd name="connsiteY2" fmla="*/ 1929477 h 2872949"/>
              <a:gd name="connsiteX3" fmla="*/ 3332999 w 3332999"/>
              <a:gd name="connsiteY3" fmla="*/ 1929477 h 2872949"/>
              <a:gd name="connsiteX0" fmla="*/ 0 w 3392151"/>
              <a:gd name="connsiteY0" fmla="*/ 2873077 h 2873077"/>
              <a:gd name="connsiteX1" fmla="*/ 1954262 w 3392151"/>
              <a:gd name="connsiteY1" fmla="*/ 10063 h 2873077"/>
              <a:gd name="connsiteX2" fmla="*/ 3332999 w 3392151"/>
              <a:gd name="connsiteY2" fmla="*/ 1929605 h 2873077"/>
              <a:gd name="connsiteX3" fmla="*/ 3116614 w 3392151"/>
              <a:gd name="connsiteY3" fmla="*/ 2076188 h 2873077"/>
              <a:gd name="connsiteX0" fmla="*/ 0 w 3332999"/>
              <a:gd name="connsiteY0" fmla="*/ 2873077 h 2873077"/>
              <a:gd name="connsiteX1" fmla="*/ 1954262 w 3332999"/>
              <a:gd name="connsiteY1" fmla="*/ 10063 h 2873077"/>
              <a:gd name="connsiteX2" fmla="*/ 3332999 w 3332999"/>
              <a:gd name="connsiteY2" fmla="*/ 1929605 h 2873077"/>
              <a:gd name="connsiteX0" fmla="*/ 0 w 2830428"/>
              <a:gd name="connsiteY0" fmla="*/ 2872903 h 2872903"/>
              <a:gd name="connsiteX1" fmla="*/ 1954262 w 2830428"/>
              <a:gd name="connsiteY1" fmla="*/ 9889 h 2872903"/>
              <a:gd name="connsiteX2" fmla="*/ 2830428 w 2830428"/>
              <a:gd name="connsiteY2" fmla="*/ 1936411 h 2872903"/>
              <a:gd name="connsiteX0" fmla="*/ 0 w 2830428"/>
              <a:gd name="connsiteY0" fmla="*/ 2888261 h 2888261"/>
              <a:gd name="connsiteX1" fmla="*/ 1954262 w 2830428"/>
              <a:gd name="connsiteY1" fmla="*/ 25247 h 2888261"/>
              <a:gd name="connsiteX2" fmla="*/ 2830428 w 2830428"/>
              <a:gd name="connsiteY2" fmla="*/ 1951769 h 2888261"/>
              <a:gd name="connsiteX0" fmla="*/ 0 w 2830428"/>
              <a:gd name="connsiteY0" fmla="*/ 2901783 h 2901783"/>
              <a:gd name="connsiteX1" fmla="*/ 1856540 w 2830428"/>
              <a:gd name="connsiteY1" fmla="*/ 24808 h 2901783"/>
              <a:gd name="connsiteX2" fmla="*/ 2830428 w 2830428"/>
              <a:gd name="connsiteY2" fmla="*/ 1965291 h 2901783"/>
              <a:gd name="connsiteX0" fmla="*/ 0 w 2830428"/>
              <a:gd name="connsiteY0" fmla="*/ 2877036 h 2877036"/>
              <a:gd name="connsiteX1" fmla="*/ 1856540 w 2830428"/>
              <a:gd name="connsiteY1" fmla="*/ 61 h 2877036"/>
              <a:gd name="connsiteX2" fmla="*/ 2830428 w 2830428"/>
              <a:gd name="connsiteY2" fmla="*/ 1940544 h 2877036"/>
              <a:gd name="connsiteX0" fmla="*/ 0 w 2830428"/>
              <a:gd name="connsiteY0" fmla="*/ 2876987 h 2876987"/>
              <a:gd name="connsiteX1" fmla="*/ 1856540 w 2830428"/>
              <a:gd name="connsiteY1" fmla="*/ 12 h 2876987"/>
              <a:gd name="connsiteX2" fmla="*/ 2830428 w 2830428"/>
              <a:gd name="connsiteY2" fmla="*/ 1940495 h 2876987"/>
              <a:gd name="connsiteX0" fmla="*/ 0 w 2830428"/>
              <a:gd name="connsiteY0" fmla="*/ 2876991 h 2876991"/>
              <a:gd name="connsiteX1" fmla="*/ 1856540 w 2830428"/>
              <a:gd name="connsiteY1" fmla="*/ 16 h 2876991"/>
              <a:gd name="connsiteX2" fmla="*/ 2830428 w 2830428"/>
              <a:gd name="connsiteY2" fmla="*/ 1940499 h 2876991"/>
              <a:gd name="connsiteX0" fmla="*/ 0 w 2830428"/>
              <a:gd name="connsiteY0" fmla="*/ 2876980 h 2876980"/>
              <a:gd name="connsiteX1" fmla="*/ 1856540 w 2830428"/>
              <a:gd name="connsiteY1" fmla="*/ 5 h 2876980"/>
              <a:gd name="connsiteX2" fmla="*/ 2830428 w 2830428"/>
              <a:gd name="connsiteY2" fmla="*/ 1940488 h 2876980"/>
              <a:gd name="connsiteX0" fmla="*/ 0 w 2830428"/>
              <a:gd name="connsiteY0" fmla="*/ 2876979 h 2876979"/>
              <a:gd name="connsiteX1" fmla="*/ 1856540 w 2830428"/>
              <a:gd name="connsiteY1" fmla="*/ 4 h 2876979"/>
              <a:gd name="connsiteX2" fmla="*/ 2830428 w 2830428"/>
              <a:gd name="connsiteY2" fmla="*/ 1940487 h 2876979"/>
              <a:gd name="connsiteX0" fmla="*/ 0 w 3321747"/>
              <a:gd name="connsiteY0" fmla="*/ 2889466 h 2889466"/>
              <a:gd name="connsiteX1" fmla="*/ 1856540 w 3321747"/>
              <a:gd name="connsiteY1" fmla="*/ 12491 h 2889466"/>
              <a:gd name="connsiteX2" fmla="*/ 3321747 w 3321747"/>
              <a:gd name="connsiteY2" fmla="*/ 1912031 h 2889466"/>
              <a:gd name="connsiteX0" fmla="*/ 0 w 3321747"/>
              <a:gd name="connsiteY0" fmla="*/ 2862387 h 2862387"/>
              <a:gd name="connsiteX1" fmla="*/ 1924779 w 3321747"/>
              <a:gd name="connsiteY1" fmla="*/ 12708 h 2862387"/>
              <a:gd name="connsiteX2" fmla="*/ 3321747 w 3321747"/>
              <a:gd name="connsiteY2" fmla="*/ 1884952 h 2862387"/>
              <a:gd name="connsiteX0" fmla="*/ 0 w 3321747"/>
              <a:gd name="connsiteY0" fmla="*/ 2851065 h 2851065"/>
              <a:gd name="connsiteX1" fmla="*/ 1924779 w 3321747"/>
              <a:gd name="connsiteY1" fmla="*/ 1386 h 2851065"/>
              <a:gd name="connsiteX2" fmla="*/ 3321747 w 3321747"/>
              <a:gd name="connsiteY2" fmla="*/ 1873630 h 2851065"/>
              <a:gd name="connsiteX0" fmla="*/ 0 w 3321747"/>
              <a:gd name="connsiteY0" fmla="*/ 2851065 h 2851065"/>
              <a:gd name="connsiteX1" fmla="*/ 1924779 w 3321747"/>
              <a:gd name="connsiteY1" fmla="*/ 1386 h 2851065"/>
              <a:gd name="connsiteX2" fmla="*/ 3321747 w 3321747"/>
              <a:gd name="connsiteY2" fmla="*/ 1873630 h 2851065"/>
              <a:gd name="connsiteX0" fmla="*/ 0 w 3321747"/>
              <a:gd name="connsiteY0" fmla="*/ 2849779 h 2849779"/>
              <a:gd name="connsiteX1" fmla="*/ 1924779 w 3321747"/>
              <a:gd name="connsiteY1" fmla="*/ 100 h 2849779"/>
              <a:gd name="connsiteX2" fmla="*/ 3321747 w 3321747"/>
              <a:gd name="connsiteY2" fmla="*/ 1872344 h 2849779"/>
              <a:gd name="connsiteX0" fmla="*/ 0 w 3321747"/>
              <a:gd name="connsiteY0" fmla="*/ 2822485 h 2822485"/>
              <a:gd name="connsiteX1" fmla="*/ 1911132 w 3321747"/>
              <a:gd name="connsiteY1" fmla="*/ 101 h 2822485"/>
              <a:gd name="connsiteX2" fmla="*/ 3321747 w 3321747"/>
              <a:gd name="connsiteY2" fmla="*/ 1845050 h 2822485"/>
              <a:gd name="connsiteX0" fmla="*/ 0 w 3321747"/>
              <a:gd name="connsiteY0" fmla="*/ 2822492 h 2822492"/>
              <a:gd name="connsiteX1" fmla="*/ 1911132 w 3321747"/>
              <a:gd name="connsiteY1" fmla="*/ 108 h 2822492"/>
              <a:gd name="connsiteX2" fmla="*/ 3321747 w 3321747"/>
              <a:gd name="connsiteY2" fmla="*/ 1845057 h 2822492"/>
              <a:gd name="connsiteX0" fmla="*/ 0 w 3321747"/>
              <a:gd name="connsiteY0" fmla="*/ 2822492 h 2822492"/>
              <a:gd name="connsiteX1" fmla="*/ 1911132 w 3321747"/>
              <a:gd name="connsiteY1" fmla="*/ 108 h 2822492"/>
              <a:gd name="connsiteX2" fmla="*/ 3321747 w 3321747"/>
              <a:gd name="connsiteY2" fmla="*/ 1845057 h 2822492"/>
              <a:gd name="connsiteX0" fmla="*/ 0 w 2882835"/>
              <a:gd name="connsiteY0" fmla="*/ 2231751 h 2231751"/>
              <a:gd name="connsiteX1" fmla="*/ 1472220 w 2882835"/>
              <a:gd name="connsiteY1" fmla="*/ 1899 h 2231751"/>
              <a:gd name="connsiteX2" fmla="*/ 2882835 w 2882835"/>
              <a:gd name="connsiteY2" fmla="*/ 1846848 h 2231751"/>
              <a:gd name="connsiteX0" fmla="*/ 0 w 2890150"/>
              <a:gd name="connsiteY0" fmla="*/ 2099020 h 2099020"/>
              <a:gd name="connsiteX1" fmla="*/ 1479535 w 2890150"/>
              <a:gd name="connsiteY1" fmla="*/ 842 h 2099020"/>
              <a:gd name="connsiteX2" fmla="*/ 2890150 w 2890150"/>
              <a:gd name="connsiteY2" fmla="*/ 1845791 h 2099020"/>
              <a:gd name="connsiteX0" fmla="*/ 0 w 2890150"/>
              <a:gd name="connsiteY0" fmla="*/ 1894319 h 1894319"/>
              <a:gd name="connsiteX1" fmla="*/ 1523426 w 2890150"/>
              <a:gd name="connsiteY1" fmla="*/ 967 h 1894319"/>
              <a:gd name="connsiteX2" fmla="*/ 2890150 w 2890150"/>
              <a:gd name="connsiteY2" fmla="*/ 1641090 h 1894319"/>
              <a:gd name="connsiteX0" fmla="*/ 0 w 2890150"/>
              <a:gd name="connsiteY0" fmla="*/ 1893370 h 1893370"/>
              <a:gd name="connsiteX1" fmla="*/ 1523426 w 2890150"/>
              <a:gd name="connsiteY1" fmla="*/ 18 h 1893370"/>
              <a:gd name="connsiteX2" fmla="*/ 2890150 w 2890150"/>
              <a:gd name="connsiteY2" fmla="*/ 1640141 h 1893370"/>
              <a:gd name="connsiteX0" fmla="*/ 0 w 3307116"/>
              <a:gd name="connsiteY0" fmla="*/ 1902792 h 2461550"/>
              <a:gd name="connsiteX1" fmla="*/ 1523426 w 3307116"/>
              <a:gd name="connsiteY1" fmla="*/ 9440 h 2461550"/>
              <a:gd name="connsiteX2" fmla="*/ 3307116 w 3307116"/>
              <a:gd name="connsiteY2" fmla="*/ 2461550 h 2461550"/>
              <a:gd name="connsiteX0" fmla="*/ 0 w 3307116"/>
              <a:gd name="connsiteY0" fmla="*/ 1893449 h 2452207"/>
              <a:gd name="connsiteX1" fmla="*/ 1523426 w 3307116"/>
              <a:gd name="connsiteY1" fmla="*/ 97 h 2452207"/>
              <a:gd name="connsiteX2" fmla="*/ 3307116 w 3307116"/>
              <a:gd name="connsiteY2" fmla="*/ 2452207 h 2452207"/>
              <a:gd name="connsiteX0" fmla="*/ 0 w 3270540"/>
              <a:gd name="connsiteY0" fmla="*/ 1901949 h 2431447"/>
              <a:gd name="connsiteX1" fmla="*/ 1523426 w 3270540"/>
              <a:gd name="connsiteY1" fmla="*/ 8597 h 2431447"/>
              <a:gd name="connsiteX2" fmla="*/ 3270540 w 3270540"/>
              <a:gd name="connsiteY2" fmla="*/ 2431447 h 2431447"/>
              <a:gd name="connsiteX0" fmla="*/ 0 w 3292485"/>
              <a:gd name="connsiteY0" fmla="*/ 1901539 h 2416406"/>
              <a:gd name="connsiteX1" fmla="*/ 1523426 w 3292485"/>
              <a:gd name="connsiteY1" fmla="*/ 8187 h 2416406"/>
              <a:gd name="connsiteX2" fmla="*/ 3292485 w 3292485"/>
              <a:gd name="connsiteY2" fmla="*/ 2416406 h 2416406"/>
              <a:gd name="connsiteX0" fmla="*/ 0 w 3255909"/>
              <a:gd name="connsiteY0" fmla="*/ 1900545 h 2378836"/>
              <a:gd name="connsiteX1" fmla="*/ 1523426 w 3255909"/>
              <a:gd name="connsiteY1" fmla="*/ 7193 h 2378836"/>
              <a:gd name="connsiteX2" fmla="*/ 3255909 w 3255909"/>
              <a:gd name="connsiteY2" fmla="*/ 2378836 h 2378836"/>
              <a:gd name="connsiteX0" fmla="*/ 0 w 3255909"/>
              <a:gd name="connsiteY0" fmla="*/ 1944005 h 2422296"/>
              <a:gd name="connsiteX1" fmla="*/ 1523426 w 3255909"/>
              <a:gd name="connsiteY1" fmla="*/ 6762 h 2422296"/>
              <a:gd name="connsiteX2" fmla="*/ 3255909 w 3255909"/>
              <a:gd name="connsiteY2" fmla="*/ 2422296 h 2422296"/>
              <a:gd name="connsiteX0" fmla="*/ 0 w 3255909"/>
              <a:gd name="connsiteY0" fmla="*/ 1937730 h 2416021"/>
              <a:gd name="connsiteX1" fmla="*/ 1523426 w 3255909"/>
              <a:gd name="connsiteY1" fmla="*/ 487 h 2416021"/>
              <a:gd name="connsiteX2" fmla="*/ 3255909 w 3255909"/>
              <a:gd name="connsiteY2" fmla="*/ 2416021 h 2416021"/>
              <a:gd name="connsiteX0" fmla="*/ 0 w 3255909"/>
              <a:gd name="connsiteY0" fmla="*/ 1915789 h 2394080"/>
              <a:gd name="connsiteX1" fmla="*/ 1516111 w 3255909"/>
              <a:gd name="connsiteY1" fmla="*/ 492 h 2394080"/>
              <a:gd name="connsiteX2" fmla="*/ 3255909 w 3255909"/>
              <a:gd name="connsiteY2" fmla="*/ 2394080 h 2394080"/>
              <a:gd name="connsiteX0" fmla="*/ 0 w 3255909"/>
              <a:gd name="connsiteY0" fmla="*/ 1915617 h 2393908"/>
              <a:gd name="connsiteX1" fmla="*/ 1516111 w 3255909"/>
              <a:gd name="connsiteY1" fmla="*/ 320 h 2393908"/>
              <a:gd name="connsiteX2" fmla="*/ 3255909 w 3255909"/>
              <a:gd name="connsiteY2" fmla="*/ 2393908 h 2393908"/>
              <a:gd name="connsiteX0" fmla="*/ 0 w 3255909"/>
              <a:gd name="connsiteY0" fmla="*/ 1944873 h 2423164"/>
              <a:gd name="connsiteX1" fmla="*/ 1530742 w 3255909"/>
              <a:gd name="connsiteY1" fmla="*/ 315 h 2423164"/>
              <a:gd name="connsiteX2" fmla="*/ 3255909 w 3255909"/>
              <a:gd name="connsiteY2" fmla="*/ 2423164 h 2423164"/>
              <a:gd name="connsiteX0" fmla="*/ 0 w 3255909"/>
              <a:gd name="connsiteY0" fmla="*/ 1900989 h 2379280"/>
              <a:gd name="connsiteX1" fmla="*/ 1523427 w 3255909"/>
              <a:gd name="connsiteY1" fmla="*/ 322 h 2379280"/>
              <a:gd name="connsiteX2" fmla="*/ 3255909 w 3255909"/>
              <a:gd name="connsiteY2" fmla="*/ 2379280 h 2379280"/>
              <a:gd name="connsiteX0" fmla="*/ 0 w 3255909"/>
              <a:gd name="connsiteY0" fmla="*/ 1900989 h 2379280"/>
              <a:gd name="connsiteX1" fmla="*/ 1523427 w 3255909"/>
              <a:gd name="connsiteY1" fmla="*/ 322 h 2379280"/>
              <a:gd name="connsiteX2" fmla="*/ 3255909 w 3255909"/>
              <a:gd name="connsiteY2" fmla="*/ 2379280 h 2379280"/>
              <a:gd name="connsiteX0" fmla="*/ 0 w 3255909"/>
              <a:gd name="connsiteY0" fmla="*/ 1900989 h 2379280"/>
              <a:gd name="connsiteX1" fmla="*/ 1523427 w 3255909"/>
              <a:gd name="connsiteY1" fmla="*/ 322 h 2379280"/>
              <a:gd name="connsiteX2" fmla="*/ 3255909 w 3255909"/>
              <a:gd name="connsiteY2" fmla="*/ 2379280 h 2379280"/>
              <a:gd name="connsiteX0" fmla="*/ 0 w 3255909"/>
              <a:gd name="connsiteY0" fmla="*/ 1900787 h 2379078"/>
              <a:gd name="connsiteX1" fmla="*/ 1523427 w 3255909"/>
              <a:gd name="connsiteY1" fmla="*/ 120 h 2379078"/>
              <a:gd name="connsiteX2" fmla="*/ 3255909 w 3255909"/>
              <a:gd name="connsiteY2" fmla="*/ 2379078 h 2379078"/>
              <a:gd name="connsiteX0" fmla="*/ 0 w 3219333"/>
              <a:gd name="connsiteY0" fmla="*/ 1854006 h 2383503"/>
              <a:gd name="connsiteX1" fmla="*/ 1486851 w 3219333"/>
              <a:gd name="connsiteY1" fmla="*/ 4545 h 2383503"/>
              <a:gd name="connsiteX2" fmla="*/ 3219333 w 3219333"/>
              <a:gd name="connsiteY2" fmla="*/ 2383503 h 2383503"/>
              <a:gd name="connsiteX0" fmla="*/ 0 w 3219333"/>
              <a:gd name="connsiteY0" fmla="*/ 1853075 h 2382572"/>
              <a:gd name="connsiteX1" fmla="*/ 1486851 w 3219333"/>
              <a:gd name="connsiteY1" fmla="*/ 3614 h 2382572"/>
              <a:gd name="connsiteX2" fmla="*/ 3219333 w 3219333"/>
              <a:gd name="connsiteY2" fmla="*/ 2382572 h 2382572"/>
              <a:gd name="connsiteX0" fmla="*/ 0 w 3219333"/>
              <a:gd name="connsiteY0" fmla="*/ 1849899 h 2379396"/>
              <a:gd name="connsiteX1" fmla="*/ 1486851 w 3219333"/>
              <a:gd name="connsiteY1" fmla="*/ 438 h 2379396"/>
              <a:gd name="connsiteX2" fmla="*/ 3219333 w 3219333"/>
              <a:gd name="connsiteY2" fmla="*/ 2379396 h 2379396"/>
              <a:gd name="connsiteX0" fmla="*/ 0 w 3539593"/>
              <a:gd name="connsiteY0" fmla="*/ 1857602 h 2672107"/>
              <a:gd name="connsiteX1" fmla="*/ 1486851 w 3539593"/>
              <a:gd name="connsiteY1" fmla="*/ 8141 h 2672107"/>
              <a:gd name="connsiteX2" fmla="*/ 3539593 w 3539593"/>
              <a:gd name="connsiteY2" fmla="*/ 2672107 h 2672107"/>
              <a:gd name="connsiteX0" fmla="*/ 0 w 3539593"/>
              <a:gd name="connsiteY0" fmla="*/ 1857602 h 2672107"/>
              <a:gd name="connsiteX1" fmla="*/ 1610028 w 3539593"/>
              <a:gd name="connsiteY1" fmla="*/ 8141 h 2672107"/>
              <a:gd name="connsiteX2" fmla="*/ 3539593 w 3539593"/>
              <a:gd name="connsiteY2" fmla="*/ 2672107 h 2672107"/>
              <a:gd name="connsiteX0" fmla="*/ 0 w 3539593"/>
              <a:gd name="connsiteY0" fmla="*/ 1857602 h 2672107"/>
              <a:gd name="connsiteX1" fmla="*/ 1610028 w 3539593"/>
              <a:gd name="connsiteY1" fmla="*/ 8141 h 2672107"/>
              <a:gd name="connsiteX2" fmla="*/ 3539593 w 3539593"/>
              <a:gd name="connsiteY2" fmla="*/ 2672107 h 2672107"/>
              <a:gd name="connsiteX0" fmla="*/ 0 w 3539593"/>
              <a:gd name="connsiteY0" fmla="*/ 1952175 h 2766680"/>
              <a:gd name="connsiteX1" fmla="*/ 1585393 w 3539593"/>
              <a:gd name="connsiteY1" fmla="*/ 7711 h 2766680"/>
              <a:gd name="connsiteX2" fmla="*/ 3539593 w 3539593"/>
              <a:gd name="connsiteY2" fmla="*/ 2766680 h 2766680"/>
              <a:gd name="connsiteX0" fmla="*/ 0 w 3539593"/>
              <a:gd name="connsiteY0" fmla="*/ 1952175 h 2766680"/>
              <a:gd name="connsiteX1" fmla="*/ 1573075 w 3539593"/>
              <a:gd name="connsiteY1" fmla="*/ 7711 h 2766680"/>
              <a:gd name="connsiteX2" fmla="*/ 3539593 w 3539593"/>
              <a:gd name="connsiteY2" fmla="*/ 2766680 h 2766680"/>
              <a:gd name="connsiteX0" fmla="*/ 0 w 3539593"/>
              <a:gd name="connsiteY0" fmla="*/ 1947878 h 2762383"/>
              <a:gd name="connsiteX1" fmla="*/ 1573075 w 3539593"/>
              <a:gd name="connsiteY1" fmla="*/ 3414 h 2762383"/>
              <a:gd name="connsiteX2" fmla="*/ 3539593 w 3539593"/>
              <a:gd name="connsiteY2" fmla="*/ 2762383 h 2762383"/>
              <a:gd name="connsiteX0" fmla="*/ 0 w 3539593"/>
              <a:gd name="connsiteY0" fmla="*/ 1944479 h 2758984"/>
              <a:gd name="connsiteX1" fmla="*/ 1573075 w 3539593"/>
              <a:gd name="connsiteY1" fmla="*/ 15 h 2758984"/>
              <a:gd name="connsiteX2" fmla="*/ 3539593 w 3539593"/>
              <a:gd name="connsiteY2" fmla="*/ 2758984 h 2758984"/>
              <a:gd name="connsiteX0" fmla="*/ 0 w 3539593"/>
              <a:gd name="connsiteY0" fmla="*/ 1944479 h 2758984"/>
              <a:gd name="connsiteX1" fmla="*/ 1573075 w 3539593"/>
              <a:gd name="connsiteY1" fmla="*/ 15 h 2758984"/>
              <a:gd name="connsiteX2" fmla="*/ 3539593 w 3539593"/>
              <a:gd name="connsiteY2" fmla="*/ 2758984 h 2758984"/>
              <a:gd name="connsiteX0" fmla="*/ 0 w 3539593"/>
              <a:gd name="connsiteY0" fmla="*/ 1944479 h 2758984"/>
              <a:gd name="connsiteX1" fmla="*/ 1573075 w 3539593"/>
              <a:gd name="connsiteY1" fmla="*/ 15 h 2758984"/>
              <a:gd name="connsiteX2" fmla="*/ 3539593 w 3539593"/>
              <a:gd name="connsiteY2" fmla="*/ 2758984 h 2758984"/>
              <a:gd name="connsiteX0" fmla="*/ 0 w 3675088"/>
              <a:gd name="connsiteY0" fmla="*/ 1957120 h 3021007"/>
              <a:gd name="connsiteX1" fmla="*/ 1573075 w 3675088"/>
              <a:gd name="connsiteY1" fmla="*/ 12656 h 3021007"/>
              <a:gd name="connsiteX2" fmla="*/ 3675088 w 3675088"/>
              <a:gd name="connsiteY2" fmla="*/ 3021007 h 3021007"/>
              <a:gd name="connsiteX0" fmla="*/ 0 w 3653822"/>
              <a:gd name="connsiteY0" fmla="*/ 1941193 h 3021482"/>
              <a:gd name="connsiteX1" fmla="*/ 1551809 w 3653822"/>
              <a:gd name="connsiteY1" fmla="*/ 13131 h 3021482"/>
              <a:gd name="connsiteX2" fmla="*/ 3653822 w 3653822"/>
              <a:gd name="connsiteY2" fmla="*/ 3021482 h 3021482"/>
              <a:gd name="connsiteX0" fmla="*/ 0 w 3653822"/>
              <a:gd name="connsiteY0" fmla="*/ 1941252 h 3021541"/>
              <a:gd name="connsiteX1" fmla="*/ 1551809 w 3653822"/>
              <a:gd name="connsiteY1" fmla="*/ 13190 h 3021541"/>
              <a:gd name="connsiteX2" fmla="*/ 3653822 w 3653822"/>
              <a:gd name="connsiteY2" fmla="*/ 3021541 h 3021541"/>
              <a:gd name="connsiteX0" fmla="*/ 0 w 3662550"/>
              <a:gd name="connsiteY0" fmla="*/ 1946698 h 3021377"/>
              <a:gd name="connsiteX1" fmla="*/ 1560537 w 3662550"/>
              <a:gd name="connsiteY1" fmla="*/ 13026 h 3021377"/>
              <a:gd name="connsiteX2" fmla="*/ 3662550 w 3662550"/>
              <a:gd name="connsiteY2" fmla="*/ 3021377 h 3021377"/>
              <a:gd name="connsiteX0" fmla="*/ 0 w 3668369"/>
              <a:gd name="connsiteY0" fmla="*/ 1946698 h 3021377"/>
              <a:gd name="connsiteX1" fmla="*/ 1566356 w 3668369"/>
              <a:gd name="connsiteY1" fmla="*/ 13026 h 3021377"/>
              <a:gd name="connsiteX2" fmla="*/ 3668369 w 3668369"/>
              <a:gd name="connsiteY2" fmla="*/ 3021377 h 3021377"/>
              <a:gd name="connsiteX0" fmla="*/ 0 w 3662550"/>
              <a:gd name="connsiteY0" fmla="*/ 1946698 h 3021377"/>
              <a:gd name="connsiteX1" fmla="*/ 1560537 w 3662550"/>
              <a:gd name="connsiteY1" fmla="*/ 13026 h 3021377"/>
              <a:gd name="connsiteX2" fmla="*/ 3662550 w 3662550"/>
              <a:gd name="connsiteY2" fmla="*/ 3021377 h 3021377"/>
              <a:gd name="connsiteX0" fmla="*/ 0 w 3681738"/>
              <a:gd name="connsiteY0" fmla="*/ 1974937 h 3020545"/>
              <a:gd name="connsiteX1" fmla="*/ 1579725 w 3681738"/>
              <a:gd name="connsiteY1" fmla="*/ 12194 h 3020545"/>
              <a:gd name="connsiteX2" fmla="*/ 3681738 w 3681738"/>
              <a:gd name="connsiteY2" fmla="*/ 3020545 h 3020545"/>
              <a:gd name="connsiteX0" fmla="*/ 0 w 3689961"/>
              <a:gd name="connsiteY0" fmla="*/ 1980075 h 3020398"/>
              <a:gd name="connsiteX1" fmla="*/ 1587948 w 3689961"/>
              <a:gd name="connsiteY1" fmla="*/ 12047 h 3020398"/>
              <a:gd name="connsiteX2" fmla="*/ 3689961 w 3689961"/>
              <a:gd name="connsiteY2" fmla="*/ 3020398 h 3020398"/>
              <a:gd name="connsiteX0" fmla="*/ 0 w 3689961"/>
              <a:gd name="connsiteY0" fmla="*/ 1987784 h 3020179"/>
              <a:gd name="connsiteX1" fmla="*/ 1587948 w 3689961"/>
              <a:gd name="connsiteY1" fmla="*/ 11828 h 3020179"/>
              <a:gd name="connsiteX2" fmla="*/ 3689961 w 3689961"/>
              <a:gd name="connsiteY2" fmla="*/ 3020179 h 3020179"/>
              <a:gd name="connsiteX0" fmla="*/ 0 w 3664736"/>
              <a:gd name="connsiteY0" fmla="*/ 1935810 h 3021707"/>
              <a:gd name="connsiteX1" fmla="*/ 1562723 w 3664736"/>
              <a:gd name="connsiteY1" fmla="*/ 13356 h 3021707"/>
              <a:gd name="connsiteX2" fmla="*/ 3664736 w 3664736"/>
              <a:gd name="connsiteY2" fmla="*/ 3021707 h 3021707"/>
              <a:gd name="connsiteX0" fmla="*/ 0 w 3659664"/>
              <a:gd name="connsiteY0" fmla="*/ 1942929 h 3021491"/>
              <a:gd name="connsiteX1" fmla="*/ 1557651 w 3659664"/>
              <a:gd name="connsiteY1" fmla="*/ 13140 h 3021491"/>
              <a:gd name="connsiteX2" fmla="*/ 3659664 w 3659664"/>
              <a:gd name="connsiteY2" fmla="*/ 3021491 h 3021491"/>
              <a:gd name="connsiteX0" fmla="*/ 0 w 3659664"/>
              <a:gd name="connsiteY0" fmla="*/ 1942997 h 3021559"/>
              <a:gd name="connsiteX1" fmla="*/ 1557651 w 3659664"/>
              <a:gd name="connsiteY1" fmla="*/ 13208 h 3021559"/>
              <a:gd name="connsiteX2" fmla="*/ 3659664 w 3659664"/>
              <a:gd name="connsiteY2" fmla="*/ 3021559 h 3021559"/>
              <a:gd name="connsiteX0" fmla="*/ 0 w 3659664"/>
              <a:gd name="connsiteY0" fmla="*/ 1943014 h 3021576"/>
              <a:gd name="connsiteX1" fmla="*/ 1557651 w 3659664"/>
              <a:gd name="connsiteY1" fmla="*/ 13225 h 3021576"/>
              <a:gd name="connsiteX2" fmla="*/ 3659664 w 3659664"/>
              <a:gd name="connsiteY2" fmla="*/ 3021576 h 3021576"/>
              <a:gd name="connsiteX0" fmla="*/ 0 w 3662200"/>
              <a:gd name="connsiteY0" fmla="*/ 1940642 h 3021649"/>
              <a:gd name="connsiteX1" fmla="*/ 1560187 w 3662200"/>
              <a:gd name="connsiteY1" fmla="*/ 13298 h 3021649"/>
              <a:gd name="connsiteX2" fmla="*/ 3662200 w 3662200"/>
              <a:gd name="connsiteY2" fmla="*/ 3021649 h 3021649"/>
              <a:gd name="connsiteX0" fmla="*/ 0 w 3672344"/>
              <a:gd name="connsiteY0" fmla="*/ 1966752 h 3020865"/>
              <a:gd name="connsiteX1" fmla="*/ 1570331 w 3672344"/>
              <a:gd name="connsiteY1" fmla="*/ 12514 h 3020865"/>
              <a:gd name="connsiteX2" fmla="*/ 3672344 w 3672344"/>
              <a:gd name="connsiteY2" fmla="*/ 3020865 h 3020865"/>
              <a:gd name="connsiteX0" fmla="*/ 0 w 3669808"/>
              <a:gd name="connsiteY0" fmla="*/ 1957253 h 3021146"/>
              <a:gd name="connsiteX1" fmla="*/ 1567795 w 3669808"/>
              <a:gd name="connsiteY1" fmla="*/ 12795 h 3021146"/>
              <a:gd name="connsiteX2" fmla="*/ 3669808 w 3669808"/>
              <a:gd name="connsiteY2" fmla="*/ 3021146 h 3021146"/>
            </a:gdLst>
            <a:ahLst/>
            <a:cxnLst>
              <a:cxn ang="0">
                <a:pos x="connsiteX0" y="connsiteY0"/>
              </a:cxn>
              <a:cxn ang="0">
                <a:pos x="connsiteX1" y="connsiteY1"/>
              </a:cxn>
              <a:cxn ang="0">
                <a:pos x="connsiteX2" y="connsiteY2"/>
              </a:cxn>
            </a:cxnLst>
            <a:rect l="l" t="t" r="r" b="b"/>
            <a:pathLst>
              <a:path w="3669808" h="3021146">
                <a:moveTo>
                  <a:pt x="0" y="1957253"/>
                </a:moveTo>
                <a:cubicBezTo>
                  <a:pt x="216768" y="1552902"/>
                  <a:pt x="956160" y="-164520"/>
                  <a:pt x="1567795" y="12795"/>
                </a:cubicBezTo>
                <a:cubicBezTo>
                  <a:pt x="2179430" y="190110"/>
                  <a:pt x="3315658" y="2679919"/>
                  <a:pt x="3669808" y="3021146"/>
                </a:cubicBezTo>
              </a:path>
            </a:pathLst>
          </a:custGeom>
          <a:noFill/>
          <a:ln>
            <a:solidFill>
              <a:srgbClr val="E00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00420"/>
                </a:solidFill>
              </a:ln>
            </a:endParaRPr>
          </a:p>
        </p:txBody>
      </p:sp>
      <p:sp>
        <p:nvSpPr>
          <p:cNvPr id="20" name="Freeform 19"/>
          <p:cNvSpPr/>
          <p:nvPr/>
        </p:nvSpPr>
        <p:spPr>
          <a:xfrm>
            <a:off x="888763" y="2409754"/>
            <a:ext cx="3408693" cy="2825361"/>
          </a:xfrm>
          <a:custGeom>
            <a:avLst/>
            <a:gdLst>
              <a:gd name="connsiteX0" fmla="*/ 0 w 3480180"/>
              <a:gd name="connsiteY0" fmla="*/ 2723804 h 2723804"/>
              <a:gd name="connsiteX1" fmla="*/ 2115403 w 3480180"/>
              <a:gd name="connsiteY1" fmla="*/ 7899 h 2723804"/>
              <a:gd name="connsiteX2" fmla="*/ 3480180 w 3480180"/>
              <a:gd name="connsiteY2" fmla="*/ 1836699 h 2723804"/>
              <a:gd name="connsiteX3" fmla="*/ 3480180 w 3480180"/>
              <a:gd name="connsiteY3" fmla="*/ 1836699 h 2723804"/>
              <a:gd name="connsiteX4" fmla="*/ 3480180 w 3480180"/>
              <a:gd name="connsiteY4" fmla="*/ 1823051 h 2723804"/>
              <a:gd name="connsiteX0" fmla="*/ 0 w 3332999"/>
              <a:gd name="connsiteY0" fmla="*/ 2781139 h 2781139"/>
              <a:gd name="connsiteX1" fmla="*/ 1968222 w 3332999"/>
              <a:gd name="connsiteY1" fmla="*/ 8867 h 2781139"/>
              <a:gd name="connsiteX2" fmla="*/ 3332999 w 3332999"/>
              <a:gd name="connsiteY2" fmla="*/ 1837667 h 2781139"/>
              <a:gd name="connsiteX3" fmla="*/ 3332999 w 3332999"/>
              <a:gd name="connsiteY3" fmla="*/ 1837667 h 2781139"/>
              <a:gd name="connsiteX4" fmla="*/ 3332999 w 3332999"/>
              <a:gd name="connsiteY4" fmla="*/ 1824019 h 2781139"/>
              <a:gd name="connsiteX0" fmla="*/ 0 w 3332999"/>
              <a:gd name="connsiteY0" fmla="*/ 2900745 h 2900745"/>
              <a:gd name="connsiteX1" fmla="*/ 1940301 w 3332999"/>
              <a:gd name="connsiteY1" fmla="*/ 9811 h 2900745"/>
              <a:gd name="connsiteX2" fmla="*/ 3332999 w 3332999"/>
              <a:gd name="connsiteY2" fmla="*/ 1957273 h 2900745"/>
              <a:gd name="connsiteX3" fmla="*/ 3332999 w 3332999"/>
              <a:gd name="connsiteY3" fmla="*/ 1957273 h 2900745"/>
              <a:gd name="connsiteX4" fmla="*/ 3332999 w 3332999"/>
              <a:gd name="connsiteY4" fmla="*/ 1943625 h 2900745"/>
              <a:gd name="connsiteX0" fmla="*/ 0 w 3332999"/>
              <a:gd name="connsiteY0" fmla="*/ 2872949 h 2872949"/>
              <a:gd name="connsiteX1" fmla="*/ 1954262 w 3332999"/>
              <a:gd name="connsiteY1" fmla="*/ 9935 h 2872949"/>
              <a:gd name="connsiteX2" fmla="*/ 3332999 w 3332999"/>
              <a:gd name="connsiteY2" fmla="*/ 1929477 h 2872949"/>
              <a:gd name="connsiteX3" fmla="*/ 3332999 w 3332999"/>
              <a:gd name="connsiteY3" fmla="*/ 1929477 h 2872949"/>
              <a:gd name="connsiteX4" fmla="*/ 3332999 w 3332999"/>
              <a:gd name="connsiteY4" fmla="*/ 1915829 h 2872949"/>
              <a:gd name="connsiteX0" fmla="*/ 0 w 3332999"/>
              <a:gd name="connsiteY0" fmla="*/ 2872949 h 2872949"/>
              <a:gd name="connsiteX1" fmla="*/ 1954262 w 3332999"/>
              <a:gd name="connsiteY1" fmla="*/ 9935 h 2872949"/>
              <a:gd name="connsiteX2" fmla="*/ 3332999 w 3332999"/>
              <a:gd name="connsiteY2" fmla="*/ 1929477 h 2872949"/>
              <a:gd name="connsiteX3" fmla="*/ 3332999 w 3332999"/>
              <a:gd name="connsiteY3" fmla="*/ 1929477 h 2872949"/>
              <a:gd name="connsiteX4" fmla="*/ 3060773 w 3332999"/>
              <a:gd name="connsiteY4" fmla="*/ 1915829 h 2872949"/>
              <a:gd name="connsiteX0" fmla="*/ 0 w 3332999"/>
              <a:gd name="connsiteY0" fmla="*/ 2872949 h 2872949"/>
              <a:gd name="connsiteX1" fmla="*/ 1954262 w 3332999"/>
              <a:gd name="connsiteY1" fmla="*/ 9935 h 2872949"/>
              <a:gd name="connsiteX2" fmla="*/ 3332999 w 3332999"/>
              <a:gd name="connsiteY2" fmla="*/ 1929477 h 2872949"/>
              <a:gd name="connsiteX3" fmla="*/ 3332999 w 3332999"/>
              <a:gd name="connsiteY3" fmla="*/ 1929477 h 2872949"/>
              <a:gd name="connsiteX0" fmla="*/ 0 w 3392151"/>
              <a:gd name="connsiteY0" fmla="*/ 2873077 h 2873077"/>
              <a:gd name="connsiteX1" fmla="*/ 1954262 w 3392151"/>
              <a:gd name="connsiteY1" fmla="*/ 10063 h 2873077"/>
              <a:gd name="connsiteX2" fmla="*/ 3332999 w 3392151"/>
              <a:gd name="connsiteY2" fmla="*/ 1929605 h 2873077"/>
              <a:gd name="connsiteX3" fmla="*/ 3116614 w 3392151"/>
              <a:gd name="connsiteY3" fmla="*/ 2076188 h 2873077"/>
              <a:gd name="connsiteX0" fmla="*/ 0 w 3332999"/>
              <a:gd name="connsiteY0" fmla="*/ 2873077 h 2873077"/>
              <a:gd name="connsiteX1" fmla="*/ 1954262 w 3332999"/>
              <a:gd name="connsiteY1" fmla="*/ 10063 h 2873077"/>
              <a:gd name="connsiteX2" fmla="*/ 3332999 w 3332999"/>
              <a:gd name="connsiteY2" fmla="*/ 1929605 h 2873077"/>
              <a:gd name="connsiteX0" fmla="*/ 0 w 2830428"/>
              <a:gd name="connsiteY0" fmla="*/ 2872903 h 2872903"/>
              <a:gd name="connsiteX1" fmla="*/ 1954262 w 2830428"/>
              <a:gd name="connsiteY1" fmla="*/ 9889 h 2872903"/>
              <a:gd name="connsiteX2" fmla="*/ 2830428 w 2830428"/>
              <a:gd name="connsiteY2" fmla="*/ 1936411 h 2872903"/>
              <a:gd name="connsiteX0" fmla="*/ 0 w 2830428"/>
              <a:gd name="connsiteY0" fmla="*/ 2888261 h 2888261"/>
              <a:gd name="connsiteX1" fmla="*/ 1954262 w 2830428"/>
              <a:gd name="connsiteY1" fmla="*/ 25247 h 2888261"/>
              <a:gd name="connsiteX2" fmla="*/ 2830428 w 2830428"/>
              <a:gd name="connsiteY2" fmla="*/ 1951769 h 2888261"/>
              <a:gd name="connsiteX0" fmla="*/ 0 w 2830428"/>
              <a:gd name="connsiteY0" fmla="*/ 2901783 h 2901783"/>
              <a:gd name="connsiteX1" fmla="*/ 1856540 w 2830428"/>
              <a:gd name="connsiteY1" fmla="*/ 24808 h 2901783"/>
              <a:gd name="connsiteX2" fmla="*/ 2830428 w 2830428"/>
              <a:gd name="connsiteY2" fmla="*/ 1965291 h 2901783"/>
              <a:gd name="connsiteX0" fmla="*/ 0 w 2830428"/>
              <a:gd name="connsiteY0" fmla="*/ 2877036 h 2877036"/>
              <a:gd name="connsiteX1" fmla="*/ 1856540 w 2830428"/>
              <a:gd name="connsiteY1" fmla="*/ 61 h 2877036"/>
              <a:gd name="connsiteX2" fmla="*/ 2830428 w 2830428"/>
              <a:gd name="connsiteY2" fmla="*/ 1940544 h 2877036"/>
              <a:gd name="connsiteX0" fmla="*/ 0 w 2830428"/>
              <a:gd name="connsiteY0" fmla="*/ 2876987 h 2876987"/>
              <a:gd name="connsiteX1" fmla="*/ 1856540 w 2830428"/>
              <a:gd name="connsiteY1" fmla="*/ 12 h 2876987"/>
              <a:gd name="connsiteX2" fmla="*/ 2830428 w 2830428"/>
              <a:gd name="connsiteY2" fmla="*/ 1940495 h 2876987"/>
              <a:gd name="connsiteX0" fmla="*/ 0 w 2830428"/>
              <a:gd name="connsiteY0" fmla="*/ 2876991 h 2876991"/>
              <a:gd name="connsiteX1" fmla="*/ 1856540 w 2830428"/>
              <a:gd name="connsiteY1" fmla="*/ 16 h 2876991"/>
              <a:gd name="connsiteX2" fmla="*/ 2830428 w 2830428"/>
              <a:gd name="connsiteY2" fmla="*/ 1940499 h 2876991"/>
              <a:gd name="connsiteX0" fmla="*/ 0 w 2830428"/>
              <a:gd name="connsiteY0" fmla="*/ 2876980 h 2876980"/>
              <a:gd name="connsiteX1" fmla="*/ 1856540 w 2830428"/>
              <a:gd name="connsiteY1" fmla="*/ 5 h 2876980"/>
              <a:gd name="connsiteX2" fmla="*/ 2830428 w 2830428"/>
              <a:gd name="connsiteY2" fmla="*/ 1940488 h 2876980"/>
              <a:gd name="connsiteX0" fmla="*/ 0 w 2830428"/>
              <a:gd name="connsiteY0" fmla="*/ 2876979 h 2876979"/>
              <a:gd name="connsiteX1" fmla="*/ 1856540 w 2830428"/>
              <a:gd name="connsiteY1" fmla="*/ 4 h 2876979"/>
              <a:gd name="connsiteX2" fmla="*/ 2830428 w 2830428"/>
              <a:gd name="connsiteY2" fmla="*/ 1940487 h 2876979"/>
              <a:gd name="connsiteX0" fmla="*/ 0 w 3321747"/>
              <a:gd name="connsiteY0" fmla="*/ 2889466 h 2889466"/>
              <a:gd name="connsiteX1" fmla="*/ 1856540 w 3321747"/>
              <a:gd name="connsiteY1" fmla="*/ 12491 h 2889466"/>
              <a:gd name="connsiteX2" fmla="*/ 3321747 w 3321747"/>
              <a:gd name="connsiteY2" fmla="*/ 1912031 h 2889466"/>
              <a:gd name="connsiteX0" fmla="*/ 0 w 3321747"/>
              <a:gd name="connsiteY0" fmla="*/ 2862387 h 2862387"/>
              <a:gd name="connsiteX1" fmla="*/ 1924779 w 3321747"/>
              <a:gd name="connsiteY1" fmla="*/ 12708 h 2862387"/>
              <a:gd name="connsiteX2" fmla="*/ 3321747 w 3321747"/>
              <a:gd name="connsiteY2" fmla="*/ 1884952 h 2862387"/>
              <a:gd name="connsiteX0" fmla="*/ 0 w 3321747"/>
              <a:gd name="connsiteY0" fmla="*/ 2851065 h 2851065"/>
              <a:gd name="connsiteX1" fmla="*/ 1924779 w 3321747"/>
              <a:gd name="connsiteY1" fmla="*/ 1386 h 2851065"/>
              <a:gd name="connsiteX2" fmla="*/ 3321747 w 3321747"/>
              <a:gd name="connsiteY2" fmla="*/ 1873630 h 2851065"/>
              <a:gd name="connsiteX0" fmla="*/ 0 w 3321747"/>
              <a:gd name="connsiteY0" fmla="*/ 2851065 h 2851065"/>
              <a:gd name="connsiteX1" fmla="*/ 1924779 w 3321747"/>
              <a:gd name="connsiteY1" fmla="*/ 1386 h 2851065"/>
              <a:gd name="connsiteX2" fmla="*/ 3321747 w 3321747"/>
              <a:gd name="connsiteY2" fmla="*/ 1873630 h 2851065"/>
              <a:gd name="connsiteX0" fmla="*/ 0 w 3321747"/>
              <a:gd name="connsiteY0" fmla="*/ 2849779 h 2849779"/>
              <a:gd name="connsiteX1" fmla="*/ 1924779 w 3321747"/>
              <a:gd name="connsiteY1" fmla="*/ 100 h 2849779"/>
              <a:gd name="connsiteX2" fmla="*/ 3321747 w 3321747"/>
              <a:gd name="connsiteY2" fmla="*/ 1872344 h 2849779"/>
              <a:gd name="connsiteX0" fmla="*/ 0 w 3321747"/>
              <a:gd name="connsiteY0" fmla="*/ 2822485 h 2822485"/>
              <a:gd name="connsiteX1" fmla="*/ 1911132 w 3321747"/>
              <a:gd name="connsiteY1" fmla="*/ 101 h 2822485"/>
              <a:gd name="connsiteX2" fmla="*/ 3321747 w 3321747"/>
              <a:gd name="connsiteY2" fmla="*/ 1845050 h 2822485"/>
              <a:gd name="connsiteX0" fmla="*/ 0 w 3321747"/>
              <a:gd name="connsiteY0" fmla="*/ 2822492 h 2822492"/>
              <a:gd name="connsiteX1" fmla="*/ 1911132 w 3321747"/>
              <a:gd name="connsiteY1" fmla="*/ 108 h 2822492"/>
              <a:gd name="connsiteX2" fmla="*/ 3321747 w 3321747"/>
              <a:gd name="connsiteY2" fmla="*/ 1845057 h 2822492"/>
              <a:gd name="connsiteX0" fmla="*/ 0 w 3321747"/>
              <a:gd name="connsiteY0" fmla="*/ 2822492 h 2822492"/>
              <a:gd name="connsiteX1" fmla="*/ 1911132 w 3321747"/>
              <a:gd name="connsiteY1" fmla="*/ 108 h 2822492"/>
              <a:gd name="connsiteX2" fmla="*/ 3321747 w 3321747"/>
              <a:gd name="connsiteY2" fmla="*/ 1845057 h 2822492"/>
              <a:gd name="connsiteX0" fmla="*/ 0 w 3344380"/>
              <a:gd name="connsiteY0" fmla="*/ 2832765 h 2832765"/>
              <a:gd name="connsiteX1" fmla="*/ 1911132 w 3344380"/>
              <a:gd name="connsiteY1" fmla="*/ 10381 h 2832765"/>
              <a:gd name="connsiteX2" fmla="*/ 3344380 w 3344380"/>
              <a:gd name="connsiteY2" fmla="*/ 1882491 h 2832765"/>
              <a:gd name="connsiteX0" fmla="*/ 0 w 3344380"/>
              <a:gd name="connsiteY0" fmla="*/ 2836897 h 2836897"/>
              <a:gd name="connsiteX1" fmla="*/ 1911132 w 3344380"/>
              <a:gd name="connsiteY1" fmla="*/ 14513 h 2836897"/>
              <a:gd name="connsiteX2" fmla="*/ 3344380 w 3344380"/>
              <a:gd name="connsiteY2" fmla="*/ 1886623 h 2836897"/>
              <a:gd name="connsiteX0" fmla="*/ 0 w 3336576"/>
              <a:gd name="connsiteY0" fmla="*/ 2837318 h 2837318"/>
              <a:gd name="connsiteX1" fmla="*/ 1911132 w 3336576"/>
              <a:gd name="connsiteY1" fmla="*/ 14934 h 2837318"/>
              <a:gd name="connsiteX2" fmla="*/ 3336576 w 3336576"/>
              <a:gd name="connsiteY2" fmla="*/ 1876158 h 2837318"/>
              <a:gd name="connsiteX0" fmla="*/ 0 w 3336576"/>
              <a:gd name="connsiteY0" fmla="*/ 2837259 h 2837259"/>
              <a:gd name="connsiteX1" fmla="*/ 1911132 w 3336576"/>
              <a:gd name="connsiteY1" fmla="*/ 14875 h 2837259"/>
              <a:gd name="connsiteX2" fmla="*/ 3336576 w 3336576"/>
              <a:gd name="connsiteY2" fmla="*/ 1876099 h 2837259"/>
              <a:gd name="connsiteX0" fmla="*/ 0 w 3336576"/>
              <a:gd name="connsiteY0" fmla="*/ 2836963 h 2836963"/>
              <a:gd name="connsiteX1" fmla="*/ 1911132 w 3336576"/>
              <a:gd name="connsiteY1" fmla="*/ 14579 h 2836963"/>
              <a:gd name="connsiteX2" fmla="*/ 3336576 w 3336576"/>
              <a:gd name="connsiteY2" fmla="*/ 1875803 h 2836963"/>
              <a:gd name="connsiteX0" fmla="*/ 0 w 3336576"/>
              <a:gd name="connsiteY0" fmla="*/ 2836848 h 2836848"/>
              <a:gd name="connsiteX1" fmla="*/ 1911132 w 3336576"/>
              <a:gd name="connsiteY1" fmla="*/ 14464 h 2836848"/>
              <a:gd name="connsiteX2" fmla="*/ 3336576 w 3336576"/>
              <a:gd name="connsiteY2" fmla="*/ 1875688 h 2836848"/>
              <a:gd name="connsiteX0" fmla="*/ 0 w 3318365"/>
              <a:gd name="connsiteY0" fmla="*/ 2838113 h 2838113"/>
              <a:gd name="connsiteX1" fmla="*/ 1911132 w 3318365"/>
              <a:gd name="connsiteY1" fmla="*/ 15729 h 2838113"/>
              <a:gd name="connsiteX2" fmla="*/ 3318365 w 3318365"/>
              <a:gd name="connsiteY2" fmla="*/ 1844296 h 2838113"/>
              <a:gd name="connsiteX0" fmla="*/ 0 w 3258529"/>
              <a:gd name="connsiteY0" fmla="*/ 2842400 h 2842400"/>
              <a:gd name="connsiteX1" fmla="*/ 1911132 w 3258529"/>
              <a:gd name="connsiteY1" fmla="*/ 20016 h 2842400"/>
              <a:gd name="connsiteX2" fmla="*/ 3258529 w 3258529"/>
              <a:gd name="connsiteY2" fmla="*/ 1750611 h 2842400"/>
              <a:gd name="connsiteX0" fmla="*/ 0 w 3258529"/>
              <a:gd name="connsiteY0" fmla="*/ 2830636 h 2830636"/>
              <a:gd name="connsiteX1" fmla="*/ 1911132 w 3258529"/>
              <a:gd name="connsiteY1" fmla="*/ 8252 h 2830636"/>
              <a:gd name="connsiteX2" fmla="*/ 3258529 w 3258529"/>
              <a:gd name="connsiteY2" fmla="*/ 1738847 h 2830636"/>
              <a:gd name="connsiteX0" fmla="*/ 0 w 3258529"/>
              <a:gd name="connsiteY0" fmla="*/ 2822581 h 2822581"/>
              <a:gd name="connsiteX1" fmla="*/ 1911132 w 3258529"/>
              <a:gd name="connsiteY1" fmla="*/ 197 h 2822581"/>
              <a:gd name="connsiteX2" fmla="*/ 3258529 w 3258529"/>
              <a:gd name="connsiteY2" fmla="*/ 1730792 h 2822581"/>
              <a:gd name="connsiteX0" fmla="*/ 0 w 3258529"/>
              <a:gd name="connsiteY0" fmla="*/ 2825295 h 2825295"/>
              <a:gd name="connsiteX1" fmla="*/ 1911132 w 3258529"/>
              <a:gd name="connsiteY1" fmla="*/ 2911 h 2825295"/>
              <a:gd name="connsiteX2" fmla="*/ 3258529 w 3258529"/>
              <a:gd name="connsiteY2" fmla="*/ 1733506 h 2825295"/>
              <a:gd name="connsiteX0" fmla="*/ 0 w 3258529"/>
              <a:gd name="connsiteY0" fmla="*/ 2825169 h 2825169"/>
              <a:gd name="connsiteX1" fmla="*/ 1911132 w 3258529"/>
              <a:gd name="connsiteY1" fmla="*/ 2785 h 2825169"/>
              <a:gd name="connsiteX2" fmla="*/ 3258529 w 3258529"/>
              <a:gd name="connsiteY2" fmla="*/ 1733380 h 2825169"/>
              <a:gd name="connsiteX0" fmla="*/ 0 w 3258529"/>
              <a:gd name="connsiteY0" fmla="*/ 2825176 h 2825176"/>
              <a:gd name="connsiteX1" fmla="*/ 1911132 w 3258529"/>
              <a:gd name="connsiteY1" fmla="*/ 2792 h 2825176"/>
              <a:gd name="connsiteX2" fmla="*/ 3258529 w 3258529"/>
              <a:gd name="connsiteY2" fmla="*/ 1733387 h 2825176"/>
              <a:gd name="connsiteX0" fmla="*/ 0 w 3258529"/>
              <a:gd name="connsiteY0" fmla="*/ 2825361 h 2825361"/>
              <a:gd name="connsiteX1" fmla="*/ 1911132 w 3258529"/>
              <a:gd name="connsiteY1" fmla="*/ 2977 h 2825361"/>
              <a:gd name="connsiteX2" fmla="*/ 3258529 w 3258529"/>
              <a:gd name="connsiteY2" fmla="*/ 1733572 h 2825361"/>
              <a:gd name="connsiteX0" fmla="*/ 0 w 3258529"/>
              <a:gd name="connsiteY0" fmla="*/ 2825361 h 2825361"/>
              <a:gd name="connsiteX1" fmla="*/ 1911132 w 3258529"/>
              <a:gd name="connsiteY1" fmla="*/ 2977 h 2825361"/>
              <a:gd name="connsiteX2" fmla="*/ 3258529 w 3258529"/>
              <a:gd name="connsiteY2" fmla="*/ 1733572 h 2825361"/>
            </a:gdLst>
            <a:ahLst/>
            <a:cxnLst>
              <a:cxn ang="0">
                <a:pos x="connsiteX0" y="connsiteY0"/>
              </a:cxn>
              <a:cxn ang="0">
                <a:pos x="connsiteX1" y="connsiteY1"/>
              </a:cxn>
              <a:cxn ang="0">
                <a:pos x="connsiteX2" y="connsiteY2"/>
              </a:cxn>
            </a:cxnLst>
            <a:rect l="l" t="t" r="r" b="b"/>
            <a:pathLst>
              <a:path w="3258529" h="2825361">
                <a:moveTo>
                  <a:pt x="0" y="2825361"/>
                </a:moveTo>
                <a:cubicBezTo>
                  <a:pt x="874699" y="1491528"/>
                  <a:pt x="1333987" y="66188"/>
                  <a:pt x="1911132" y="2977"/>
                </a:cubicBezTo>
                <a:cubicBezTo>
                  <a:pt x="2488277" y="-60234"/>
                  <a:pt x="2833037" y="894919"/>
                  <a:pt x="3258529" y="1733572"/>
                </a:cubicBezTo>
              </a:path>
            </a:pathLst>
          </a:custGeom>
          <a:noFill/>
          <a:ln>
            <a:solidFill>
              <a:srgbClr val="E00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00420"/>
                </a:solidFill>
              </a:ln>
            </a:endParaRPr>
          </a:p>
        </p:txBody>
      </p:sp>
      <p:sp>
        <p:nvSpPr>
          <p:cNvPr id="21" name="Line 18"/>
          <p:cNvSpPr>
            <a:spLocks noChangeShapeType="1"/>
          </p:cNvSpPr>
          <p:nvPr/>
        </p:nvSpPr>
        <p:spPr bwMode="auto">
          <a:xfrm>
            <a:off x="4611452" y="4986338"/>
            <a:ext cx="2513012" cy="0"/>
          </a:xfrm>
          <a:prstGeom prst="line">
            <a:avLst/>
          </a:prstGeom>
          <a:ln>
            <a:solidFill>
              <a:srgbClr val="5E445D"/>
            </a:solidFill>
            <a:headEnd/>
            <a:tailEnd type="triangle" w="med" len="med"/>
          </a:ln>
          <a:extLst/>
        </p:spPr>
        <p:style>
          <a:lnRef idx="2">
            <a:schemeClr val="accent1"/>
          </a:lnRef>
          <a:fillRef idx="0">
            <a:schemeClr val="accent1"/>
          </a:fillRef>
          <a:effectRef idx="1">
            <a:schemeClr val="accent1"/>
          </a:effectRef>
          <a:fontRef idx="minor">
            <a:schemeClr val="tx1"/>
          </a:fontRef>
        </p:style>
        <p:txBody>
          <a:bodyPr wrap="none" anchor="ctr"/>
          <a:lstStyle/>
          <a:p>
            <a:endParaRPr lang="en-US"/>
          </a:p>
        </p:txBody>
      </p:sp>
      <p:sp>
        <p:nvSpPr>
          <p:cNvPr id="22" name="Line 4"/>
          <p:cNvSpPr>
            <a:spLocks noChangeShapeType="1"/>
          </p:cNvSpPr>
          <p:nvPr/>
        </p:nvSpPr>
        <p:spPr bwMode="auto">
          <a:xfrm>
            <a:off x="717314" y="4143375"/>
            <a:ext cx="7639050" cy="0"/>
          </a:xfrm>
          <a:prstGeom prst="line">
            <a:avLst/>
          </a:prstGeom>
          <a:noFill/>
          <a:ln w="19050" cmpd="sng">
            <a:solidFill>
              <a:schemeClr val="bg2">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Text Box 6"/>
          <p:cNvSpPr txBox="1">
            <a:spLocks noChangeArrowheads="1"/>
          </p:cNvSpPr>
          <p:nvPr/>
        </p:nvSpPr>
        <p:spPr bwMode="auto">
          <a:xfrm>
            <a:off x="1568091" y="4143375"/>
            <a:ext cx="3433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24869F"/>
                </a:solidFill>
                <a:effectLst>
                  <a:outerShdw blurRad="50800" dist="50800" dir="5400000" algn="ctr" rotWithShape="0">
                    <a:schemeClr val="bg2"/>
                  </a:outerShdw>
                </a:effectLst>
                <a:latin typeface="Tahoma" panose="020B0604030504040204" pitchFamily="34" charset="0"/>
                <a:ea typeface="Tahoma" panose="020B0604030504040204" pitchFamily="34" charset="0"/>
                <a:cs typeface="Tahoma" panose="020B0604030504040204" pitchFamily="34" charset="0"/>
              </a:rPr>
              <a:t>A</a:t>
            </a:r>
          </a:p>
        </p:txBody>
      </p:sp>
      <p:sp>
        <p:nvSpPr>
          <p:cNvPr id="24" name="Text Box 9"/>
          <p:cNvSpPr txBox="1">
            <a:spLocks noChangeArrowheads="1"/>
          </p:cNvSpPr>
          <p:nvPr/>
        </p:nvSpPr>
        <p:spPr bwMode="auto">
          <a:xfrm>
            <a:off x="5312954" y="5378911"/>
            <a:ext cx="7775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Tahoma" panose="020B0604030504040204" pitchFamily="34" charset="0"/>
                <a:ea typeface="Tahoma" panose="020B0604030504040204" pitchFamily="34" charset="0"/>
                <a:cs typeface="Tahoma" panose="020B0604030504040204" pitchFamily="34" charset="0"/>
              </a:rPr>
              <a:t>Valley</a:t>
            </a:r>
          </a:p>
        </p:txBody>
      </p:sp>
      <p:sp>
        <p:nvSpPr>
          <p:cNvPr id="25" name="Text Box 10"/>
          <p:cNvSpPr txBox="1">
            <a:spLocks noChangeArrowheads="1"/>
          </p:cNvSpPr>
          <p:nvPr/>
        </p:nvSpPr>
        <p:spPr bwMode="auto">
          <a:xfrm>
            <a:off x="4374914" y="2844245"/>
            <a:ext cx="26064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24869F"/>
                </a:solidFill>
                <a:latin typeface="Tahoma" panose="020B0604030504040204" pitchFamily="34" charset="0"/>
                <a:ea typeface="Tahoma" panose="020B0604030504040204" pitchFamily="34" charset="0"/>
                <a:cs typeface="Tahoma" panose="020B0604030504040204" pitchFamily="34" charset="0"/>
              </a:rPr>
              <a:t>A</a:t>
            </a:r>
            <a:r>
              <a:rPr lang="en-US" altLang="en-US" dirty="0">
                <a:solidFill>
                  <a:srgbClr val="24869F"/>
                </a:solidFill>
                <a:latin typeface="Tahoma" panose="020B0604030504040204" pitchFamily="34" charset="0"/>
                <a:ea typeface="Tahoma" panose="020B0604030504040204" pitchFamily="34" charset="0"/>
                <a:cs typeface="Tahoma" panose="020B0604030504040204" pitchFamily="34" charset="0"/>
              </a:rPr>
              <a:t> to </a:t>
            </a:r>
            <a:r>
              <a:rPr lang="en-US" altLang="en-US" b="1" dirty="0">
                <a:solidFill>
                  <a:srgbClr val="24869F"/>
                </a:solidFill>
                <a:latin typeface="Tahoma" panose="020B0604030504040204" pitchFamily="34" charset="0"/>
                <a:ea typeface="Tahoma" panose="020B0604030504040204" pitchFamily="34" charset="0"/>
                <a:cs typeface="Tahoma" panose="020B0604030504040204" pitchFamily="34" charset="0"/>
              </a:rPr>
              <a:t>B</a:t>
            </a:r>
            <a:r>
              <a:rPr lang="en-US" altLang="en-US" dirty="0">
                <a:solidFill>
                  <a:srgbClr val="24869F"/>
                </a:solidFill>
                <a:latin typeface="Tahoma" panose="020B0604030504040204" pitchFamily="34" charset="0"/>
                <a:ea typeface="Tahoma" panose="020B0604030504040204" pitchFamily="34" charset="0"/>
                <a:cs typeface="Tahoma" panose="020B0604030504040204" pitchFamily="34" charset="0"/>
              </a:rPr>
              <a:t> = WAVELENGTH</a:t>
            </a:r>
          </a:p>
        </p:txBody>
      </p:sp>
      <p:sp>
        <p:nvSpPr>
          <p:cNvPr id="26" name="Line 14"/>
          <p:cNvSpPr>
            <a:spLocks noChangeShapeType="1"/>
          </p:cNvSpPr>
          <p:nvPr/>
        </p:nvSpPr>
        <p:spPr bwMode="auto">
          <a:xfrm>
            <a:off x="1552339" y="2817813"/>
            <a:ext cx="0" cy="2513012"/>
          </a:xfrm>
          <a:prstGeom prst="line">
            <a:avLst/>
          </a:prstGeom>
          <a:noFill/>
          <a:ln w="19050">
            <a:solidFill>
              <a:schemeClr val="bg2">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15"/>
          <p:cNvSpPr>
            <a:spLocks noChangeShapeType="1"/>
          </p:cNvSpPr>
          <p:nvPr/>
        </p:nvSpPr>
        <p:spPr bwMode="auto">
          <a:xfrm>
            <a:off x="7176852" y="2817813"/>
            <a:ext cx="0" cy="2513012"/>
          </a:xfrm>
          <a:prstGeom prst="line">
            <a:avLst/>
          </a:prstGeom>
          <a:noFill/>
          <a:ln w="19050">
            <a:solidFill>
              <a:schemeClr val="bg2">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Text Box 16"/>
          <p:cNvSpPr txBox="1">
            <a:spLocks noChangeArrowheads="1"/>
          </p:cNvSpPr>
          <p:nvPr/>
        </p:nvSpPr>
        <p:spPr bwMode="auto">
          <a:xfrm>
            <a:off x="3299234" y="4748213"/>
            <a:ext cx="12258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5E445D"/>
                </a:solidFill>
                <a:latin typeface="Tahoma" panose="020B0604030504040204" pitchFamily="34" charset="0"/>
                <a:ea typeface="Tahoma" panose="020B0604030504040204" pitchFamily="34" charset="0"/>
                <a:cs typeface="Tahoma" panose="020B0604030504040204" pitchFamily="34" charset="0"/>
              </a:rPr>
              <a:t>One Wave</a:t>
            </a:r>
          </a:p>
        </p:txBody>
      </p:sp>
      <p:sp>
        <p:nvSpPr>
          <p:cNvPr id="29" name="Line 19"/>
          <p:cNvSpPr>
            <a:spLocks noChangeShapeType="1"/>
          </p:cNvSpPr>
          <p:nvPr/>
        </p:nvSpPr>
        <p:spPr bwMode="auto">
          <a:xfrm flipH="1">
            <a:off x="1612664" y="4986338"/>
            <a:ext cx="1600200" cy="0"/>
          </a:xfrm>
          <a:prstGeom prst="line">
            <a:avLst/>
          </a:prstGeom>
          <a:ln>
            <a:solidFill>
              <a:srgbClr val="5E445D"/>
            </a:solidFill>
            <a:headEnd/>
            <a:tailEnd type="triangle" w="med" len="med"/>
          </a:ln>
          <a:extLst/>
        </p:spPr>
        <p:style>
          <a:lnRef idx="2">
            <a:schemeClr val="accent6"/>
          </a:lnRef>
          <a:fillRef idx="0">
            <a:schemeClr val="accent6"/>
          </a:fillRef>
          <a:effectRef idx="1">
            <a:schemeClr val="accent6"/>
          </a:effectRef>
          <a:fontRef idx="minor">
            <a:schemeClr val="tx1"/>
          </a:fontRef>
        </p:style>
        <p:txBody>
          <a:bodyPr wrap="none" anchor="ctr"/>
          <a:lstStyle/>
          <a:p>
            <a:endParaRPr lang="en-US"/>
          </a:p>
        </p:txBody>
      </p:sp>
      <p:sp>
        <p:nvSpPr>
          <p:cNvPr id="30" name="Oval 29"/>
          <p:cNvSpPr/>
          <p:nvPr/>
        </p:nvSpPr>
        <p:spPr>
          <a:xfrm>
            <a:off x="7117416" y="4083939"/>
            <a:ext cx="118872" cy="118872"/>
          </a:xfrm>
          <a:prstGeom prst="ellipse">
            <a:avLst/>
          </a:prstGeom>
          <a:solidFill>
            <a:srgbClr val="FBCC42"/>
          </a:solidFill>
          <a:ln w="15875" cmpd="sng">
            <a:solidFill>
              <a:srgbClr val="2486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5351055" y="5748243"/>
            <a:ext cx="701321" cy="0"/>
          </a:xfrm>
          <a:prstGeom prst="line">
            <a:avLst/>
          </a:prstGeom>
          <a:ln>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24" idx="2"/>
          </p:cNvCxnSpPr>
          <p:nvPr/>
        </p:nvCxnSpPr>
        <p:spPr>
          <a:xfrm>
            <a:off x="5701715" y="5748243"/>
            <a:ext cx="0" cy="228600"/>
          </a:xfrm>
          <a:prstGeom prst="straightConnector1">
            <a:avLst/>
          </a:prstGeom>
          <a:ln>
            <a:solidFill>
              <a:schemeClr val="bg2">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Text Box 9"/>
          <p:cNvSpPr txBox="1">
            <a:spLocks noChangeArrowheads="1"/>
          </p:cNvSpPr>
          <p:nvPr/>
        </p:nvSpPr>
        <p:spPr bwMode="auto">
          <a:xfrm>
            <a:off x="2629476" y="2692964"/>
            <a:ext cx="6650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Tahoma" panose="020B0604030504040204" pitchFamily="34" charset="0"/>
                <a:ea typeface="Tahoma" panose="020B0604030504040204" pitchFamily="34" charset="0"/>
                <a:cs typeface="Tahoma" panose="020B0604030504040204" pitchFamily="34" charset="0"/>
              </a:rPr>
              <a:t>Peak</a:t>
            </a:r>
          </a:p>
        </p:txBody>
      </p:sp>
      <p:cxnSp>
        <p:nvCxnSpPr>
          <p:cNvPr id="34" name="Straight Connector 33"/>
          <p:cNvCxnSpPr/>
          <p:nvPr/>
        </p:nvCxnSpPr>
        <p:spPr>
          <a:xfrm flipV="1">
            <a:off x="2611343" y="2726817"/>
            <a:ext cx="701321" cy="0"/>
          </a:xfrm>
          <a:prstGeom prst="line">
            <a:avLst/>
          </a:prstGeom>
          <a:ln>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2962003" y="2498217"/>
            <a:ext cx="0" cy="228600"/>
          </a:xfrm>
          <a:prstGeom prst="straightConnector1">
            <a:avLst/>
          </a:prstGeom>
          <a:ln>
            <a:solidFill>
              <a:schemeClr val="bg2">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Text Box 6"/>
          <p:cNvSpPr txBox="1">
            <a:spLocks noChangeArrowheads="1"/>
          </p:cNvSpPr>
          <p:nvPr/>
        </p:nvSpPr>
        <p:spPr bwMode="auto">
          <a:xfrm>
            <a:off x="6809715" y="3765312"/>
            <a:ext cx="3433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24869F"/>
                </a:solidFill>
                <a:effectLst>
                  <a:outerShdw blurRad="50800" dist="50800" dir="5400000" algn="ctr" rotWithShape="0">
                    <a:schemeClr val="bg2"/>
                  </a:outerShdw>
                </a:effectLst>
                <a:latin typeface="Tahoma" panose="020B0604030504040204" pitchFamily="34" charset="0"/>
                <a:ea typeface="Tahoma" panose="020B0604030504040204" pitchFamily="34" charset="0"/>
                <a:cs typeface="Tahoma" panose="020B0604030504040204" pitchFamily="34" charset="0"/>
              </a:rPr>
              <a:t>B</a:t>
            </a:r>
          </a:p>
        </p:txBody>
      </p:sp>
      <p:sp>
        <p:nvSpPr>
          <p:cNvPr id="37" name="Oval 36"/>
          <p:cNvSpPr/>
          <p:nvPr/>
        </p:nvSpPr>
        <p:spPr>
          <a:xfrm>
            <a:off x="1492903" y="4083939"/>
            <a:ext cx="118872" cy="118872"/>
          </a:xfrm>
          <a:prstGeom prst="ellipse">
            <a:avLst/>
          </a:prstGeom>
          <a:solidFill>
            <a:srgbClr val="FBCC42"/>
          </a:solidFill>
          <a:ln w="15875" cmpd="sng">
            <a:solidFill>
              <a:srgbClr val="2486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071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1000"/>
                                        <p:tgtEl>
                                          <p:spTgt spid="19"/>
                                        </p:tgtEl>
                                      </p:cBhvr>
                                    </p:animEffect>
                                  </p:childTnLst>
                                </p:cTn>
                              </p:par>
                              <p:par>
                                <p:cTn id="11" presetID="42" presetClass="entr" presetSubtype="0" fill="hold" nodeType="withEffect">
                                  <p:stCondLst>
                                    <p:cond delay="25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5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25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anim calcmode="lin" valueType="num">
                                      <p:cBhvr>
                                        <p:cTn id="24" dur="1000" fill="hold"/>
                                        <p:tgtEl>
                                          <p:spTgt spid="33"/>
                                        </p:tgtEl>
                                        <p:attrNameLst>
                                          <p:attrName>ppt_x</p:attrName>
                                        </p:attrNameLst>
                                      </p:cBhvr>
                                      <p:tavLst>
                                        <p:tav tm="0">
                                          <p:val>
                                            <p:strVal val="#ppt_x"/>
                                          </p:val>
                                        </p:tav>
                                        <p:tav tm="100000">
                                          <p:val>
                                            <p:strVal val="#ppt_x"/>
                                          </p:val>
                                        </p:tav>
                                      </p:tavLst>
                                    </p:anim>
                                    <p:anim calcmode="lin" valueType="num">
                                      <p:cBhvr>
                                        <p:cTn id="25" dur="1000" fill="hold"/>
                                        <p:tgtEl>
                                          <p:spTgt spid="33"/>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115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115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115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additive="base">
                                        <p:cTn id="45" dur="500" fill="hold"/>
                                        <p:tgtEl>
                                          <p:spTgt spid="37"/>
                                        </p:tgtEl>
                                        <p:attrNameLst>
                                          <p:attrName>ppt_x</p:attrName>
                                        </p:attrNameLst>
                                      </p:cBhvr>
                                      <p:tavLst>
                                        <p:tav tm="0">
                                          <p:val>
                                            <p:strVal val="#ppt_x"/>
                                          </p:val>
                                        </p:tav>
                                        <p:tav tm="100000">
                                          <p:val>
                                            <p:strVal val="#ppt_x"/>
                                          </p:val>
                                        </p:tav>
                                      </p:tavLst>
                                    </p:anim>
                                    <p:anim calcmode="lin" valueType="num">
                                      <p:cBhvr additive="base">
                                        <p:cTn id="46" dur="500" fill="hold"/>
                                        <p:tgtEl>
                                          <p:spTgt spid="37"/>
                                        </p:tgtEl>
                                        <p:attrNameLst>
                                          <p:attrName>ppt_y</p:attrName>
                                        </p:attrNameLst>
                                      </p:cBhvr>
                                      <p:tavLst>
                                        <p:tav tm="0">
                                          <p:val>
                                            <p:strVal val="1+#ppt_h/2"/>
                                          </p:val>
                                        </p:tav>
                                        <p:tav tm="100000">
                                          <p:val>
                                            <p:strVal val="#ppt_y"/>
                                          </p:val>
                                        </p:tav>
                                      </p:tavLst>
                                    </p:anim>
                                  </p:childTnLst>
                                </p:cTn>
                              </p:par>
                              <p:par>
                                <p:cTn id="47" presetID="31" presetClass="entr" presetSubtype="0" fill="hold" grpId="0" nodeType="withEffect">
                                  <p:stCondLst>
                                    <p:cond delay="25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 calcmode="lin" valueType="num">
                                      <p:cBhvr>
                                        <p:cTn id="51" dur="500" fill="hold"/>
                                        <p:tgtEl>
                                          <p:spTgt spid="23"/>
                                        </p:tgtEl>
                                        <p:attrNameLst>
                                          <p:attrName>style.rotation</p:attrName>
                                        </p:attrNameLst>
                                      </p:cBhvr>
                                      <p:tavLst>
                                        <p:tav tm="0">
                                          <p:val>
                                            <p:fltVal val="90"/>
                                          </p:val>
                                        </p:tav>
                                        <p:tav tm="100000">
                                          <p:val>
                                            <p:fltVal val="0"/>
                                          </p:val>
                                        </p:tav>
                                      </p:tavLst>
                                    </p:anim>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ppt_x"/>
                                          </p:val>
                                        </p:tav>
                                        <p:tav tm="100000">
                                          <p:val>
                                            <p:strVal val="#ppt_x"/>
                                          </p:val>
                                        </p:tav>
                                      </p:tavLst>
                                    </p:anim>
                                    <p:anim calcmode="lin" valueType="num">
                                      <p:cBhvr additive="base">
                                        <p:cTn id="58" dur="500" fill="hold"/>
                                        <p:tgtEl>
                                          <p:spTgt spid="30"/>
                                        </p:tgtEl>
                                        <p:attrNameLst>
                                          <p:attrName>ppt_y</p:attrName>
                                        </p:attrNameLst>
                                      </p:cBhvr>
                                      <p:tavLst>
                                        <p:tav tm="0">
                                          <p:val>
                                            <p:strVal val="1+#ppt_h/2"/>
                                          </p:val>
                                        </p:tav>
                                        <p:tav tm="100000">
                                          <p:val>
                                            <p:strVal val="#ppt_y"/>
                                          </p:val>
                                        </p:tav>
                                      </p:tavLst>
                                    </p:anim>
                                  </p:childTnLst>
                                </p:cTn>
                              </p:par>
                              <p:par>
                                <p:cTn id="59" presetID="31" presetClass="entr" presetSubtype="0" fill="hold" grpId="0" nodeType="withEffect">
                                  <p:stCondLst>
                                    <p:cond delay="250"/>
                                  </p:stCondLst>
                                  <p:childTnLst>
                                    <p:set>
                                      <p:cBhvr>
                                        <p:cTn id="60" dur="1" fill="hold">
                                          <p:stCondLst>
                                            <p:cond delay="0"/>
                                          </p:stCondLst>
                                        </p:cTn>
                                        <p:tgtEl>
                                          <p:spTgt spid="36"/>
                                        </p:tgtEl>
                                        <p:attrNameLst>
                                          <p:attrName>style.visibility</p:attrName>
                                        </p:attrNameLst>
                                      </p:cBhvr>
                                      <p:to>
                                        <p:strVal val="visible"/>
                                      </p:to>
                                    </p:set>
                                    <p:anim calcmode="lin" valueType="num">
                                      <p:cBhvr>
                                        <p:cTn id="61" dur="500" fill="hold"/>
                                        <p:tgtEl>
                                          <p:spTgt spid="36"/>
                                        </p:tgtEl>
                                        <p:attrNameLst>
                                          <p:attrName>ppt_w</p:attrName>
                                        </p:attrNameLst>
                                      </p:cBhvr>
                                      <p:tavLst>
                                        <p:tav tm="0">
                                          <p:val>
                                            <p:fltVal val="0"/>
                                          </p:val>
                                        </p:tav>
                                        <p:tav tm="100000">
                                          <p:val>
                                            <p:strVal val="#ppt_w"/>
                                          </p:val>
                                        </p:tav>
                                      </p:tavLst>
                                    </p:anim>
                                    <p:anim calcmode="lin" valueType="num">
                                      <p:cBhvr>
                                        <p:cTn id="62" dur="500" fill="hold"/>
                                        <p:tgtEl>
                                          <p:spTgt spid="36"/>
                                        </p:tgtEl>
                                        <p:attrNameLst>
                                          <p:attrName>ppt_h</p:attrName>
                                        </p:attrNameLst>
                                      </p:cBhvr>
                                      <p:tavLst>
                                        <p:tav tm="0">
                                          <p:val>
                                            <p:fltVal val="0"/>
                                          </p:val>
                                        </p:tav>
                                        <p:tav tm="100000">
                                          <p:val>
                                            <p:strVal val="#ppt_h"/>
                                          </p:val>
                                        </p:tav>
                                      </p:tavLst>
                                    </p:anim>
                                    <p:anim calcmode="lin" valueType="num">
                                      <p:cBhvr>
                                        <p:cTn id="63" dur="500" fill="hold"/>
                                        <p:tgtEl>
                                          <p:spTgt spid="36"/>
                                        </p:tgtEl>
                                        <p:attrNameLst>
                                          <p:attrName>style.rotation</p:attrName>
                                        </p:attrNameLst>
                                      </p:cBhvr>
                                      <p:tavLst>
                                        <p:tav tm="0">
                                          <p:val>
                                            <p:fltVal val="90"/>
                                          </p:val>
                                        </p:tav>
                                        <p:tav tm="100000">
                                          <p:val>
                                            <p:fltVal val="0"/>
                                          </p:val>
                                        </p:tav>
                                      </p:tavLst>
                                    </p:anim>
                                    <p:animEffect transition="in" filter="fade">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55"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1000" fill="hold"/>
                                        <p:tgtEl>
                                          <p:spTgt spid="25"/>
                                        </p:tgtEl>
                                        <p:attrNameLst>
                                          <p:attrName>ppt_w</p:attrName>
                                        </p:attrNameLst>
                                      </p:cBhvr>
                                      <p:tavLst>
                                        <p:tav tm="0">
                                          <p:val>
                                            <p:strVal val="#ppt_w*0.70"/>
                                          </p:val>
                                        </p:tav>
                                        <p:tav tm="100000">
                                          <p:val>
                                            <p:strVal val="#ppt_w"/>
                                          </p:val>
                                        </p:tav>
                                      </p:tavLst>
                                    </p:anim>
                                    <p:anim calcmode="lin" valueType="num">
                                      <p:cBhvr>
                                        <p:cTn id="70" dur="1000" fill="hold"/>
                                        <p:tgtEl>
                                          <p:spTgt spid="25"/>
                                        </p:tgtEl>
                                        <p:attrNameLst>
                                          <p:attrName>ppt_h</p:attrName>
                                        </p:attrNameLst>
                                      </p:cBhvr>
                                      <p:tavLst>
                                        <p:tav tm="0">
                                          <p:val>
                                            <p:strVal val="#ppt_h"/>
                                          </p:val>
                                        </p:tav>
                                        <p:tav tm="100000">
                                          <p:val>
                                            <p:strVal val="#ppt_h"/>
                                          </p:val>
                                        </p:tav>
                                      </p:tavLst>
                                    </p:anim>
                                    <p:animEffect transition="in" filter="fade">
                                      <p:cBhvr>
                                        <p:cTn id="7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p:bldP spid="24" grpId="0"/>
      <p:bldP spid="25" grpId="0"/>
      <p:bldP spid="30" grpId="0" animBg="1"/>
      <p:bldP spid="33" grpId="0"/>
      <p:bldP spid="36" grpId="0"/>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TYPES OF WAVES &amp; THEIR MEDIUMS</a:t>
            </a:r>
          </a:p>
        </p:txBody>
      </p:sp>
      <p:sp>
        <p:nvSpPr>
          <p:cNvPr id="3" name="Content Placeholder 2"/>
          <p:cNvSpPr>
            <a:spLocks noGrp="1"/>
          </p:cNvSpPr>
          <p:nvPr>
            <p:ph idx="1"/>
          </p:nvPr>
        </p:nvSpPr>
        <p:spPr/>
        <p:txBody>
          <a:bodyPr/>
          <a:lstStyle/>
          <a:p>
            <a:r>
              <a:rPr lang="en-US" dirty="0"/>
              <a:t>Ripple in pond, ocean waves: </a:t>
            </a:r>
            <a:r>
              <a:rPr lang="en-US" dirty="0">
                <a:solidFill>
                  <a:srgbClr val="C00000"/>
                </a:solidFill>
              </a:rPr>
              <a:t>Water</a:t>
            </a:r>
          </a:p>
          <a:p>
            <a:endParaRPr lang="en-US" dirty="0"/>
          </a:p>
          <a:p>
            <a:r>
              <a:rPr lang="en-US" dirty="0"/>
              <a:t>Sound waves, blast waves: </a:t>
            </a:r>
            <a:r>
              <a:rPr lang="en-US" dirty="0">
                <a:solidFill>
                  <a:srgbClr val="C00000"/>
                </a:solidFill>
              </a:rPr>
              <a:t>Air</a:t>
            </a:r>
          </a:p>
          <a:p>
            <a:pPr lvl="1"/>
            <a:r>
              <a:rPr lang="en-US" dirty="0"/>
              <a:t>Seismic waves (sound waves that travel through rock)</a:t>
            </a:r>
          </a:p>
          <a:p>
            <a:pPr lvl="1"/>
            <a:endParaRPr lang="en-US" dirty="0"/>
          </a:p>
          <a:p>
            <a:r>
              <a:rPr lang="en-US" dirty="0"/>
              <a:t>Electromagnetic waves: </a:t>
            </a:r>
            <a:r>
              <a:rPr lang="en-US" dirty="0">
                <a:solidFill>
                  <a:srgbClr val="C00000"/>
                </a:solidFill>
              </a:rPr>
              <a:t>Space</a:t>
            </a:r>
          </a:p>
        </p:txBody>
      </p:sp>
    </p:spTree>
    <p:extLst>
      <p:ext uri="{BB962C8B-B14F-4D97-AF65-F5344CB8AC3E}">
        <p14:creationId xmlns:p14="http://schemas.microsoft.com/office/powerpoint/2010/main" val="2080474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572"/>
          <a:stretch/>
        </p:blipFill>
        <p:spPr bwMode="auto">
          <a:xfrm>
            <a:off x="95250" y="1132764"/>
            <a:ext cx="8953501" cy="4764514"/>
          </a:xfrm>
          <a:prstGeom prst="rect">
            <a:avLst/>
          </a:prstGeom>
          <a:noFill/>
          <a:extLst>
            <a:ext uri="{909E8E84-426E-40DD-AFC4-6F175D3DCCD1}">
              <a14:hiddenFill xmlns:a14="http://schemas.microsoft.com/office/drawing/2010/main">
                <a:solidFill>
                  <a:srgbClr val="FFFFFF"/>
                </a:solidFill>
              </a14:hiddenFill>
            </a:ext>
          </a:extLst>
        </p:spPr>
      </p:pic>
      <p:sp>
        <p:nvSpPr>
          <p:cNvPr id="10249" name="Text Box 87"/>
          <p:cNvSpPr txBox="1">
            <a:spLocks noChangeArrowheads="1"/>
          </p:cNvSpPr>
          <p:nvPr/>
        </p:nvSpPr>
        <p:spPr bwMode="auto">
          <a:xfrm>
            <a:off x="5657851" y="5892225"/>
            <a:ext cx="1733549" cy="584775"/>
          </a:xfrm>
          <a:prstGeom prst="rect">
            <a:avLst/>
          </a:prstGeom>
          <a:noFill/>
          <a:ln>
            <a:solidFill>
              <a:srgbClr val="FF0000"/>
            </a:solidFill>
          </a:ln>
          <a:extLst/>
        </p:spPr>
        <p:style>
          <a:lnRef idx="1">
            <a:schemeClr val="dk1"/>
          </a:lnRef>
          <a:fillRef idx="2">
            <a:schemeClr val="dk1"/>
          </a:fillRef>
          <a:effectRef idx="1">
            <a:schemeClr val="dk1"/>
          </a:effectRef>
          <a:fontRef idx="minor">
            <a:schemeClr val="dk1"/>
          </a:fontRef>
        </p:style>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L.I.D.A.R. (330 THz)</a:t>
            </a:r>
          </a:p>
        </p:txBody>
      </p:sp>
      <p:sp>
        <p:nvSpPr>
          <p:cNvPr id="2" name="Title 1"/>
          <p:cNvSpPr>
            <a:spLocks noGrp="1"/>
          </p:cNvSpPr>
          <p:nvPr>
            <p:ph type="title"/>
          </p:nvPr>
        </p:nvSpPr>
        <p:spPr>
          <a:noFill/>
          <a:effectLst/>
        </p:spPr>
        <p:txBody>
          <a:bodyPr/>
          <a:lstStyle/>
          <a:p>
            <a:r>
              <a:rPr lang="en-US" sz="3200" dirty="0"/>
              <a:t>THE ELECTROMAGNETIC SPECTRUM</a:t>
            </a:r>
          </a:p>
        </p:txBody>
      </p:sp>
      <p:sp>
        <p:nvSpPr>
          <p:cNvPr id="10251" name="Text Box 86"/>
          <p:cNvSpPr txBox="1">
            <a:spLocks noChangeArrowheads="1"/>
          </p:cNvSpPr>
          <p:nvPr/>
        </p:nvSpPr>
        <p:spPr bwMode="auto">
          <a:xfrm>
            <a:off x="48620" y="5892225"/>
            <a:ext cx="5513980" cy="584775"/>
          </a:xfrm>
          <a:prstGeom prst="rect">
            <a:avLst/>
          </a:prstGeom>
          <a:noFill/>
          <a:ln>
            <a:solidFill>
              <a:srgbClr val="7030A0"/>
            </a:solidFill>
          </a:ln>
          <a:extLst/>
        </p:spPr>
        <p:style>
          <a:lnRef idx="1">
            <a:schemeClr val="dk1"/>
          </a:lnRef>
          <a:fillRef idx="2">
            <a:schemeClr val="dk1"/>
          </a:fillRef>
          <a:effectRef idx="1">
            <a:schemeClr val="dk1"/>
          </a:effectRef>
          <a:fontRef idx="minor">
            <a:schemeClr val="dk1"/>
          </a:fontRef>
        </p:style>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X Band R.A.D.A.R.  K Band R.A.D.A.R.  Ka Band R.A.D.A.R.</a:t>
            </a:r>
          </a:p>
          <a:p>
            <a:r>
              <a:rPr lang="en-US" alt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(10.525 GHz)        (24.15 GHz)        (33.4 GHz-36 GHz)</a:t>
            </a:r>
          </a:p>
        </p:txBody>
      </p:sp>
      <p:cxnSp>
        <p:nvCxnSpPr>
          <p:cNvPr id="47" name="Straight Arrow Connector 46"/>
          <p:cNvCxnSpPr/>
          <p:nvPr/>
        </p:nvCxnSpPr>
        <p:spPr>
          <a:xfrm>
            <a:off x="95250" y="1763006"/>
            <a:ext cx="84391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04800" y="1371600"/>
            <a:ext cx="4760727" cy="784830"/>
          </a:xfrm>
          <a:prstGeom prst="rect">
            <a:avLst/>
          </a:prstGeom>
          <a:noFill/>
        </p:spPr>
        <p:txBody>
          <a:bodyPr wrap="none" rtlCol="0">
            <a:spAutoFit/>
          </a:bodyPr>
          <a:lstStyle/>
          <a:p>
            <a:pPr>
              <a:spcAft>
                <a:spcPts val="600"/>
              </a:spcAft>
            </a:pPr>
            <a:r>
              <a:rPr lang="en-US" sz="2000" dirty="0">
                <a:latin typeface="Tahoma" panose="020B0604030504040204" pitchFamily="34" charset="0"/>
                <a:ea typeface="Tahoma" panose="020B0604030504040204" pitchFamily="34" charset="0"/>
                <a:cs typeface="Tahoma" panose="020B0604030504040204" pitchFamily="34" charset="0"/>
              </a:rPr>
              <a:t>FREQUENCY INCREASE </a:t>
            </a:r>
            <a:r>
              <a:rPr lang="en-US" sz="1400" dirty="0">
                <a:latin typeface="Tahoma" panose="020B0604030504040204" pitchFamily="34" charset="0"/>
                <a:ea typeface="Tahoma" panose="020B0604030504040204" pitchFamily="34" charset="0"/>
                <a:cs typeface="Tahoma" panose="020B0604030504040204" pitchFamily="34" charset="0"/>
              </a:rPr>
              <a:t>(CYCLES PER SECOND)</a:t>
            </a:r>
            <a:endParaRPr lang="en-US" dirty="0">
              <a:latin typeface="Tahoma" panose="020B0604030504040204" pitchFamily="34" charset="0"/>
              <a:ea typeface="Tahoma" panose="020B0604030504040204" pitchFamily="34" charset="0"/>
              <a:cs typeface="Tahoma" panose="020B0604030504040204" pitchFamily="34" charset="0"/>
            </a:endParaRPr>
          </a:p>
          <a:p>
            <a:pPr>
              <a:spcAft>
                <a:spcPts val="600"/>
              </a:spcAft>
            </a:pPr>
            <a:r>
              <a:rPr lang="en-US" sz="2000" dirty="0">
                <a:latin typeface="Tahoma" panose="020B0604030504040204" pitchFamily="34" charset="0"/>
                <a:ea typeface="Tahoma" panose="020B0604030504040204" pitchFamily="34" charset="0"/>
                <a:cs typeface="Tahoma" panose="020B0604030504040204" pitchFamily="34" charset="0"/>
              </a:rPr>
              <a:t>WAVELENGTHS DECREASE</a:t>
            </a:r>
          </a:p>
        </p:txBody>
      </p:sp>
    </p:spTree>
    <p:extLst>
      <p:ext uri="{BB962C8B-B14F-4D97-AF65-F5344CB8AC3E}">
        <p14:creationId xmlns:p14="http://schemas.microsoft.com/office/powerpoint/2010/main" val="2102572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WAVELENGTH</a:t>
            </a:r>
          </a:p>
        </p:txBody>
      </p:sp>
      <p:sp>
        <p:nvSpPr>
          <p:cNvPr id="3" name="Content Placeholder 2"/>
          <p:cNvSpPr>
            <a:spLocks noGrp="1"/>
          </p:cNvSpPr>
          <p:nvPr>
            <p:ph idx="1"/>
          </p:nvPr>
        </p:nvSpPr>
        <p:spPr>
          <a:xfrm>
            <a:off x="457200" y="2255837"/>
            <a:ext cx="8229600" cy="3611563"/>
          </a:xfrm>
        </p:spPr>
        <p:txBody>
          <a:bodyPr anchor="ctr">
            <a:normAutofit lnSpcReduction="10000"/>
          </a:bodyPr>
          <a:lstStyle/>
          <a:p>
            <a:pPr>
              <a:spcAft>
                <a:spcPts val="1800"/>
              </a:spcAft>
            </a:pPr>
            <a:r>
              <a:rPr lang="en-US" dirty="0"/>
              <a:t>The distance in which a periodic wave repeats itself</a:t>
            </a:r>
          </a:p>
          <a:p>
            <a:pPr>
              <a:spcAft>
                <a:spcPts val="1800"/>
              </a:spcAft>
            </a:pPr>
            <a:endParaRPr lang="en-US" dirty="0"/>
          </a:p>
          <a:p>
            <a:pPr>
              <a:spcAft>
                <a:spcPts val="1800"/>
              </a:spcAft>
            </a:pPr>
            <a:endParaRPr lang="en-US" dirty="0"/>
          </a:p>
          <a:p>
            <a:pPr marL="0" indent="0" algn="ctr">
              <a:buNone/>
            </a:pPr>
            <a:r>
              <a:rPr lang="en-US" dirty="0"/>
              <a:t>L.I.D.A.R. wavelength </a:t>
            </a:r>
            <a:r>
              <a:rPr lang="en-US" b="1" dirty="0"/>
              <a:t>≈</a:t>
            </a:r>
            <a:r>
              <a:rPr lang="en-US" dirty="0"/>
              <a:t> 904 to 905 nm </a:t>
            </a:r>
          </a:p>
          <a:p>
            <a:pPr marL="0" indent="0" algn="ctr">
              <a:buNone/>
            </a:pPr>
            <a:r>
              <a:rPr lang="en-US" sz="2000" dirty="0"/>
              <a:t>(Nanometer = Billionth of a Meter)</a:t>
            </a:r>
          </a:p>
          <a:p>
            <a:endParaRPr lang="en-US" dirty="0"/>
          </a:p>
        </p:txBody>
      </p:sp>
    </p:spTree>
    <p:extLst>
      <p:ext uri="{BB962C8B-B14F-4D97-AF65-F5344CB8AC3E}">
        <p14:creationId xmlns:p14="http://schemas.microsoft.com/office/powerpoint/2010/main" val="1178458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229600" cy="487362"/>
          </a:xfrm>
        </p:spPr>
        <p:txBody>
          <a:bodyPr>
            <a:normAutofit fontScale="90000"/>
          </a:bodyPr>
          <a:lstStyle/>
          <a:p>
            <a:r>
              <a:rPr lang="en-US" sz="3200" dirty="0"/>
              <a:t>FREQUENCIES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571" y="1770876"/>
            <a:ext cx="7479807" cy="5239523"/>
          </a:xfrm>
          <a:prstGeom prst="rect">
            <a:avLst/>
          </a:prstGeom>
        </p:spPr>
      </p:pic>
      <p:sp>
        <p:nvSpPr>
          <p:cNvPr id="5" name="Isosceles Triangle 4"/>
          <p:cNvSpPr/>
          <p:nvPr/>
        </p:nvSpPr>
        <p:spPr>
          <a:xfrm rot="10800000">
            <a:off x="5376672" y="2520696"/>
            <a:ext cx="411480" cy="320040"/>
          </a:xfrm>
          <a:prstGeom prst="triangle">
            <a:avLst/>
          </a:prstGeom>
          <a:gradFill>
            <a:gsLst>
              <a:gs pos="0">
                <a:srgbClr val="B15121"/>
              </a:gs>
              <a:gs pos="60000">
                <a:srgbClr val="BD6D26"/>
              </a:gs>
              <a:gs pos="100000">
                <a:srgbClr val="EF842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a:off x="4671822" y="3850199"/>
            <a:ext cx="411480" cy="320040"/>
          </a:xfrm>
          <a:prstGeom prst="triangle">
            <a:avLst/>
          </a:prstGeom>
          <a:gradFill>
            <a:gsLst>
              <a:gs pos="0">
                <a:srgbClr val="E0AA2D"/>
              </a:gs>
              <a:gs pos="60000">
                <a:srgbClr val="E2BD36"/>
              </a:gs>
              <a:gs pos="100000">
                <a:srgbClr val="F2D93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ntent Placeholder 7"/>
          <p:cNvSpPr>
            <a:spLocks noGrp="1"/>
          </p:cNvSpPr>
          <p:nvPr>
            <p:ph sz="quarter" idx="4"/>
          </p:nvPr>
        </p:nvSpPr>
        <p:spPr>
          <a:xfrm rot="5400000">
            <a:off x="4291525" y="5590136"/>
            <a:ext cx="1472137" cy="301595"/>
          </a:xfrm>
          <a:effectLst/>
        </p:spPr>
        <p:txBody>
          <a:bodyPr anchor="ctr" anchorCtr="0">
            <a:noAutofit/>
          </a:bodyPr>
          <a:lstStyle/>
          <a:p>
            <a:pPr marL="0" indent="0" algn="r">
              <a:buNone/>
            </a:pPr>
            <a:r>
              <a:rPr lang="en-US" sz="1500" b="1" dirty="0">
                <a:solidFill>
                  <a:schemeClr val="bg1"/>
                </a:solidFill>
              </a:rPr>
              <a:t>Ka-Band</a:t>
            </a:r>
          </a:p>
        </p:txBody>
      </p:sp>
      <p:sp>
        <p:nvSpPr>
          <p:cNvPr id="26" name="Content Placeholder 7"/>
          <p:cNvSpPr>
            <a:spLocks noGrp="1"/>
          </p:cNvSpPr>
          <p:nvPr>
            <p:ph sz="quarter" idx="4"/>
          </p:nvPr>
        </p:nvSpPr>
        <p:spPr>
          <a:xfrm>
            <a:off x="3083052" y="4154998"/>
            <a:ext cx="1389888" cy="301595"/>
          </a:xfrm>
        </p:spPr>
        <p:txBody>
          <a:bodyPr anchor="ctr" anchorCtr="0">
            <a:noAutofit/>
          </a:bodyPr>
          <a:lstStyle/>
          <a:p>
            <a:pPr marL="0" indent="0" algn="r">
              <a:buNone/>
            </a:pPr>
            <a:r>
              <a:rPr lang="en-US" sz="1600" b="1" dirty="0">
                <a:solidFill>
                  <a:schemeClr val="tx1"/>
                </a:solidFill>
              </a:rPr>
              <a:t>24.150 GHz</a:t>
            </a:r>
          </a:p>
        </p:txBody>
      </p:sp>
      <p:sp>
        <p:nvSpPr>
          <p:cNvPr id="27" name="Content Placeholder 7"/>
          <p:cNvSpPr txBox="1">
            <a:spLocks/>
          </p:cNvSpPr>
          <p:nvPr/>
        </p:nvSpPr>
        <p:spPr>
          <a:xfrm>
            <a:off x="3248665" y="3845408"/>
            <a:ext cx="1125215" cy="324832"/>
          </a:xfrm>
          <a:prstGeom prst="rect">
            <a:avLst/>
          </a:prstGeom>
          <a:solidFill>
            <a:schemeClr val="tx1"/>
          </a:solidFill>
          <a:ln>
            <a:noFill/>
          </a:ln>
        </p:spPr>
        <p:txBody>
          <a:bodyPr vert="horz" lIns="91440" tIns="45720" rIns="91440" bIns="4572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lgn="r">
              <a:buFont typeface="Arial" panose="020B0604020202020204" pitchFamily="34" charset="0"/>
              <a:buNone/>
            </a:pPr>
            <a:r>
              <a:rPr lang="en-US" sz="1600" dirty="0">
                <a:solidFill>
                  <a:prstClr val="white"/>
                </a:solidFill>
              </a:rPr>
              <a:t>R.A.D.A.R.</a:t>
            </a:r>
          </a:p>
        </p:txBody>
      </p:sp>
      <p:sp>
        <p:nvSpPr>
          <p:cNvPr id="28" name="Isosceles Triangle 27"/>
          <p:cNvSpPr/>
          <p:nvPr/>
        </p:nvSpPr>
        <p:spPr>
          <a:xfrm rot="10800000">
            <a:off x="3962400" y="4495800"/>
            <a:ext cx="411480" cy="320040"/>
          </a:xfrm>
          <a:prstGeom prst="triangle">
            <a:avLst/>
          </a:prstGeom>
          <a:gradFill>
            <a:gsLst>
              <a:gs pos="0">
                <a:srgbClr val="738241"/>
              </a:gs>
              <a:gs pos="60000">
                <a:srgbClr val="9BA321"/>
              </a:gs>
              <a:gs pos="100000">
                <a:srgbClr val="BDBB3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7"/>
          <p:cNvSpPr>
            <a:spLocks noGrp="1"/>
          </p:cNvSpPr>
          <p:nvPr>
            <p:ph sz="quarter" idx="4"/>
          </p:nvPr>
        </p:nvSpPr>
        <p:spPr>
          <a:xfrm rot="5400000">
            <a:off x="3582103" y="5590136"/>
            <a:ext cx="1472137" cy="301595"/>
          </a:xfrm>
          <a:effectLst/>
        </p:spPr>
        <p:txBody>
          <a:bodyPr anchor="ctr" anchorCtr="0">
            <a:noAutofit/>
          </a:bodyPr>
          <a:lstStyle/>
          <a:p>
            <a:pPr marL="0" indent="0" algn="r">
              <a:buNone/>
            </a:pPr>
            <a:r>
              <a:rPr lang="en-US" sz="1500" b="1" dirty="0">
                <a:solidFill>
                  <a:schemeClr val="bg1"/>
                </a:solidFill>
              </a:rPr>
              <a:t>K-Band</a:t>
            </a:r>
          </a:p>
        </p:txBody>
      </p:sp>
      <p:sp>
        <p:nvSpPr>
          <p:cNvPr id="32" name="Content Placeholder 7"/>
          <p:cNvSpPr>
            <a:spLocks noGrp="1"/>
          </p:cNvSpPr>
          <p:nvPr>
            <p:ph sz="quarter" idx="4"/>
          </p:nvPr>
        </p:nvSpPr>
        <p:spPr>
          <a:xfrm>
            <a:off x="3777234" y="3509010"/>
            <a:ext cx="1389888" cy="301595"/>
          </a:xfrm>
        </p:spPr>
        <p:txBody>
          <a:bodyPr anchor="ctr" anchorCtr="0">
            <a:noAutofit/>
          </a:bodyPr>
          <a:lstStyle/>
          <a:p>
            <a:pPr marL="0" indent="0" algn="r">
              <a:buNone/>
            </a:pPr>
            <a:r>
              <a:rPr lang="en-US" sz="1600" b="1" dirty="0">
                <a:solidFill>
                  <a:schemeClr val="tx1"/>
                </a:solidFill>
              </a:rPr>
              <a:t>34.5 GHz</a:t>
            </a:r>
          </a:p>
        </p:txBody>
      </p:sp>
      <p:sp>
        <p:nvSpPr>
          <p:cNvPr id="33" name="Content Placeholder 7"/>
          <p:cNvSpPr txBox="1">
            <a:spLocks/>
          </p:cNvSpPr>
          <p:nvPr/>
        </p:nvSpPr>
        <p:spPr>
          <a:xfrm>
            <a:off x="3980186" y="3176016"/>
            <a:ext cx="1125214" cy="329184"/>
          </a:xfrm>
          <a:prstGeom prst="rect">
            <a:avLst/>
          </a:prstGeom>
          <a:solidFill>
            <a:schemeClr val="tx1"/>
          </a:solidFill>
          <a:ln>
            <a:noFill/>
          </a:ln>
        </p:spPr>
        <p:txBody>
          <a:bodyPr vert="horz" lIns="91440" tIns="45720" rIns="91440" bIns="4572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lgn="r">
              <a:buFont typeface="Arial" panose="020B0604020202020204" pitchFamily="34" charset="0"/>
              <a:buNone/>
            </a:pPr>
            <a:r>
              <a:rPr lang="en-US" sz="1600" dirty="0">
                <a:solidFill>
                  <a:prstClr val="white"/>
                </a:solidFill>
              </a:rPr>
              <a:t>R.A.D.A.R.</a:t>
            </a:r>
          </a:p>
        </p:txBody>
      </p:sp>
      <p:sp>
        <p:nvSpPr>
          <p:cNvPr id="34" name="Content Placeholder 7"/>
          <p:cNvSpPr>
            <a:spLocks noGrp="1"/>
          </p:cNvSpPr>
          <p:nvPr>
            <p:ph sz="quarter" idx="4"/>
          </p:nvPr>
        </p:nvSpPr>
        <p:spPr>
          <a:xfrm>
            <a:off x="2384559" y="4759628"/>
            <a:ext cx="1389888" cy="301595"/>
          </a:xfrm>
        </p:spPr>
        <p:txBody>
          <a:bodyPr anchor="ctr" anchorCtr="0">
            <a:noAutofit/>
          </a:bodyPr>
          <a:lstStyle/>
          <a:p>
            <a:pPr marL="0" indent="0" algn="r">
              <a:buNone/>
            </a:pPr>
            <a:r>
              <a:rPr lang="en-US" sz="1600" b="1" dirty="0">
                <a:solidFill>
                  <a:schemeClr val="tx1"/>
                </a:solidFill>
              </a:rPr>
              <a:t>10.525 GHz</a:t>
            </a:r>
          </a:p>
        </p:txBody>
      </p:sp>
      <p:sp>
        <p:nvSpPr>
          <p:cNvPr id="35" name="Content Placeholder 7"/>
          <p:cNvSpPr txBox="1">
            <a:spLocks/>
          </p:cNvSpPr>
          <p:nvPr/>
        </p:nvSpPr>
        <p:spPr>
          <a:xfrm>
            <a:off x="2532888" y="4471416"/>
            <a:ext cx="1124712" cy="329184"/>
          </a:xfrm>
          <a:prstGeom prst="rect">
            <a:avLst/>
          </a:prstGeom>
          <a:solidFill>
            <a:schemeClr val="tx1"/>
          </a:solidFill>
          <a:ln>
            <a:noFill/>
          </a:ln>
        </p:spPr>
        <p:txBody>
          <a:bodyPr vert="horz" lIns="91440" tIns="45720" rIns="91440" bIns="4572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lgn="r">
              <a:buFont typeface="Arial" panose="020B0604020202020204" pitchFamily="34" charset="0"/>
              <a:buNone/>
            </a:pPr>
            <a:r>
              <a:rPr lang="en-US" sz="1600" dirty="0">
                <a:solidFill>
                  <a:prstClr val="white"/>
                </a:solidFill>
              </a:rPr>
              <a:t>R.A.D.A.R.</a:t>
            </a:r>
          </a:p>
        </p:txBody>
      </p:sp>
      <p:sp>
        <p:nvSpPr>
          <p:cNvPr id="36" name="Isosceles Triangle 35"/>
          <p:cNvSpPr/>
          <p:nvPr/>
        </p:nvSpPr>
        <p:spPr>
          <a:xfrm rot="10800000">
            <a:off x="3263907" y="5100430"/>
            <a:ext cx="411480" cy="320040"/>
          </a:xfrm>
          <a:prstGeom prst="triangle">
            <a:avLst/>
          </a:prstGeom>
          <a:gradFill>
            <a:gsLst>
              <a:gs pos="0">
                <a:srgbClr val="355167"/>
              </a:gs>
              <a:gs pos="60000">
                <a:srgbClr val="3C6579"/>
              </a:gs>
              <a:gs pos="100000">
                <a:srgbClr val="47809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Content Placeholder 7"/>
          <p:cNvSpPr>
            <a:spLocks noGrp="1"/>
          </p:cNvSpPr>
          <p:nvPr>
            <p:ph sz="quarter" idx="4"/>
          </p:nvPr>
        </p:nvSpPr>
        <p:spPr>
          <a:xfrm rot="5400000">
            <a:off x="2883610" y="5593080"/>
            <a:ext cx="1472137" cy="301595"/>
          </a:xfrm>
          <a:effectLst/>
        </p:spPr>
        <p:txBody>
          <a:bodyPr anchor="ctr" anchorCtr="0">
            <a:noAutofit/>
          </a:bodyPr>
          <a:lstStyle/>
          <a:p>
            <a:pPr marL="0" indent="0" algn="r">
              <a:buNone/>
            </a:pPr>
            <a:r>
              <a:rPr lang="en-US" sz="1500" b="1" dirty="0">
                <a:solidFill>
                  <a:schemeClr val="bg1"/>
                </a:solidFill>
              </a:rPr>
              <a:t>X-Band</a:t>
            </a:r>
          </a:p>
        </p:txBody>
      </p:sp>
      <p:sp>
        <p:nvSpPr>
          <p:cNvPr id="38" name="Content Placeholder 7"/>
          <p:cNvSpPr>
            <a:spLocks noGrp="1"/>
          </p:cNvSpPr>
          <p:nvPr>
            <p:ph sz="quarter" idx="4"/>
          </p:nvPr>
        </p:nvSpPr>
        <p:spPr>
          <a:xfrm>
            <a:off x="3685032" y="2181703"/>
            <a:ext cx="2210300" cy="301595"/>
          </a:xfrm>
        </p:spPr>
        <p:txBody>
          <a:bodyPr anchor="ctr" anchorCtr="0">
            <a:noAutofit/>
          </a:bodyPr>
          <a:lstStyle/>
          <a:p>
            <a:pPr marL="0" indent="0" algn="r">
              <a:buNone/>
            </a:pPr>
            <a:r>
              <a:rPr lang="en-US" sz="1600" b="1" dirty="0">
                <a:solidFill>
                  <a:schemeClr val="tx1"/>
                </a:solidFill>
              </a:rPr>
              <a:t>330 THz (terahertz)</a:t>
            </a:r>
          </a:p>
        </p:txBody>
      </p:sp>
      <p:sp>
        <p:nvSpPr>
          <p:cNvPr id="39" name="Content Placeholder 7"/>
          <p:cNvSpPr txBox="1">
            <a:spLocks/>
          </p:cNvSpPr>
          <p:nvPr/>
        </p:nvSpPr>
        <p:spPr>
          <a:xfrm>
            <a:off x="4671822" y="1905000"/>
            <a:ext cx="1124712" cy="329184"/>
          </a:xfrm>
          <a:prstGeom prst="rect">
            <a:avLst/>
          </a:prstGeom>
          <a:solidFill>
            <a:schemeClr val="tx1"/>
          </a:solidFill>
          <a:ln>
            <a:noFill/>
          </a:ln>
        </p:spPr>
        <p:txBody>
          <a:bodyPr vert="horz" lIns="91440" tIns="45720" rIns="91440" bIns="4572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lgn="r">
              <a:buFont typeface="Arial" panose="020B0604020202020204" pitchFamily="34" charset="0"/>
              <a:buNone/>
            </a:pPr>
            <a:r>
              <a:rPr lang="en-US" sz="1600" dirty="0">
                <a:solidFill>
                  <a:prstClr val="white"/>
                </a:solidFill>
              </a:rPr>
              <a:t>L.I.D.A.R.</a:t>
            </a:r>
          </a:p>
        </p:txBody>
      </p:sp>
    </p:spTree>
    <p:extLst>
      <p:ext uri="{BB962C8B-B14F-4D97-AF65-F5344CB8AC3E}">
        <p14:creationId xmlns:p14="http://schemas.microsoft.com/office/powerpoint/2010/main" val="20953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xEl>
                                              <p:pRg st="0" end="0"/>
                                            </p:txEl>
                                          </p:spTgt>
                                        </p:tgtEl>
                                        <p:attrNameLst>
                                          <p:attrName>style.visibility</p:attrName>
                                        </p:attrNameLst>
                                      </p:cBhvr>
                                      <p:to>
                                        <p:strVal val="visible"/>
                                      </p:to>
                                    </p:set>
                                    <p:animEffect transition="in" filter="fade">
                                      <p:cBhvr>
                                        <p:cTn id="19" dur="1000"/>
                                        <p:tgtEl>
                                          <p:spTgt spid="37">
                                            <p:txEl>
                                              <p:pRg st="0" end="0"/>
                                            </p:txEl>
                                          </p:spTgt>
                                        </p:tgtEl>
                                      </p:cBhvr>
                                    </p:animEffect>
                                    <p:anim calcmode="lin" valueType="num">
                                      <p:cBhvr>
                                        <p:cTn id="20"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p:tgtEl>
                                          <p:spTgt spid="36"/>
                                        </p:tgtEl>
                                        <p:attrNameLst>
                                          <p:attrName>ppt_y</p:attrName>
                                        </p:attrNameLst>
                                      </p:cBhvr>
                                      <p:tavLst>
                                        <p:tav tm="0">
                                          <p:val>
                                            <p:strVal val="#ppt_y-#ppt_h*1.125000"/>
                                          </p:val>
                                        </p:tav>
                                        <p:tav tm="100000">
                                          <p:val>
                                            <p:strVal val="#ppt_y"/>
                                          </p:val>
                                        </p:tav>
                                      </p:tavLst>
                                    </p:anim>
                                    <p:animEffect transition="in" filter="wipe(down)">
                                      <p:cBhvr>
                                        <p:cTn id="27" dur="500"/>
                                        <p:tgtEl>
                                          <p:spTgt spid="36"/>
                                        </p:tgtEl>
                                      </p:cBhvr>
                                    </p:animEffect>
                                  </p:childTnLst>
                                </p:cTn>
                              </p:par>
                              <p:par>
                                <p:cTn id="28" presetID="2" presetClass="entr" presetSubtype="8" fill="hold" grpId="0" nodeType="withEffect">
                                  <p:stCondLst>
                                    <p:cond delay="500"/>
                                  </p:stCondLst>
                                  <p:childTnLst>
                                    <p:set>
                                      <p:cBhvr>
                                        <p:cTn id="29" dur="1" fill="hold">
                                          <p:stCondLst>
                                            <p:cond delay="0"/>
                                          </p:stCondLst>
                                        </p:cTn>
                                        <p:tgtEl>
                                          <p:spTgt spid="34">
                                            <p:txEl>
                                              <p:pRg st="0" end="0"/>
                                            </p:txEl>
                                          </p:spTgt>
                                        </p:tgtEl>
                                        <p:attrNameLst>
                                          <p:attrName>style.visibility</p:attrName>
                                        </p:attrNameLst>
                                      </p:cBhvr>
                                      <p:to>
                                        <p:strVal val="visible"/>
                                      </p:to>
                                    </p:set>
                                    <p:anim calcmode="lin" valueType="num">
                                      <p:cBhvr additive="base">
                                        <p:cTn id="30"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4">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500"/>
                                  </p:stCondLst>
                                  <p:childTnLst>
                                    <p:set>
                                      <p:cBhvr>
                                        <p:cTn id="33" dur="1" fill="hold">
                                          <p:stCondLst>
                                            <p:cond delay="0"/>
                                          </p:stCondLst>
                                        </p:cTn>
                                        <p:tgtEl>
                                          <p:spTgt spid="35"/>
                                        </p:tgtEl>
                                        <p:attrNameLst>
                                          <p:attrName>style.visibility</p:attrName>
                                        </p:attrNameLst>
                                      </p:cBhvr>
                                      <p:to>
                                        <p:strVal val="visible"/>
                                      </p:to>
                                    </p:set>
                                    <p:anim calcmode="lin" valueType="num">
                                      <p:cBhvr additive="base">
                                        <p:cTn id="34" dur="500" fill="hold"/>
                                        <p:tgtEl>
                                          <p:spTgt spid="35"/>
                                        </p:tgtEl>
                                        <p:attrNameLst>
                                          <p:attrName>ppt_x</p:attrName>
                                        </p:attrNameLst>
                                      </p:cBhvr>
                                      <p:tavLst>
                                        <p:tav tm="0">
                                          <p:val>
                                            <p:strVal val="0-#ppt_w/2"/>
                                          </p:val>
                                        </p:tav>
                                        <p:tav tm="100000">
                                          <p:val>
                                            <p:strVal val="#ppt_x"/>
                                          </p:val>
                                        </p:tav>
                                      </p:tavLst>
                                    </p:anim>
                                    <p:anim calcmode="lin" valueType="num">
                                      <p:cBhvr additive="base">
                                        <p:cTn id="35"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9">
                                            <p:txEl>
                                              <p:pRg st="0" end="0"/>
                                            </p:txEl>
                                          </p:spTgt>
                                        </p:tgtEl>
                                        <p:attrNameLst>
                                          <p:attrName>style.visibility</p:attrName>
                                        </p:attrNameLst>
                                      </p:cBhvr>
                                      <p:to>
                                        <p:strVal val="visible"/>
                                      </p:to>
                                    </p:set>
                                    <p:animEffect transition="in" filter="fade">
                                      <p:cBhvr>
                                        <p:cTn id="40" dur="1000"/>
                                        <p:tgtEl>
                                          <p:spTgt spid="29">
                                            <p:txEl>
                                              <p:pRg st="0" end="0"/>
                                            </p:txEl>
                                          </p:spTgt>
                                        </p:tgtEl>
                                      </p:cBhvr>
                                    </p:animEffect>
                                    <p:anim calcmode="lin" valueType="num">
                                      <p:cBhvr>
                                        <p:cTn id="41"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2" presetClass="entr" presetSubtype="1"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p:tgtEl>
                                          <p:spTgt spid="28"/>
                                        </p:tgtEl>
                                        <p:attrNameLst>
                                          <p:attrName>ppt_y</p:attrName>
                                        </p:attrNameLst>
                                      </p:cBhvr>
                                      <p:tavLst>
                                        <p:tav tm="0">
                                          <p:val>
                                            <p:strVal val="#ppt_y-#ppt_h*1.125000"/>
                                          </p:val>
                                        </p:tav>
                                        <p:tav tm="100000">
                                          <p:val>
                                            <p:strVal val="#ppt_y"/>
                                          </p:val>
                                        </p:tav>
                                      </p:tavLst>
                                    </p:anim>
                                    <p:animEffect transition="in" filter="wipe(down)">
                                      <p:cBhvr>
                                        <p:cTn id="48" dur="500"/>
                                        <p:tgtEl>
                                          <p:spTgt spid="28"/>
                                        </p:tgtEl>
                                      </p:cBhvr>
                                    </p:animEffect>
                                  </p:childTnLst>
                                </p:cTn>
                              </p:par>
                              <p:par>
                                <p:cTn id="49" presetID="2" presetClass="entr" presetSubtype="8" fill="hold" grpId="0" nodeType="withEffect">
                                  <p:stCondLst>
                                    <p:cond delay="50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0-#ppt_w/2"/>
                                          </p:val>
                                        </p:tav>
                                        <p:tav tm="100000">
                                          <p:val>
                                            <p:strVal val="#ppt_x"/>
                                          </p:val>
                                        </p:tav>
                                      </p:tavLst>
                                    </p:anim>
                                    <p:anim calcmode="lin" valueType="num">
                                      <p:cBhvr additive="base">
                                        <p:cTn id="52" dur="500" fill="hold"/>
                                        <p:tgtEl>
                                          <p:spTgt spid="2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500"/>
                                  </p:stCondLst>
                                  <p:childTnLst>
                                    <p:set>
                                      <p:cBhvr>
                                        <p:cTn id="54" dur="1" fill="hold">
                                          <p:stCondLst>
                                            <p:cond delay="0"/>
                                          </p:stCondLst>
                                        </p:cTn>
                                        <p:tgtEl>
                                          <p:spTgt spid="26">
                                            <p:txEl>
                                              <p:pRg st="0" end="0"/>
                                            </p:txEl>
                                          </p:spTgt>
                                        </p:tgtEl>
                                        <p:attrNameLst>
                                          <p:attrName>style.visibility</p:attrName>
                                        </p:attrNameLst>
                                      </p:cBhvr>
                                      <p:to>
                                        <p:strVal val="visible"/>
                                      </p:to>
                                    </p:set>
                                    <p:anim calcmode="lin" valueType="num">
                                      <p:cBhvr additive="base">
                                        <p:cTn id="55" dur="500" fill="hold"/>
                                        <p:tgtEl>
                                          <p:spTgt spid="26">
                                            <p:txEl>
                                              <p:pRg st="0" end="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5">
                                            <p:txEl>
                                              <p:pRg st="0" end="0"/>
                                            </p:txEl>
                                          </p:spTgt>
                                        </p:tgtEl>
                                        <p:attrNameLst>
                                          <p:attrName>style.visibility</p:attrName>
                                        </p:attrNameLst>
                                      </p:cBhvr>
                                      <p:to>
                                        <p:strVal val="visible"/>
                                      </p:to>
                                    </p:set>
                                    <p:animEffect transition="in" filter="fade">
                                      <p:cBhvr>
                                        <p:cTn id="61" dur="1000"/>
                                        <p:tgtEl>
                                          <p:spTgt spid="25">
                                            <p:txEl>
                                              <p:pRg st="0" end="0"/>
                                            </p:txEl>
                                          </p:spTgt>
                                        </p:tgtEl>
                                      </p:cBhvr>
                                    </p:animEffect>
                                    <p:anim calcmode="lin" valueType="num">
                                      <p:cBhvr>
                                        <p:cTn id="62"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63"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2" presetClass="entr" presetSubtype="1"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500"/>
                                        <p:tgtEl>
                                          <p:spTgt spid="24"/>
                                        </p:tgtEl>
                                        <p:attrNameLst>
                                          <p:attrName>ppt_y</p:attrName>
                                        </p:attrNameLst>
                                      </p:cBhvr>
                                      <p:tavLst>
                                        <p:tav tm="0">
                                          <p:val>
                                            <p:strVal val="#ppt_y-#ppt_h*1.125000"/>
                                          </p:val>
                                        </p:tav>
                                        <p:tav tm="100000">
                                          <p:val>
                                            <p:strVal val="#ppt_y"/>
                                          </p:val>
                                        </p:tav>
                                      </p:tavLst>
                                    </p:anim>
                                    <p:animEffect transition="in" filter="wipe(down)">
                                      <p:cBhvr>
                                        <p:cTn id="69" dur="500"/>
                                        <p:tgtEl>
                                          <p:spTgt spid="24"/>
                                        </p:tgtEl>
                                      </p:cBhvr>
                                    </p:animEffect>
                                  </p:childTnLst>
                                </p:cTn>
                              </p:par>
                              <p:par>
                                <p:cTn id="70" presetID="2" presetClass="entr" presetSubtype="8" fill="hold" grpId="0" nodeType="withEffect">
                                  <p:stCondLst>
                                    <p:cond delay="500"/>
                                  </p:stCondLst>
                                  <p:childTnLst>
                                    <p:set>
                                      <p:cBhvr>
                                        <p:cTn id="71" dur="1" fill="hold">
                                          <p:stCondLst>
                                            <p:cond delay="0"/>
                                          </p:stCondLst>
                                        </p:cTn>
                                        <p:tgtEl>
                                          <p:spTgt spid="32">
                                            <p:txEl>
                                              <p:pRg st="0" end="0"/>
                                            </p:txEl>
                                          </p:spTgt>
                                        </p:tgtEl>
                                        <p:attrNameLst>
                                          <p:attrName>style.visibility</p:attrName>
                                        </p:attrNameLst>
                                      </p:cBhvr>
                                      <p:to>
                                        <p:strVal val="visible"/>
                                      </p:to>
                                    </p:set>
                                    <p:anim calcmode="lin" valueType="num">
                                      <p:cBhvr additive="base">
                                        <p:cTn id="72"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73" dur="500" fill="hold"/>
                                        <p:tgtEl>
                                          <p:spTgt spid="32">
                                            <p:txEl>
                                              <p:pRg st="0" end="0"/>
                                            </p:txEl>
                                          </p:spTgt>
                                        </p:tgtEl>
                                        <p:attrNameLst>
                                          <p:attrName>ppt_y</p:attrName>
                                        </p:attrNameLst>
                                      </p:cBhvr>
                                      <p:tavLst>
                                        <p:tav tm="0">
                                          <p:val>
                                            <p:strVal val="#ppt_y"/>
                                          </p:val>
                                        </p:tav>
                                        <p:tav tm="100000">
                                          <p:val>
                                            <p:strVal val="#ppt_y"/>
                                          </p:val>
                                        </p:tav>
                                      </p:tavLst>
                                    </p:anim>
                                  </p:childTnLst>
                                </p:cTn>
                              </p:par>
                              <p:par>
                                <p:cTn id="74" presetID="2" presetClass="entr" presetSubtype="8" fill="hold" grpId="0" nodeType="withEffect">
                                  <p:stCondLst>
                                    <p:cond delay="500"/>
                                  </p:stCondLst>
                                  <p:childTnLst>
                                    <p:set>
                                      <p:cBhvr>
                                        <p:cTn id="75" dur="1" fill="hold">
                                          <p:stCondLst>
                                            <p:cond delay="0"/>
                                          </p:stCondLst>
                                        </p:cTn>
                                        <p:tgtEl>
                                          <p:spTgt spid="33"/>
                                        </p:tgtEl>
                                        <p:attrNameLst>
                                          <p:attrName>style.visibility</p:attrName>
                                        </p:attrNameLst>
                                      </p:cBhvr>
                                      <p:to>
                                        <p:strVal val="visible"/>
                                      </p:to>
                                    </p:set>
                                    <p:anim calcmode="lin" valueType="num">
                                      <p:cBhvr additive="base">
                                        <p:cTn id="76" dur="500" fill="hold"/>
                                        <p:tgtEl>
                                          <p:spTgt spid="33"/>
                                        </p:tgtEl>
                                        <p:attrNameLst>
                                          <p:attrName>ppt_x</p:attrName>
                                        </p:attrNameLst>
                                      </p:cBhvr>
                                      <p:tavLst>
                                        <p:tav tm="0">
                                          <p:val>
                                            <p:strVal val="0-#ppt_w/2"/>
                                          </p:val>
                                        </p:tav>
                                        <p:tav tm="100000">
                                          <p:val>
                                            <p:strVal val="#ppt_x"/>
                                          </p:val>
                                        </p:tav>
                                      </p:tavLst>
                                    </p:anim>
                                    <p:anim calcmode="lin" valueType="num">
                                      <p:cBhvr additive="base">
                                        <p:cTn id="77"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2" presetClass="entr" presetSubtype="1" fill="hold" grpId="0" nodeType="clickEffect">
                                  <p:stCondLst>
                                    <p:cond delay="0"/>
                                  </p:stCondLst>
                                  <p:childTnLst>
                                    <p:set>
                                      <p:cBhvr>
                                        <p:cTn id="81" dur="1" fill="hold">
                                          <p:stCondLst>
                                            <p:cond delay="0"/>
                                          </p:stCondLst>
                                        </p:cTn>
                                        <p:tgtEl>
                                          <p:spTgt spid="5"/>
                                        </p:tgtEl>
                                        <p:attrNameLst>
                                          <p:attrName>style.visibility</p:attrName>
                                        </p:attrNameLst>
                                      </p:cBhvr>
                                      <p:to>
                                        <p:strVal val="visible"/>
                                      </p:to>
                                    </p:set>
                                    <p:anim calcmode="lin" valueType="num">
                                      <p:cBhvr additive="base">
                                        <p:cTn id="82" dur="500"/>
                                        <p:tgtEl>
                                          <p:spTgt spid="5"/>
                                        </p:tgtEl>
                                        <p:attrNameLst>
                                          <p:attrName>ppt_y</p:attrName>
                                        </p:attrNameLst>
                                      </p:cBhvr>
                                      <p:tavLst>
                                        <p:tav tm="0">
                                          <p:val>
                                            <p:strVal val="#ppt_y-#ppt_h*1.125000"/>
                                          </p:val>
                                        </p:tav>
                                        <p:tav tm="100000">
                                          <p:val>
                                            <p:strVal val="#ppt_y"/>
                                          </p:val>
                                        </p:tav>
                                      </p:tavLst>
                                    </p:anim>
                                    <p:animEffect transition="in" filter="wipe(down)">
                                      <p:cBhvr>
                                        <p:cTn id="83" dur="500"/>
                                        <p:tgtEl>
                                          <p:spTgt spid="5"/>
                                        </p:tgtEl>
                                      </p:cBhvr>
                                    </p:animEffect>
                                  </p:childTnLst>
                                </p:cTn>
                              </p:par>
                              <p:par>
                                <p:cTn id="84" presetID="2" presetClass="entr" presetSubtype="8" fill="hold" grpId="0" nodeType="withEffect">
                                  <p:stCondLst>
                                    <p:cond delay="500"/>
                                  </p:stCondLst>
                                  <p:childTnLst>
                                    <p:set>
                                      <p:cBhvr>
                                        <p:cTn id="85" dur="1" fill="hold">
                                          <p:stCondLst>
                                            <p:cond delay="0"/>
                                          </p:stCondLst>
                                        </p:cTn>
                                        <p:tgtEl>
                                          <p:spTgt spid="38">
                                            <p:txEl>
                                              <p:pRg st="0" end="0"/>
                                            </p:txEl>
                                          </p:spTgt>
                                        </p:tgtEl>
                                        <p:attrNameLst>
                                          <p:attrName>style.visibility</p:attrName>
                                        </p:attrNameLst>
                                      </p:cBhvr>
                                      <p:to>
                                        <p:strVal val="visible"/>
                                      </p:to>
                                    </p:set>
                                    <p:anim calcmode="lin" valueType="num">
                                      <p:cBhvr additive="base">
                                        <p:cTn id="86" dur="500" fill="hold"/>
                                        <p:tgtEl>
                                          <p:spTgt spid="38">
                                            <p:txEl>
                                              <p:pRg st="0" end="0"/>
                                            </p:txEl>
                                          </p:spTgt>
                                        </p:tgtEl>
                                        <p:attrNameLst>
                                          <p:attrName>ppt_x</p:attrName>
                                        </p:attrNameLst>
                                      </p:cBhvr>
                                      <p:tavLst>
                                        <p:tav tm="0">
                                          <p:val>
                                            <p:strVal val="0-#ppt_w/2"/>
                                          </p:val>
                                        </p:tav>
                                        <p:tav tm="100000">
                                          <p:val>
                                            <p:strVal val="#ppt_x"/>
                                          </p:val>
                                        </p:tav>
                                      </p:tavLst>
                                    </p:anim>
                                    <p:anim calcmode="lin" valueType="num">
                                      <p:cBhvr additive="base">
                                        <p:cTn id="87" dur="500" fill="hold"/>
                                        <p:tgtEl>
                                          <p:spTgt spid="38">
                                            <p:txEl>
                                              <p:pRg st="0" end="0"/>
                                            </p:txEl>
                                          </p:spTgt>
                                        </p:tgtEl>
                                        <p:attrNameLst>
                                          <p:attrName>ppt_y</p:attrName>
                                        </p:attrNameLst>
                                      </p:cBhvr>
                                      <p:tavLst>
                                        <p:tav tm="0">
                                          <p:val>
                                            <p:strVal val="#ppt_y"/>
                                          </p:val>
                                        </p:tav>
                                        <p:tav tm="100000">
                                          <p:val>
                                            <p:strVal val="#ppt_y"/>
                                          </p:val>
                                        </p:tav>
                                      </p:tavLst>
                                    </p:anim>
                                  </p:childTnLst>
                                </p:cTn>
                              </p:par>
                              <p:par>
                                <p:cTn id="88" presetID="2" presetClass="entr" presetSubtype="8" fill="hold" grpId="0" nodeType="withEffect">
                                  <p:stCondLst>
                                    <p:cond delay="500"/>
                                  </p:stCondLst>
                                  <p:childTnLst>
                                    <p:set>
                                      <p:cBhvr>
                                        <p:cTn id="89" dur="1" fill="hold">
                                          <p:stCondLst>
                                            <p:cond delay="0"/>
                                          </p:stCondLst>
                                        </p:cTn>
                                        <p:tgtEl>
                                          <p:spTgt spid="39"/>
                                        </p:tgtEl>
                                        <p:attrNameLst>
                                          <p:attrName>style.visibility</p:attrName>
                                        </p:attrNameLst>
                                      </p:cBhvr>
                                      <p:to>
                                        <p:strVal val="visible"/>
                                      </p:to>
                                    </p:set>
                                    <p:anim calcmode="lin" valueType="num">
                                      <p:cBhvr additive="base">
                                        <p:cTn id="90" dur="500" fill="hold"/>
                                        <p:tgtEl>
                                          <p:spTgt spid="39"/>
                                        </p:tgtEl>
                                        <p:attrNameLst>
                                          <p:attrName>ppt_x</p:attrName>
                                        </p:attrNameLst>
                                      </p:cBhvr>
                                      <p:tavLst>
                                        <p:tav tm="0">
                                          <p:val>
                                            <p:strVal val="0-#ppt_w/2"/>
                                          </p:val>
                                        </p:tav>
                                        <p:tav tm="100000">
                                          <p:val>
                                            <p:strVal val="#ppt_x"/>
                                          </p:val>
                                        </p:tav>
                                      </p:tavLst>
                                    </p:anim>
                                    <p:anim calcmode="lin" valueType="num">
                                      <p:cBhvr additive="base">
                                        <p:cTn id="91"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P spid="25" grpId="0" build="p"/>
      <p:bldP spid="26" grpId="0" build="p"/>
      <p:bldP spid="27" grpId="0" animBg="1"/>
      <p:bldP spid="28" grpId="0" animBg="1"/>
      <p:bldP spid="29" grpId="0" build="p"/>
      <p:bldP spid="32" grpId="0" build="p"/>
      <p:bldP spid="33" grpId="0" animBg="1"/>
      <p:bldP spid="34" grpId="0" build="p"/>
      <p:bldP spid="35" grpId="0" animBg="1"/>
      <p:bldP spid="36" grpId="0" animBg="1"/>
      <p:bldP spid="37" grpId="0" build="p"/>
      <p:bldP spid="38" grpId="0" build="p"/>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86574" y="1519051"/>
            <a:ext cx="2257425" cy="990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PROPERTIES OF LIGHT</a:t>
            </a: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7622" y="3148732"/>
            <a:ext cx="1490472" cy="1499468"/>
          </a:xfrm>
          <a:prstGeom prst="rect">
            <a:avLst/>
          </a:prstGeom>
        </p:spPr>
      </p:pic>
      <p:sp>
        <p:nvSpPr>
          <p:cNvPr id="26" name="Text Box 3"/>
          <p:cNvSpPr txBox="1">
            <a:spLocks noChangeArrowheads="1"/>
          </p:cNvSpPr>
          <p:nvPr/>
        </p:nvSpPr>
        <p:spPr bwMode="auto">
          <a:xfrm>
            <a:off x="815748" y="1273745"/>
            <a:ext cx="112627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Reflected</a:t>
            </a:r>
          </a:p>
        </p:txBody>
      </p:sp>
      <p:sp>
        <p:nvSpPr>
          <p:cNvPr id="27" name="Text Box 10"/>
          <p:cNvSpPr txBox="1">
            <a:spLocks noChangeArrowheads="1"/>
          </p:cNvSpPr>
          <p:nvPr/>
        </p:nvSpPr>
        <p:spPr bwMode="auto">
          <a:xfrm>
            <a:off x="8098566" y="1695807"/>
            <a:ext cx="1057273"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alt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Metal</a:t>
            </a:r>
          </a:p>
          <a:p>
            <a:r>
              <a:rPr lang="en-US" alt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Concrete</a:t>
            </a:r>
          </a:p>
        </p:txBody>
      </p:sp>
      <p:sp>
        <p:nvSpPr>
          <p:cNvPr id="28" name="Text Box 11"/>
          <p:cNvSpPr txBox="1">
            <a:spLocks noChangeArrowheads="1"/>
          </p:cNvSpPr>
          <p:nvPr/>
        </p:nvSpPr>
        <p:spPr bwMode="auto">
          <a:xfrm>
            <a:off x="816655" y="3559812"/>
            <a:ext cx="115159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defPPr>
              <a:defRPr lang="en-US"/>
            </a:defPPr>
            <a:lvl1pPr algn="ctr">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ltLang="en-US" dirty="0"/>
              <a:t>Refracted</a:t>
            </a:r>
          </a:p>
        </p:txBody>
      </p:sp>
      <p:sp>
        <p:nvSpPr>
          <p:cNvPr id="30" name="Text Box 17"/>
          <p:cNvSpPr txBox="1">
            <a:spLocks noChangeArrowheads="1"/>
          </p:cNvSpPr>
          <p:nvPr/>
        </p:nvSpPr>
        <p:spPr bwMode="auto">
          <a:xfrm>
            <a:off x="8089039" y="3744478"/>
            <a:ext cx="701675"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alt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Glass</a:t>
            </a:r>
          </a:p>
        </p:txBody>
      </p:sp>
      <p:sp>
        <p:nvSpPr>
          <p:cNvPr id="31" name="Text Box 21"/>
          <p:cNvSpPr txBox="1">
            <a:spLocks noChangeArrowheads="1"/>
          </p:cNvSpPr>
          <p:nvPr/>
        </p:nvSpPr>
        <p:spPr bwMode="auto">
          <a:xfrm>
            <a:off x="815748" y="5244665"/>
            <a:ext cx="1140056"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defPPr>
              <a:defRPr lang="en-US"/>
            </a:defPPr>
            <a:lvl1pPr algn="ctr">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ltLang="en-US" dirty="0"/>
              <a:t>Absorbed</a:t>
            </a:r>
          </a:p>
        </p:txBody>
      </p:sp>
      <p:sp>
        <p:nvSpPr>
          <p:cNvPr id="32" name="Text Box 30"/>
          <p:cNvSpPr txBox="1">
            <a:spLocks noChangeArrowheads="1"/>
          </p:cNvSpPr>
          <p:nvPr/>
        </p:nvSpPr>
        <p:spPr bwMode="auto">
          <a:xfrm>
            <a:off x="8140321" y="5372100"/>
            <a:ext cx="816835" cy="738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alt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Grass</a:t>
            </a:r>
          </a:p>
          <a:p>
            <a:r>
              <a:rPr lang="en-US" alt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Earth</a:t>
            </a:r>
          </a:p>
          <a:p>
            <a:r>
              <a:rPr lang="en-US" alt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Sand</a:t>
            </a: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2177" y="1252724"/>
            <a:ext cx="1514859" cy="1490475"/>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5393" y="4800600"/>
            <a:ext cx="1514859" cy="1508763"/>
          </a:xfrm>
          <a:prstGeom prst="rect">
            <a:avLst/>
          </a:prstGeom>
        </p:spPr>
      </p:pic>
      <p:sp>
        <p:nvSpPr>
          <p:cNvPr id="35" name="Right Arrow 34"/>
          <p:cNvSpPr/>
          <p:nvPr/>
        </p:nvSpPr>
        <p:spPr>
          <a:xfrm flipH="1">
            <a:off x="815748" y="1986488"/>
            <a:ext cx="5751464" cy="347472"/>
          </a:xfrm>
          <a:custGeom>
            <a:avLst/>
            <a:gdLst>
              <a:gd name="connsiteX0" fmla="*/ 0 w 6172200"/>
              <a:gd name="connsiteY0" fmla="*/ 86868 h 347472"/>
              <a:gd name="connsiteX1" fmla="*/ 5998464 w 6172200"/>
              <a:gd name="connsiteY1" fmla="*/ 86868 h 347472"/>
              <a:gd name="connsiteX2" fmla="*/ 5998464 w 6172200"/>
              <a:gd name="connsiteY2" fmla="*/ 0 h 347472"/>
              <a:gd name="connsiteX3" fmla="*/ 6172200 w 6172200"/>
              <a:gd name="connsiteY3" fmla="*/ 173736 h 347472"/>
              <a:gd name="connsiteX4" fmla="*/ 5998464 w 6172200"/>
              <a:gd name="connsiteY4" fmla="*/ 347472 h 347472"/>
              <a:gd name="connsiteX5" fmla="*/ 5998464 w 6172200"/>
              <a:gd name="connsiteY5" fmla="*/ 260604 h 347472"/>
              <a:gd name="connsiteX6" fmla="*/ 0 w 6172200"/>
              <a:gd name="connsiteY6" fmla="*/ 260604 h 347472"/>
              <a:gd name="connsiteX7" fmla="*/ 0 w 6172200"/>
              <a:gd name="connsiteY7" fmla="*/ 86868 h 347472"/>
              <a:gd name="connsiteX0" fmla="*/ 16668 w 6172200"/>
              <a:gd name="connsiteY0" fmla="*/ 86868 h 347472"/>
              <a:gd name="connsiteX1" fmla="*/ 5998464 w 6172200"/>
              <a:gd name="connsiteY1" fmla="*/ 86868 h 347472"/>
              <a:gd name="connsiteX2" fmla="*/ 5998464 w 6172200"/>
              <a:gd name="connsiteY2" fmla="*/ 0 h 347472"/>
              <a:gd name="connsiteX3" fmla="*/ 6172200 w 6172200"/>
              <a:gd name="connsiteY3" fmla="*/ 173736 h 347472"/>
              <a:gd name="connsiteX4" fmla="*/ 5998464 w 6172200"/>
              <a:gd name="connsiteY4" fmla="*/ 347472 h 347472"/>
              <a:gd name="connsiteX5" fmla="*/ 5998464 w 6172200"/>
              <a:gd name="connsiteY5" fmla="*/ 260604 h 347472"/>
              <a:gd name="connsiteX6" fmla="*/ 0 w 6172200"/>
              <a:gd name="connsiteY6" fmla="*/ 260604 h 347472"/>
              <a:gd name="connsiteX7" fmla="*/ 16668 w 6172200"/>
              <a:gd name="connsiteY7" fmla="*/ 86868 h 347472"/>
              <a:gd name="connsiteX0" fmla="*/ 7143 w 6172200"/>
              <a:gd name="connsiteY0" fmla="*/ 86868 h 347472"/>
              <a:gd name="connsiteX1" fmla="*/ 5998464 w 6172200"/>
              <a:gd name="connsiteY1" fmla="*/ 86868 h 347472"/>
              <a:gd name="connsiteX2" fmla="*/ 5998464 w 6172200"/>
              <a:gd name="connsiteY2" fmla="*/ 0 h 347472"/>
              <a:gd name="connsiteX3" fmla="*/ 6172200 w 6172200"/>
              <a:gd name="connsiteY3" fmla="*/ 173736 h 347472"/>
              <a:gd name="connsiteX4" fmla="*/ 5998464 w 6172200"/>
              <a:gd name="connsiteY4" fmla="*/ 347472 h 347472"/>
              <a:gd name="connsiteX5" fmla="*/ 5998464 w 6172200"/>
              <a:gd name="connsiteY5" fmla="*/ 260604 h 347472"/>
              <a:gd name="connsiteX6" fmla="*/ 0 w 6172200"/>
              <a:gd name="connsiteY6" fmla="*/ 260604 h 347472"/>
              <a:gd name="connsiteX7" fmla="*/ 7143 w 6172200"/>
              <a:gd name="connsiteY7" fmla="*/ 86868 h 347472"/>
              <a:gd name="connsiteX0" fmla="*/ 0 w 6176964"/>
              <a:gd name="connsiteY0" fmla="*/ 86868 h 347472"/>
              <a:gd name="connsiteX1" fmla="*/ 6003228 w 6176964"/>
              <a:gd name="connsiteY1" fmla="*/ 86868 h 347472"/>
              <a:gd name="connsiteX2" fmla="*/ 6003228 w 6176964"/>
              <a:gd name="connsiteY2" fmla="*/ 0 h 347472"/>
              <a:gd name="connsiteX3" fmla="*/ 6176964 w 6176964"/>
              <a:gd name="connsiteY3" fmla="*/ 173736 h 347472"/>
              <a:gd name="connsiteX4" fmla="*/ 6003228 w 6176964"/>
              <a:gd name="connsiteY4" fmla="*/ 347472 h 347472"/>
              <a:gd name="connsiteX5" fmla="*/ 6003228 w 6176964"/>
              <a:gd name="connsiteY5" fmla="*/ 260604 h 347472"/>
              <a:gd name="connsiteX6" fmla="*/ 4764 w 6176964"/>
              <a:gd name="connsiteY6" fmla="*/ 260604 h 347472"/>
              <a:gd name="connsiteX7" fmla="*/ 0 w 6176964"/>
              <a:gd name="connsiteY7" fmla="*/ 86868 h 34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6964" h="347472">
                <a:moveTo>
                  <a:pt x="0" y="86868"/>
                </a:moveTo>
                <a:lnTo>
                  <a:pt x="6003228" y="86868"/>
                </a:lnTo>
                <a:lnTo>
                  <a:pt x="6003228" y="0"/>
                </a:lnTo>
                <a:lnTo>
                  <a:pt x="6176964" y="173736"/>
                </a:lnTo>
                <a:lnTo>
                  <a:pt x="6003228" y="347472"/>
                </a:lnTo>
                <a:lnTo>
                  <a:pt x="6003228" y="260604"/>
                </a:lnTo>
                <a:lnTo>
                  <a:pt x="4764" y="260604"/>
                </a:lnTo>
                <a:lnTo>
                  <a:pt x="0" y="86868"/>
                </a:lnTo>
                <a:close/>
              </a:path>
            </a:pathLst>
          </a:custGeom>
          <a:gradFill>
            <a:gsLst>
              <a:gs pos="10000">
                <a:schemeClr val="bg2">
                  <a:lumMod val="90000"/>
                </a:schemeClr>
              </a:gs>
              <a:gs pos="59000">
                <a:schemeClr val="tx1">
                  <a:lumMod val="85000"/>
                  <a:lumOff val="1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ight Arrow 35"/>
          <p:cNvSpPr/>
          <p:nvPr/>
        </p:nvSpPr>
        <p:spPr>
          <a:xfrm>
            <a:off x="816655" y="1597897"/>
            <a:ext cx="5749647" cy="347472"/>
          </a:xfrm>
          <a:prstGeom prst="rightArrow">
            <a:avLst/>
          </a:prstGeom>
          <a:gradFill>
            <a:gsLst>
              <a:gs pos="10000">
                <a:schemeClr val="bg2">
                  <a:lumMod val="90000"/>
                </a:schemeClr>
              </a:gs>
              <a:gs pos="59000">
                <a:schemeClr val="tx1">
                  <a:lumMod val="85000"/>
                  <a:lumOff val="15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ight Arrow 36"/>
          <p:cNvSpPr/>
          <p:nvPr/>
        </p:nvSpPr>
        <p:spPr>
          <a:xfrm rot="19860000">
            <a:off x="6309281" y="3253482"/>
            <a:ext cx="2319434" cy="347472"/>
          </a:xfrm>
          <a:prstGeom prst="rightArrow">
            <a:avLst/>
          </a:prstGeom>
          <a:gradFill>
            <a:gsLst>
              <a:gs pos="10000">
                <a:srgbClr val="0070C0"/>
              </a:gs>
              <a:gs pos="59000">
                <a:srgbClr val="A5D9FF"/>
              </a:gs>
            </a:gsLst>
            <a:lin ang="7200000" scaled="0"/>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ight Arrow 37"/>
          <p:cNvSpPr/>
          <p:nvPr/>
        </p:nvSpPr>
        <p:spPr>
          <a:xfrm>
            <a:off x="816655" y="3855139"/>
            <a:ext cx="5749647" cy="347472"/>
          </a:xfrm>
          <a:prstGeom prst="rightArrow">
            <a:avLst/>
          </a:prstGeom>
          <a:gradFill>
            <a:gsLst>
              <a:gs pos="10000">
                <a:srgbClr val="A5D9FF"/>
              </a:gs>
              <a:gs pos="59000">
                <a:srgbClr val="0070C0"/>
              </a:gs>
            </a:gsLst>
            <a:lin ang="7200000" scaled="0"/>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ight Arrow 38"/>
          <p:cNvSpPr/>
          <p:nvPr/>
        </p:nvSpPr>
        <p:spPr>
          <a:xfrm>
            <a:off x="816655" y="5541264"/>
            <a:ext cx="5749647" cy="347472"/>
          </a:xfrm>
          <a:prstGeom prst="rightArrow">
            <a:avLst/>
          </a:prstGeom>
          <a:gradFill>
            <a:gsLst>
              <a:gs pos="10000">
                <a:srgbClr val="70A821"/>
              </a:gs>
              <a:gs pos="59000">
                <a:srgbClr val="3D5B0D"/>
              </a:gs>
            </a:gsLst>
            <a:lin ang="7200000" scaled="0"/>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446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750" fill="hold"/>
                                        <p:tgtEl>
                                          <p:spTgt spid="33"/>
                                        </p:tgtEl>
                                        <p:attrNameLst>
                                          <p:attrName>ppt_w</p:attrName>
                                        </p:attrNameLst>
                                      </p:cBhvr>
                                      <p:tavLst>
                                        <p:tav tm="0">
                                          <p:val>
                                            <p:fltVal val="0"/>
                                          </p:val>
                                        </p:tav>
                                        <p:tav tm="100000">
                                          <p:val>
                                            <p:strVal val="#ppt_w"/>
                                          </p:val>
                                        </p:tav>
                                      </p:tavLst>
                                    </p:anim>
                                    <p:anim calcmode="lin" valueType="num">
                                      <p:cBhvr>
                                        <p:cTn id="8" dur="750" fill="hold"/>
                                        <p:tgtEl>
                                          <p:spTgt spid="33"/>
                                        </p:tgtEl>
                                        <p:attrNameLst>
                                          <p:attrName>ppt_h</p:attrName>
                                        </p:attrNameLst>
                                      </p:cBhvr>
                                      <p:tavLst>
                                        <p:tav tm="0">
                                          <p:val>
                                            <p:fltVal val="0"/>
                                          </p:val>
                                        </p:tav>
                                        <p:tav tm="100000">
                                          <p:val>
                                            <p:strVal val="#ppt_h"/>
                                          </p:val>
                                        </p:tav>
                                      </p:tavLst>
                                    </p:anim>
                                    <p:animEffect transition="in" filter="fade">
                                      <p:cBhvr>
                                        <p:cTn id="9" dur="750"/>
                                        <p:tgtEl>
                                          <p:spTgt spid="33"/>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27"/>
                                        </p:tgtEl>
                                        <p:attrNameLst>
                                          <p:attrName>style.visibility</p:attrName>
                                        </p:attrNameLst>
                                      </p:cBhvr>
                                      <p:to>
                                        <p:strVal val="visible"/>
                                      </p:to>
                                    </p:set>
                                    <p:anim calcmode="lin" valueType="num">
                                      <p:cBhvr>
                                        <p:cTn id="12" dur="750" fill="hold"/>
                                        <p:tgtEl>
                                          <p:spTgt spid="27"/>
                                        </p:tgtEl>
                                        <p:attrNameLst>
                                          <p:attrName>ppt_w</p:attrName>
                                        </p:attrNameLst>
                                      </p:cBhvr>
                                      <p:tavLst>
                                        <p:tav tm="0">
                                          <p:val>
                                            <p:fltVal val="0"/>
                                          </p:val>
                                        </p:tav>
                                        <p:tav tm="100000">
                                          <p:val>
                                            <p:strVal val="#ppt_w"/>
                                          </p:val>
                                        </p:tav>
                                      </p:tavLst>
                                    </p:anim>
                                    <p:anim calcmode="lin" valueType="num">
                                      <p:cBhvr>
                                        <p:cTn id="13" dur="750" fill="hold"/>
                                        <p:tgtEl>
                                          <p:spTgt spid="27"/>
                                        </p:tgtEl>
                                        <p:attrNameLst>
                                          <p:attrName>ppt_h</p:attrName>
                                        </p:attrNameLst>
                                      </p:cBhvr>
                                      <p:tavLst>
                                        <p:tav tm="0">
                                          <p:val>
                                            <p:fltVal val="0"/>
                                          </p:val>
                                        </p:tav>
                                        <p:tav tm="100000">
                                          <p:val>
                                            <p:strVal val="#ppt_h"/>
                                          </p:val>
                                        </p:tav>
                                      </p:tavLst>
                                    </p:anim>
                                    <p:animEffect transition="in" filter="fade">
                                      <p:cBhvr>
                                        <p:cTn id="14" dur="75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1000"/>
                                        <p:tgtEl>
                                          <p:spTgt spid="26"/>
                                        </p:tgtEl>
                                      </p:cBhvr>
                                    </p:animEffect>
                                  </p:childTnLst>
                                </p:cTn>
                              </p:par>
                              <p:par>
                                <p:cTn id="20" presetID="22" presetClass="entr" presetSubtype="8" fill="hold" grpId="0" nodeType="withEffect">
                                  <p:stCondLst>
                                    <p:cond delay="100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1150"/>
                                        <p:tgtEl>
                                          <p:spTgt spid="36"/>
                                        </p:tgtEl>
                                      </p:cBhvr>
                                    </p:animEffect>
                                  </p:childTnLst>
                                </p:cTn>
                              </p:par>
                              <p:par>
                                <p:cTn id="23" presetID="22" presetClass="entr" presetSubtype="2" fill="hold" grpId="0" nodeType="withEffect">
                                  <p:stCondLst>
                                    <p:cond delay="2250"/>
                                  </p:stCondLst>
                                  <p:childTnLst>
                                    <p:set>
                                      <p:cBhvr>
                                        <p:cTn id="24" dur="1" fill="hold">
                                          <p:stCondLst>
                                            <p:cond delay="0"/>
                                          </p:stCondLst>
                                        </p:cTn>
                                        <p:tgtEl>
                                          <p:spTgt spid="35"/>
                                        </p:tgtEl>
                                        <p:attrNameLst>
                                          <p:attrName>style.visibility</p:attrName>
                                        </p:attrNameLst>
                                      </p:cBhvr>
                                      <p:to>
                                        <p:strVal val="visible"/>
                                      </p:to>
                                    </p:set>
                                    <p:animEffect transition="in" filter="wipe(right)">
                                      <p:cBhvr>
                                        <p:cTn id="25" dur="115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750" fill="hold"/>
                                        <p:tgtEl>
                                          <p:spTgt spid="25"/>
                                        </p:tgtEl>
                                        <p:attrNameLst>
                                          <p:attrName>ppt_w</p:attrName>
                                        </p:attrNameLst>
                                      </p:cBhvr>
                                      <p:tavLst>
                                        <p:tav tm="0">
                                          <p:val>
                                            <p:fltVal val="0"/>
                                          </p:val>
                                        </p:tav>
                                        <p:tav tm="100000">
                                          <p:val>
                                            <p:strVal val="#ppt_w"/>
                                          </p:val>
                                        </p:tav>
                                      </p:tavLst>
                                    </p:anim>
                                    <p:anim calcmode="lin" valueType="num">
                                      <p:cBhvr>
                                        <p:cTn id="31" dur="750" fill="hold"/>
                                        <p:tgtEl>
                                          <p:spTgt spid="25"/>
                                        </p:tgtEl>
                                        <p:attrNameLst>
                                          <p:attrName>ppt_h</p:attrName>
                                        </p:attrNameLst>
                                      </p:cBhvr>
                                      <p:tavLst>
                                        <p:tav tm="0">
                                          <p:val>
                                            <p:fltVal val="0"/>
                                          </p:val>
                                        </p:tav>
                                        <p:tav tm="100000">
                                          <p:val>
                                            <p:strVal val="#ppt_h"/>
                                          </p:val>
                                        </p:tav>
                                      </p:tavLst>
                                    </p:anim>
                                    <p:animEffect transition="in" filter="fade">
                                      <p:cBhvr>
                                        <p:cTn id="32" dur="750"/>
                                        <p:tgtEl>
                                          <p:spTgt spid="25"/>
                                        </p:tgtEl>
                                      </p:cBhvr>
                                    </p:animEffect>
                                  </p:childTnLst>
                                </p:cTn>
                              </p:par>
                              <p:par>
                                <p:cTn id="33" presetID="53" presetClass="entr" presetSubtype="16" fill="hold" grpId="0" nodeType="withEffect">
                                  <p:stCondLst>
                                    <p:cond delay="500"/>
                                  </p:stCondLst>
                                  <p:childTnLst>
                                    <p:set>
                                      <p:cBhvr>
                                        <p:cTn id="34" dur="1" fill="hold">
                                          <p:stCondLst>
                                            <p:cond delay="0"/>
                                          </p:stCondLst>
                                        </p:cTn>
                                        <p:tgtEl>
                                          <p:spTgt spid="30"/>
                                        </p:tgtEl>
                                        <p:attrNameLst>
                                          <p:attrName>style.visibility</p:attrName>
                                        </p:attrNameLst>
                                      </p:cBhvr>
                                      <p:to>
                                        <p:strVal val="visible"/>
                                      </p:to>
                                    </p:set>
                                    <p:anim calcmode="lin" valueType="num">
                                      <p:cBhvr>
                                        <p:cTn id="35" dur="750" fill="hold"/>
                                        <p:tgtEl>
                                          <p:spTgt spid="30"/>
                                        </p:tgtEl>
                                        <p:attrNameLst>
                                          <p:attrName>ppt_w</p:attrName>
                                        </p:attrNameLst>
                                      </p:cBhvr>
                                      <p:tavLst>
                                        <p:tav tm="0">
                                          <p:val>
                                            <p:fltVal val="0"/>
                                          </p:val>
                                        </p:tav>
                                        <p:tav tm="100000">
                                          <p:val>
                                            <p:strVal val="#ppt_w"/>
                                          </p:val>
                                        </p:tav>
                                      </p:tavLst>
                                    </p:anim>
                                    <p:anim calcmode="lin" valueType="num">
                                      <p:cBhvr>
                                        <p:cTn id="36" dur="750" fill="hold"/>
                                        <p:tgtEl>
                                          <p:spTgt spid="30"/>
                                        </p:tgtEl>
                                        <p:attrNameLst>
                                          <p:attrName>ppt_h</p:attrName>
                                        </p:attrNameLst>
                                      </p:cBhvr>
                                      <p:tavLst>
                                        <p:tav tm="0">
                                          <p:val>
                                            <p:fltVal val="0"/>
                                          </p:val>
                                        </p:tav>
                                        <p:tav tm="100000">
                                          <p:val>
                                            <p:strVal val="#ppt_h"/>
                                          </p:val>
                                        </p:tav>
                                      </p:tavLst>
                                    </p:anim>
                                    <p:animEffect transition="in" filter="fade">
                                      <p:cBhvr>
                                        <p:cTn id="37" dur="75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12"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750" fill="hold"/>
                                        <p:tgtEl>
                                          <p:spTgt spid="28"/>
                                        </p:tgtEl>
                                        <p:attrNameLst>
                                          <p:attrName>ppt_x</p:attrName>
                                        </p:attrNameLst>
                                      </p:cBhvr>
                                      <p:tavLst>
                                        <p:tav tm="0">
                                          <p:val>
                                            <p:strVal val="0-#ppt_w/2"/>
                                          </p:val>
                                        </p:tav>
                                        <p:tav tm="100000">
                                          <p:val>
                                            <p:strVal val="#ppt_x"/>
                                          </p:val>
                                        </p:tav>
                                      </p:tavLst>
                                    </p:anim>
                                    <p:anim calcmode="lin" valueType="num">
                                      <p:cBhvr additive="base">
                                        <p:cTn id="43" dur="750" fill="hold"/>
                                        <p:tgtEl>
                                          <p:spTgt spid="28"/>
                                        </p:tgtEl>
                                        <p:attrNameLst>
                                          <p:attrName>ppt_y</p:attrName>
                                        </p:attrNameLst>
                                      </p:cBhvr>
                                      <p:tavLst>
                                        <p:tav tm="0">
                                          <p:val>
                                            <p:strVal val="1+#ppt_h/2"/>
                                          </p:val>
                                        </p:tav>
                                        <p:tav tm="100000">
                                          <p:val>
                                            <p:strVal val="#ppt_y"/>
                                          </p:val>
                                        </p:tav>
                                      </p:tavLst>
                                    </p:anim>
                                  </p:childTnLst>
                                </p:cTn>
                              </p:par>
                              <p:par>
                                <p:cTn id="44" presetID="22" presetClass="entr" presetSubtype="8" fill="hold" grpId="0" nodeType="withEffect">
                                  <p:stCondLst>
                                    <p:cond delay="100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1150"/>
                                        <p:tgtEl>
                                          <p:spTgt spid="38"/>
                                        </p:tgtEl>
                                      </p:cBhvr>
                                    </p:animEffect>
                                  </p:childTnLst>
                                </p:cTn>
                              </p:par>
                              <p:par>
                                <p:cTn id="47" presetID="22" presetClass="entr" presetSubtype="8" fill="hold" grpId="0" nodeType="withEffect">
                                  <p:stCondLst>
                                    <p:cond delay="225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115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anim calcmode="lin" valueType="num">
                                      <p:cBhvr>
                                        <p:cTn id="54" dur="750" fill="hold"/>
                                        <p:tgtEl>
                                          <p:spTgt spid="34"/>
                                        </p:tgtEl>
                                        <p:attrNameLst>
                                          <p:attrName>ppt_w</p:attrName>
                                        </p:attrNameLst>
                                      </p:cBhvr>
                                      <p:tavLst>
                                        <p:tav tm="0">
                                          <p:val>
                                            <p:fltVal val="0"/>
                                          </p:val>
                                        </p:tav>
                                        <p:tav tm="100000">
                                          <p:val>
                                            <p:strVal val="#ppt_w"/>
                                          </p:val>
                                        </p:tav>
                                      </p:tavLst>
                                    </p:anim>
                                    <p:anim calcmode="lin" valueType="num">
                                      <p:cBhvr>
                                        <p:cTn id="55" dur="750" fill="hold"/>
                                        <p:tgtEl>
                                          <p:spTgt spid="34"/>
                                        </p:tgtEl>
                                        <p:attrNameLst>
                                          <p:attrName>ppt_h</p:attrName>
                                        </p:attrNameLst>
                                      </p:cBhvr>
                                      <p:tavLst>
                                        <p:tav tm="0">
                                          <p:val>
                                            <p:fltVal val="0"/>
                                          </p:val>
                                        </p:tav>
                                        <p:tav tm="100000">
                                          <p:val>
                                            <p:strVal val="#ppt_h"/>
                                          </p:val>
                                        </p:tav>
                                      </p:tavLst>
                                    </p:anim>
                                    <p:animEffect transition="in" filter="fade">
                                      <p:cBhvr>
                                        <p:cTn id="56" dur="750"/>
                                        <p:tgtEl>
                                          <p:spTgt spid="34"/>
                                        </p:tgtEl>
                                      </p:cBhvr>
                                    </p:animEffect>
                                  </p:childTnLst>
                                </p:cTn>
                              </p:par>
                              <p:par>
                                <p:cTn id="57" presetID="53" presetClass="entr" presetSubtype="16" fill="hold" grpId="0" nodeType="withEffect">
                                  <p:stCondLst>
                                    <p:cond delay="500"/>
                                  </p:stCondLst>
                                  <p:childTnLst>
                                    <p:set>
                                      <p:cBhvr>
                                        <p:cTn id="58" dur="1" fill="hold">
                                          <p:stCondLst>
                                            <p:cond delay="0"/>
                                          </p:stCondLst>
                                        </p:cTn>
                                        <p:tgtEl>
                                          <p:spTgt spid="32"/>
                                        </p:tgtEl>
                                        <p:attrNameLst>
                                          <p:attrName>style.visibility</p:attrName>
                                        </p:attrNameLst>
                                      </p:cBhvr>
                                      <p:to>
                                        <p:strVal val="visible"/>
                                      </p:to>
                                    </p:set>
                                    <p:anim calcmode="lin" valueType="num">
                                      <p:cBhvr>
                                        <p:cTn id="59" dur="750" fill="hold"/>
                                        <p:tgtEl>
                                          <p:spTgt spid="32"/>
                                        </p:tgtEl>
                                        <p:attrNameLst>
                                          <p:attrName>ppt_w</p:attrName>
                                        </p:attrNameLst>
                                      </p:cBhvr>
                                      <p:tavLst>
                                        <p:tav tm="0">
                                          <p:val>
                                            <p:fltVal val="0"/>
                                          </p:val>
                                        </p:tav>
                                        <p:tav tm="100000">
                                          <p:val>
                                            <p:strVal val="#ppt_w"/>
                                          </p:val>
                                        </p:tav>
                                      </p:tavLst>
                                    </p:anim>
                                    <p:anim calcmode="lin" valueType="num">
                                      <p:cBhvr>
                                        <p:cTn id="60" dur="750" fill="hold"/>
                                        <p:tgtEl>
                                          <p:spTgt spid="32"/>
                                        </p:tgtEl>
                                        <p:attrNameLst>
                                          <p:attrName>ppt_h</p:attrName>
                                        </p:attrNameLst>
                                      </p:cBhvr>
                                      <p:tavLst>
                                        <p:tav tm="0">
                                          <p:val>
                                            <p:fltVal val="0"/>
                                          </p:val>
                                        </p:tav>
                                        <p:tav tm="100000">
                                          <p:val>
                                            <p:strVal val="#ppt_h"/>
                                          </p:val>
                                        </p:tav>
                                      </p:tavLst>
                                    </p:anim>
                                    <p:animEffect transition="in" filter="fade">
                                      <p:cBhvr>
                                        <p:cTn id="61" dur="75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dissolve">
                                      <p:cBhvr>
                                        <p:cTn id="66" dur="1000"/>
                                        <p:tgtEl>
                                          <p:spTgt spid="31"/>
                                        </p:tgtEl>
                                      </p:cBhvr>
                                    </p:animEffect>
                                  </p:childTnLst>
                                </p:cTn>
                              </p:par>
                              <p:par>
                                <p:cTn id="67" presetID="22" presetClass="entr" presetSubtype="8" fill="hold" grpId="0" nodeType="withEffect">
                                  <p:stCondLst>
                                    <p:cond delay="1000"/>
                                  </p:stCondLst>
                                  <p:childTnLst>
                                    <p:set>
                                      <p:cBhvr>
                                        <p:cTn id="68" dur="1" fill="hold">
                                          <p:stCondLst>
                                            <p:cond delay="0"/>
                                          </p:stCondLst>
                                        </p:cTn>
                                        <p:tgtEl>
                                          <p:spTgt spid="39"/>
                                        </p:tgtEl>
                                        <p:attrNameLst>
                                          <p:attrName>style.visibility</p:attrName>
                                        </p:attrNameLst>
                                      </p:cBhvr>
                                      <p:to>
                                        <p:strVal val="visible"/>
                                      </p:to>
                                    </p:set>
                                    <p:animEffect transition="in" filter="wipe(left)">
                                      <p:cBhvr>
                                        <p:cTn id="69" dur="1150"/>
                                        <p:tgtEl>
                                          <p:spTgt spid="39"/>
                                        </p:tgtEl>
                                      </p:cBhvr>
                                    </p:animEffect>
                                  </p:childTnLst>
                                </p:cTn>
                              </p:par>
                              <p:par>
                                <p:cTn id="70" presetID="22" presetClass="exit" presetSubtype="8" fill="hold" grpId="1" nodeType="withEffect">
                                  <p:stCondLst>
                                    <p:cond delay="2000"/>
                                  </p:stCondLst>
                                  <p:childTnLst>
                                    <p:animEffect transition="out" filter="wipe(left)">
                                      <p:cBhvr>
                                        <p:cTn id="71" dur="1150"/>
                                        <p:tgtEl>
                                          <p:spTgt spid="39"/>
                                        </p:tgtEl>
                                      </p:cBhvr>
                                    </p:animEffect>
                                    <p:set>
                                      <p:cBhvr>
                                        <p:cTn id="72" dur="1" fill="hold">
                                          <p:stCondLst>
                                            <p:cond delay="114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0" grpId="0"/>
      <p:bldP spid="31" grpId="0"/>
      <p:bldP spid="32" grpId="0"/>
      <p:bldP spid="35" grpId="0" animBg="1"/>
      <p:bldP spid="36" grpId="0" animBg="1"/>
      <p:bldP spid="37" grpId="0" animBg="1"/>
      <p:bldP spid="38" grpId="0" animBg="1"/>
      <p:bldP spid="39" grpId="0" animBg="1"/>
      <p:bldP spid="3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FUNCTION</a:t>
            </a:r>
          </a:p>
        </p:txBody>
      </p:sp>
      <p:sp>
        <p:nvSpPr>
          <p:cNvPr id="3" name="Subtitle 2"/>
          <p:cNvSpPr>
            <a:spLocks noGrp="1"/>
          </p:cNvSpPr>
          <p:nvPr>
            <p:ph type="subTitle" idx="1"/>
          </p:nvPr>
        </p:nvSpPr>
        <p:spPr/>
        <p:txBody>
          <a:bodyPr/>
          <a:lstStyle/>
          <a:p>
            <a:r>
              <a:rPr lang="en-US" dirty="0"/>
              <a:t>Chapter 3</a:t>
            </a:r>
          </a:p>
        </p:txBody>
      </p:sp>
    </p:spTree>
    <p:extLst>
      <p:ext uri="{BB962C8B-B14F-4D97-AF65-F5344CB8AC3E}">
        <p14:creationId xmlns:p14="http://schemas.microsoft.com/office/powerpoint/2010/main" val="4029308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229600" cy="533400"/>
          </a:xfrm>
        </p:spPr>
        <p:txBody>
          <a:bodyPr/>
          <a:lstStyle/>
          <a:p>
            <a:r>
              <a:rPr lang="en-US" dirty="0"/>
              <a:t>L.A.S.E.R.</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80367"/>
          <a:stretch/>
        </p:blipFill>
        <p:spPr>
          <a:xfrm>
            <a:off x="2920350" y="1875099"/>
            <a:ext cx="791688" cy="4684786"/>
          </a:xfrm>
          <a:prstGeom prst="rect">
            <a:avLst/>
          </a:prstGeom>
        </p:spPr>
      </p:pic>
      <p:sp>
        <p:nvSpPr>
          <p:cNvPr id="6" name="Content Placeholder 2"/>
          <p:cNvSpPr txBox="1">
            <a:spLocks/>
          </p:cNvSpPr>
          <p:nvPr/>
        </p:nvSpPr>
        <p:spPr>
          <a:xfrm>
            <a:off x="3560430" y="2064075"/>
            <a:ext cx="1112829"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dirty="0" err="1"/>
              <a:t>ight</a:t>
            </a:r>
            <a:endParaRPr lang="en-US" sz="3600" dirty="0"/>
          </a:p>
        </p:txBody>
      </p:sp>
      <p:sp>
        <p:nvSpPr>
          <p:cNvPr id="7" name="Content Placeholder 2"/>
          <p:cNvSpPr txBox="1">
            <a:spLocks/>
          </p:cNvSpPr>
          <p:nvPr/>
        </p:nvSpPr>
        <p:spPr>
          <a:xfrm>
            <a:off x="3642726" y="3051627"/>
            <a:ext cx="39101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dirty="0" err="1"/>
              <a:t>mplification</a:t>
            </a:r>
            <a:r>
              <a:rPr lang="en-US" sz="3600" dirty="0"/>
              <a:t> by</a:t>
            </a:r>
          </a:p>
        </p:txBody>
      </p:sp>
      <p:sp>
        <p:nvSpPr>
          <p:cNvPr id="8" name="Content Placeholder 2"/>
          <p:cNvSpPr txBox="1">
            <a:spLocks/>
          </p:cNvSpPr>
          <p:nvPr/>
        </p:nvSpPr>
        <p:spPr>
          <a:xfrm>
            <a:off x="3569574" y="4039179"/>
            <a:ext cx="39101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dirty="0" err="1"/>
              <a:t>timulated</a:t>
            </a:r>
            <a:endParaRPr lang="en-US" sz="3600" dirty="0"/>
          </a:p>
        </p:txBody>
      </p:sp>
      <p:sp>
        <p:nvSpPr>
          <p:cNvPr id="9" name="Content Placeholder 2"/>
          <p:cNvSpPr txBox="1">
            <a:spLocks/>
          </p:cNvSpPr>
          <p:nvPr/>
        </p:nvSpPr>
        <p:spPr>
          <a:xfrm>
            <a:off x="3532998" y="5045019"/>
            <a:ext cx="39101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dirty="0"/>
              <a:t>mission of</a:t>
            </a:r>
          </a:p>
        </p:txBody>
      </p:sp>
      <p:sp>
        <p:nvSpPr>
          <p:cNvPr id="10" name="Content Placeholder 2"/>
          <p:cNvSpPr txBox="1">
            <a:spLocks/>
          </p:cNvSpPr>
          <p:nvPr/>
        </p:nvSpPr>
        <p:spPr>
          <a:xfrm>
            <a:off x="3569574" y="6032571"/>
            <a:ext cx="39101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dirty="0" err="1"/>
              <a:t>adiation</a:t>
            </a:r>
            <a:endParaRPr lang="en-US" sz="3600" dirty="0"/>
          </a:p>
        </p:txBody>
      </p:sp>
    </p:spTree>
    <p:extLst>
      <p:ext uri="{BB962C8B-B14F-4D97-AF65-F5344CB8AC3E}">
        <p14:creationId xmlns:p14="http://schemas.microsoft.com/office/powerpoint/2010/main" val="406228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525963"/>
          </a:xfrm>
        </p:spPr>
        <p:txBody>
          <a:bodyPr>
            <a:normAutofit/>
          </a:bodyPr>
          <a:lstStyle/>
          <a:p>
            <a:r>
              <a:rPr lang="en-US" dirty="0"/>
              <a:t>Chapter 1: Introduction and History</a:t>
            </a:r>
          </a:p>
          <a:p>
            <a:r>
              <a:rPr lang="en-US" dirty="0"/>
              <a:t>Chapter 2: Scientific Principles</a:t>
            </a:r>
          </a:p>
          <a:p>
            <a:r>
              <a:rPr lang="en-US" dirty="0"/>
              <a:t>Chapter 3: Function</a:t>
            </a:r>
          </a:p>
          <a:p>
            <a:r>
              <a:rPr lang="en-US" dirty="0"/>
              <a:t>Chapter 4: L.I.D.A.R. Effects</a:t>
            </a:r>
          </a:p>
          <a:p>
            <a:r>
              <a:rPr lang="en-US" dirty="0"/>
              <a:t>Chapter 5: Set up</a:t>
            </a:r>
          </a:p>
          <a:p>
            <a:r>
              <a:rPr lang="en-US" dirty="0"/>
              <a:t>Chapter 6: Testing</a:t>
            </a:r>
          </a:p>
          <a:p>
            <a:r>
              <a:rPr lang="en-US" dirty="0"/>
              <a:t>Chapter 7: Legal Considerations</a:t>
            </a:r>
          </a:p>
        </p:txBody>
      </p:sp>
      <p:sp>
        <p:nvSpPr>
          <p:cNvPr id="2" name="Title 1"/>
          <p:cNvSpPr>
            <a:spLocks noGrp="1"/>
          </p:cNvSpPr>
          <p:nvPr>
            <p:ph type="title"/>
          </p:nvPr>
        </p:nvSpPr>
        <p:spPr/>
        <p:txBody>
          <a:bodyPr/>
          <a:lstStyle/>
          <a:p>
            <a:r>
              <a:rPr lang="en-US" dirty="0"/>
              <a:t>MODULE CONTENT</a:t>
            </a:r>
          </a:p>
        </p:txBody>
      </p:sp>
    </p:spTree>
    <p:extLst>
      <p:ext uri="{BB962C8B-B14F-4D97-AF65-F5344CB8AC3E}">
        <p14:creationId xmlns:p14="http://schemas.microsoft.com/office/powerpoint/2010/main" val="487617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4999" t="27096" r="34945" b="26644"/>
          <a:stretch/>
        </p:blipFill>
        <p:spPr>
          <a:xfrm>
            <a:off x="2879675" y="1923667"/>
            <a:ext cx="2305806" cy="2632528"/>
          </a:xfrm>
          <a:prstGeom prst="rect">
            <a:avLst/>
          </a:prstGeom>
        </p:spPr>
      </p:pic>
      <p:pic>
        <p:nvPicPr>
          <p:cNvPr id="30722" name="Picture 2" descr="lightbulb"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910" y="2747209"/>
            <a:ext cx="7429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79507" b="72905"/>
          <a:stretch/>
        </p:blipFill>
        <p:spPr>
          <a:xfrm>
            <a:off x="208529" y="1246307"/>
            <a:ext cx="1572186" cy="1541901"/>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6703" t="71425"/>
          <a:stretch/>
        </p:blipFill>
        <p:spPr>
          <a:xfrm>
            <a:off x="5912327" y="3340517"/>
            <a:ext cx="1787284" cy="1626114"/>
          </a:xfrm>
          <a:prstGeom prst="rect">
            <a:avLst/>
          </a:prstGeom>
        </p:spPr>
      </p:pic>
      <p:pic>
        <p:nvPicPr>
          <p:cNvPr id="30725" name="Picture 5" descr="line-6_e0"/>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66945">
            <a:off x="1382110" y="2518609"/>
            <a:ext cx="2382838"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descr="line-6_e0"/>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66945">
            <a:off x="1382110" y="2442409"/>
            <a:ext cx="2382838"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descr="line-6_e0"/>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66945">
            <a:off x="4125310" y="3661609"/>
            <a:ext cx="2382838"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line-6_e0"/>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66945">
            <a:off x="4125310" y="3585409"/>
            <a:ext cx="2382838"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90398">
            <a:off x="6635001" y="3806651"/>
            <a:ext cx="2387529" cy="1829099"/>
          </a:xfrm>
          <a:prstGeom prst="rect">
            <a:avLst/>
          </a:prstGeom>
        </p:spPr>
      </p:pic>
      <p:sp>
        <p:nvSpPr>
          <p:cNvPr id="30730" name="Text Box 10"/>
          <p:cNvSpPr txBox="1">
            <a:spLocks noChangeArrowheads="1"/>
          </p:cNvSpPr>
          <p:nvPr/>
        </p:nvSpPr>
        <p:spPr bwMode="auto">
          <a:xfrm>
            <a:off x="457200" y="2736588"/>
            <a:ext cx="838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dirty="0">
                <a:latin typeface="Tahoma" panose="020B0604030504040204" pitchFamily="34" charset="0"/>
                <a:ea typeface="Tahoma" panose="020B0604030504040204" pitchFamily="34" charset="0"/>
                <a:cs typeface="Tahoma" panose="020B0604030504040204" pitchFamily="34" charset="0"/>
              </a:rPr>
              <a:t>Mirror</a:t>
            </a:r>
          </a:p>
        </p:txBody>
      </p:sp>
      <p:sp>
        <p:nvSpPr>
          <p:cNvPr id="30731" name="Text Box 11"/>
          <p:cNvSpPr txBox="1">
            <a:spLocks noChangeArrowheads="1"/>
          </p:cNvSpPr>
          <p:nvPr/>
        </p:nvSpPr>
        <p:spPr bwMode="auto">
          <a:xfrm>
            <a:off x="3686442" y="4386918"/>
            <a:ext cx="63030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dirty="0">
                <a:latin typeface="Tahoma" panose="020B0604030504040204" pitchFamily="34" charset="0"/>
                <a:ea typeface="Tahoma" panose="020B0604030504040204" pitchFamily="34" charset="0"/>
                <a:cs typeface="Tahoma" panose="020B0604030504040204" pitchFamily="34" charset="0"/>
              </a:rPr>
              <a:t>Light</a:t>
            </a:r>
          </a:p>
        </p:txBody>
      </p:sp>
      <p:sp>
        <p:nvSpPr>
          <p:cNvPr id="30732" name="Text Box 12"/>
          <p:cNvSpPr txBox="1">
            <a:spLocks noChangeArrowheads="1"/>
          </p:cNvSpPr>
          <p:nvPr/>
        </p:nvSpPr>
        <p:spPr bwMode="auto">
          <a:xfrm>
            <a:off x="6429643" y="5006222"/>
            <a:ext cx="7216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dirty="0">
                <a:latin typeface="Tahoma" panose="020B0604030504040204" pitchFamily="34" charset="0"/>
                <a:ea typeface="Tahoma" panose="020B0604030504040204" pitchFamily="34" charset="0"/>
                <a:cs typeface="Tahoma" panose="020B0604030504040204" pitchFamily="34" charset="0"/>
              </a:rPr>
              <a:t>Mirror</a:t>
            </a:r>
          </a:p>
        </p:txBody>
      </p:sp>
      <p:sp>
        <p:nvSpPr>
          <p:cNvPr id="30733" name="Text Box 13"/>
          <p:cNvSpPr txBox="1">
            <a:spLocks noChangeArrowheads="1"/>
          </p:cNvSpPr>
          <p:nvPr/>
        </p:nvSpPr>
        <p:spPr bwMode="auto">
          <a:xfrm>
            <a:off x="381000" y="6019800"/>
            <a:ext cx="8382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200" dirty="0">
                <a:latin typeface="Tahoma" panose="020B0604030504040204" pitchFamily="34" charset="0"/>
                <a:ea typeface="Tahoma" panose="020B0604030504040204" pitchFamily="34" charset="0"/>
                <a:cs typeface="Tahoma" panose="020B0604030504040204" pitchFamily="34" charset="0"/>
              </a:rPr>
              <a:t>LIGHT AMPLIFICATION by STIMULATED EMISSION of RADIATION</a:t>
            </a:r>
          </a:p>
        </p:txBody>
      </p:sp>
      <p:sp>
        <p:nvSpPr>
          <p:cNvPr id="2" name="Title 1"/>
          <p:cNvSpPr>
            <a:spLocks noGrp="1"/>
          </p:cNvSpPr>
          <p:nvPr>
            <p:ph type="title"/>
          </p:nvPr>
        </p:nvSpPr>
        <p:spPr/>
        <p:txBody>
          <a:bodyPr/>
          <a:lstStyle/>
          <a:p>
            <a:r>
              <a:rPr lang="en-US" dirty="0"/>
              <a:t>CREATING L.A.S.E.R. LIGHT</a:t>
            </a:r>
          </a:p>
        </p:txBody>
      </p:sp>
    </p:spTree>
    <p:extLst>
      <p:ext uri="{BB962C8B-B14F-4D97-AF65-F5344CB8AC3E}">
        <p14:creationId xmlns:p14="http://schemas.microsoft.com/office/powerpoint/2010/main" val="1073531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dissolve">
                                      <p:cBhvr>
                                        <p:cTn id="7" dur="500"/>
                                        <p:tgtEl>
                                          <p:spTgt spid="307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731"/>
                                        </p:tgtEl>
                                        <p:attrNameLst>
                                          <p:attrName>style.visibility</p:attrName>
                                        </p:attrNameLst>
                                      </p:cBhvr>
                                      <p:to>
                                        <p:strVal val="visible"/>
                                      </p:to>
                                    </p:set>
                                    <p:animEffect transition="in" filter="dissolve">
                                      <p:cBhvr>
                                        <p:cTn id="10" dur="500"/>
                                        <p:tgtEl>
                                          <p:spTgt spid="3073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0730"/>
                                        </p:tgtEl>
                                        <p:attrNameLst>
                                          <p:attrName>style.visibility</p:attrName>
                                        </p:attrNameLst>
                                      </p:cBhvr>
                                      <p:to>
                                        <p:strVal val="visible"/>
                                      </p:to>
                                    </p:set>
                                    <p:animEffect transition="in" filter="dissolve">
                                      <p:cBhvr>
                                        <p:cTn id="13" dur="500"/>
                                        <p:tgtEl>
                                          <p:spTgt spid="3073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0732"/>
                                        </p:tgtEl>
                                        <p:attrNameLst>
                                          <p:attrName>style.visibility</p:attrName>
                                        </p:attrNameLst>
                                      </p:cBhvr>
                                      <p:to>
                                        <p:strVal val="visible"/>
                                      </p:to>
                                    </p:set>
                                    <p:animEffect transition="in" filter="dissolve">
                                      <p:cBhvr>
                                        <p:cTn id="16" dur="500"/>
                                        <p:tgtEl>
                                          <p:spTgt spid="3073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nodeType="clickEffect">
                                  <p:stCondLst>
                                    <p:cond delay="0"/>
                                  </p:stCondLst>
                                  <p:childTnLst>
                                    <p:set>
                                      <p:cBhvr>
                                        <p:cTn id="20" dur="1" fill="hold">
                                          <p:stCondLst>
                                            <p:cond delay="0"/>
                                          </p:stCondLst>
                                        </p:cTn>
                                        <p:tgtEl>
                                          <p:spTgt spid="30726"/>
                                        </p:tgtEl>
                                        <p:attrNameLst>
                                          <p:attrName>style.visibility</p:attrName>
                                        </p:attrNameLst>
                                      </p:cBhvr>
                                      <p:to>
                                        <p:strVal val="visible"/>
                                      </p:to>
                                    </p:set>
                                    <p:animEffect transition="in" filter="wipe(right)">
                                      <p:cBhvr>
                                        <p:cTn id="21" dur="500"/>
                                        <p:tgtEl>
                                          <p:spTgt spid="30726"/>
                                        </p:tgtEl>
                                      </p:cBhvr>
                                    </p:animEffect>
                                  </p:childTnLst>
                                </p:cTn>
                              </p:par>
                            </p:childTnLst>
                          </p:cTn>
                        </p:par>
                        <p:par>
                          <p:cTn id="22" fill="hold" nodeType="afterGroup">
                            <p:stCondLst>
                              <p:cond delay="500"/>
                            </p:stCondLst>
                            <p:childTnLst>
                              <p:par>
                                <p:cTn id="23" presetID="22" presetClass="entr" presetSubtype="8" fill="hold" nodeType="afterEffect">
                                  <p:stCondLst>
                                    <p:cond delay="0"/>
                                  </p:stCondLst>
                                  <p:childTnLst>
                                    <p:set>
                                      <p:cBhvr>
                                        <p:cTn id="24" dur="1" fill="hold">
                                          <p:stCondLst>
                                            <p:cond delay="0"/>
                                          </p:stCondLst>
                                        </p:cTn>
                                        <p:tgtEl>
                                          <p:spTgt spid="30725"/>
                                        </p:tgtEl>
                                        <p:attrNameLst>
                                          <p:attrName>style.visibility</p:attrName>
                                        </p:attrNameLst>
                                      </p:cBhvr>
                                      <p:to>
                                        <p:strVal val="visible"/>
                                      </p:to>
                                    </p:set>
                                    <p:animEffect transition="in" filter="wipe(left)">
                                      <p:cBhvr>
                                        <p:cTn id="25" dur="500"/>
                                        <p:tgtEl>
                                          <p:spTgt spid="3072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0728"/>
                                        </p:tgtEl>
                                        <p:attrNameLst>
                                          <p:attrName>style.visibility</p:attrName>
                                        </p:attrNameLst>
                                      </p:cBhvr>
                                      <p:to>
                                        <p:strVal val="visible"/>
                                      </p:to>
                                    </p:set>
                                    <p:animEffect transition="in" filter="wipe(left)">
                                      <p:cBhvr>
                                        <p:cTn id="30" dur="500"/>
                                        <p:tgtEl>
                                          <p:spTgt spid="30728"/>
                                        </p:tgtEl>
                                      </p:cBhvr>
                                    </p:animEffect>
                                  </p:childTnLst>
                                </p:cTn>
                              </p:par>
                            </p:childTnLst>
                          </p:cTn>
                        </p:par>
                        <p:par>
                          <p:cTn id="31" fill="hold" nodeType="afterGroup">
                            <p:stCondLst>
                              <p:cond delay="500"/>
                            </p:stCondLst>
                            <p:childTnLst>
                              <p:par>
                                <p:cTn id="32" presetID="22" presetClass="entr" presetSubtype="2" fill="hold" nodeType="afterEffect">
                                  <p:stCondLst>
                                    <p:cond delay="0"/>
                                  </p:stCondLst>
                                  <p:childTnLst>
                                    <p:set>
                                      <p:cBhvr>
                                        <p:cTn id="33" dur="1" fill="hold">
                                          <p:stCondLst>
                                            <p:cond delay="0"/>
                                          </p:stCondLst>
                                        </p:cTn>
                                        <p:tgtEl>
                                          <p:spTgt spid="30727"/>
                                        </p:tgtEl>
                                        <p:attrNameLst>
                                          <p:attrName>style.visibility</p:attrName>
                                        </p:attrNameLst>
                                      </p:cBhvr>
                                      <p:to>
                                        <p:strVal val="visible"/>
                                      </p:to>
                                    </p:set>
                                    <p:animEffect transition="in" filter="wipe(right)">
                                      <p:cBhvr>
                                        <p:cTn id="34" dur="500"/>
                                        <p:tgtEl>
                                          <p:spTgt spid="307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35" presetClass="entr" presetSubtype="0" fill="hold" grpId="1" nodeType="clickEffect">
                                  <p:stCondLst>
                                    <p:cond delay="0"/>
                                  </p:stCondLst>
                                  <p:iterate type="lt">
                                    <p:tmPct val="0"/>
                                  </p:iterate>
                                  <p:childTnLst>
                                    <p:set>
                                      <p:cBhvr>
                                        <p:cTn id="43" dur="1" fill="hold">
                                          <p:stCondLst>
                                            <p:cond delay="0"/>
                                          </p:stCondLst>
                                        </p:cTn>
                                        <p:tgtEl>
                                          <p:spTgt spid="30733"/>
                                        </p:tgtEl>
                                        <p:attrNameLst>
                                          <p:attrName>style.visibility</p:attrName>
                                        </p:attrNameLst>
                                      </p:cBhvr>
                                      <p:to>
                                        <p:strVal val="visible"/>
                                      </p:to>
                                    </p:set>
                                    <p:animEffect transition="in" filter="fade">
                                      <p:cBhvr>
                                        <p:cTn id="44" dur="2000"/>
                                        <p:tgtEl>
                                          <p:spTgt spid="30733"/>
                                        </p:tgtEl>
                                      </p:cBhvr>
                                    </p:animEffect>
                                    <p:anim calcmode="lin" valueType="num">
                                      <p:cBhvr>
                                        <p:cTn id="45" dur="2000" fill="hold"/>
                                        <p:tgtEl>
                                          <p:spTgt spid="30733"/>
                                        </p:tgtEl>
                                        <p:attrNameLst>
                                          <p:attrName>style.rotation</p:attrName>
                                        </p:attrNameLst>
                                      </p:cBhvr>
                                      <p:tavLst>
                                        <p:tav tm="0">
                                          <p:val>
                                            <p:fltVal val="720"/>
                                          </p:val>
                                        </p:tav>
                                        <p:tav tm="100000">
                                          <p:val>
                                            <p:fltVal val="0"/>
                                          </p:val>
                                        </p:tav>
                                      </p:tavLst>
                                    </p:anim>
                                    <p:anim calcmode="lin" valueType="num">
                                      <p:cBhvr>
                                        <p:cTn id="46" dur="2000" fill="hold"/>
                                        <p:tgtEl>
                                          <p:spTgt spid="30733"/>
                                        </p:tgtEl>
                                        <p:attrNameLst>
                                          <p:attrName>ppt_h</p:attrName>
                                        </p:attrNameLst>
                                      </p:cBhvr>
                                      <p:tavLst>
                                        <p:tav tm="0">
                                          <p:val>
                                            <p:fltVal val="0"/>
                                          </p:val>
                                        </p:tav>
                                        <p:tav tm="100000">
                                          <p:val>
                                            <p:strVal val="#ppt_h"/>
                                          </p:val>
                                        </p:tav>
                                      </p:tavLst>
                                    </p:anim>
                                    <p:anim calcmode="lin" valueType="num">
                                      <p:cBhvr>
                                        <p:cTn id="47" dur="2000" fill="hold"/>
                                        <p:tgtEl>
                                          <p:spTgt spid="3073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0" grpId="0"/>
      <p:bldP spid="30731" grpId="0"/>
      <p:bldP spid="30732" grpId="0"/>
      <p:bldP spid="3073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RESONATOR</a:t>
            </a:r>
          </a:p>
        </p:txBody>
      </p:sp>
      <p:pic>
        <p:nvPicPr>
          <p:cNvPr id="3077" name="Picture 5" descr="C:\Users\rocky.wehling.ctr\Downloads\shutterstock_159523304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345" b="9103"/>
          <a:stretch/>
        </p:blipFill>
        <p:spPr bwMode="auto">
          <a:xfrm>
            <a:off x="0" y="1024759"/>
            <a:ext cx="9144000" cy="58332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37344" y="1306269"/>
            <a:ext cx="1371600" cy="276999"/>
          </a:xfrm>
          <a:prstGeom prst="rect">
            <a:avLst/>
          </a:prstGeom>
          <a:solidFill>
            <a:schemeClr val="bg1"/>
          </a:solidFill>
        </p:spPr>
        <p:txBody>
          <a:bodyPr wrap="square" rtlCol="0">
            <a:spAutoFit/>
          </a:bodyPr>
          <a:lstStyle/>
          <a:p>
            <a:r>
              <a:rPr lang="en-US" sz="1200" b="1" dirty="0">
                <a:latin typeface="Arial" panose="020B0604020202020204" pitchFamily="34" charset="0"/>
                <a:cs typeface="Arial" panose="020B0604020202020204" pitchFamily="34" charset="0"/>
              </a:rPr>
              <a:t>Lazing Medium</a:t>
            </a:r>
          </a:p>
        </p:txBody>
      </p:sp>
    </p:spTree>
    <p:extLst>
      <p:ext uri="{BB962C8B-B14F-4D97-AF65-F5344CB8AC3E}">
        <p14:creationId xmlns:p14="http://schemas.microsoft.com/office/powerpoint/2010/main" val="1501210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defRPr/>
            </a:pPr>
            <a:r>
              <a:rPr lang="en-US" altLang="en-US" dirty="0"/>
              <a:t>LASING MEDIUM</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144" y="2066925"/>
            <a:ext cx="8235713" cy="4553721"/>
          </a:xfrm>
          <a:prstGeom prst="rect">
            <a:avLst/>
          </a:prstGeom>
        </p:spPr>
      </p:pic>
      <p:sp>
        <p:nvSpPr>
          <p:cNvPr id="3" name="TextBox 2"/>
          <p:cNvSpPr txBox="1"/>
          <p:nvPr/>
        </p:nvSpPr>
        <p:spPr>
          <a:xfrm>
            <a:off x="454144" y="3810000"/>
            <a:ext cx="2365256" cy="1015663"/>
          </a:xfrm>
          <a:prstGeom prst="rect">
            <a:avLst/>
          </a:prstGeom>
          <a:noFill/>
        </p:spPr>
        <p:txBody>
          <a:bodyPr wrap="square" rtlCol="0">
            <a:spAutoFit/>
          </a:bodyPr>
          <a:lstStyle/>
          <a:p>
            <a:pPr lvl="0" algn="ctr"/>
            <a:r>
              <a:rPr lang="en-US" sz="4200" dirty="0">
                <a:solidFill>
                  <a:schemeClr val="bg1"/>
                </a:solidFill>
              </a:rPr>
              <a:t>Crystals</a:t>
            </a:r>
          </a:p>
          <a:p>
            <a:endParaRPr lang="en-US" dirty="0"/>
          </a:p>
        </p:txBody>
      </p:sp>
      <p:sp>
        <p:nvSpPr>
          <p:cNvPr id="8" name="TextBox 7"/>
          <p:cNvSpPr txBox="1"/>
          <p:nvPr/>
        </p:nvSpPr>
        <p:spPr>
          <a:xfrm>
            <a:off x="3389372" y="3810000"/>
            <a:ext cx="2365256" cy="1015663"/>
          </a:xfrm>
          <a:prstGeom prst="rect">
            <a:avLst/>
          </a:prstGeom>
          <a:noFill/>
        </p:spPr>
        <p:txBody>
          <a:bodyPr wrap="square" rtlCol="0">
            <a:spAutoFit/>
          </a:bodyPr>
          <a:lstStyle/>
          <a:p>
            <a:pPr lvl="0" algn="ctr"/>
            <a:r>
              <a:rPr lang="en-US" sz="4200" dirty="0">
                <a:solidFill>
                  <a:schemeClr val="bg1"/>
                </a:solidFill>
              </a:rPr>
              <a:t>Gases</a:t>
            </a:r>
          </a:p>
          <a:p>
            <a:endParaRPr lang="en-US" dirty="0"/>
          </a:p>
        </p:txBody>
      </p:sp>
      <p:sp>
        <p:nvSpPr>
          <p:cNvPr id="9" name="TextBox 8"/>
          <p:cNvSpPr txBox="1"/>
          <p:nvPr/>
        </p:nvSpPr>
        <p:spPr>
          <a:xfrm>
            <a:off x="6319838" y="3810000"/>
            <a:ext cx="2365256" cy="1015663"/>
          </a:xfrm>
          <a:prstGeom prst="rect">
            <a:avLst/>
          </a:prstGeom>
          <a:noFill/>
        </p:spPr>
        <p:txBody>
          <a:bodyPr wrap="square" rtlCol="0">
            <a:spAutoFit/>
          </a:bodyPr>
          <a:lstStyle/>
          <a:p>
            <a:pPr lvl="0" algn="ctr"/>
            <a:r>
              <a:rPr lang="en-US" sz="4200" dirty="0">
                <a:solidFill>
                  <a:schemeClr val="bg1"/>
                </a:solidFill>
              </a:rPr>
              <a:t>Diodes</a:t>
            </a:r>
          </a:p>
          <a:p>
            <a:endParaRPr lang="en-US" dirty="0"/>
          </a:p>
        </p:txBody>
      </p:sp>
    </p:spTree>
    <p:extLst>
      <p:ext uri="{BB962C8B-B14F-4D97-AF65-F5344CB8AC3E}">
        <p14:creationId xmlns:p14="http://schemas.microsoft.com/office/powerpoint/2010/main" val="123008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sz="2400" dirty="0"/>
              <a:t>CONSISTENT PROPERTIES OF L.A.S.E.R.S TODAY</a:t>
            </a:r>
          </a:p>
        </p:txBody>
      </p:sp>
      <p:sp>
        <p:nvSpPr>
          <p:cNvPr id="34819" name="Rectangle 3"/>
          <p:cNvSpPr>
            <a:spLocks noGrp="1" noChangeArrowheads="1"/>
          </p:cNvSpPr>
          <p:nvPr>
            <p:ph idx="1"/>
          </p:nvPr>
        </p:nvSpPr>
        <p:spPr>
          <a:xfrm>
            <a:off x="228600" y="1798637"/>
            <a:ext cx="8686800" cy="4525963"/>
          </a:xfrm>
        </p:spPr>
        <p:txBody>
          <a:bodyPr/>
          <a:lstStyle/>
          <a:p>
            <a:pPr eaLnBrk="1" hangingPunct="1">
              <a:defRPr/>
            </a:pPr>
            <a:r>
              <a:rPr lang="en-US" altLang="en-US" sz="2900" dirty="0"/>
              <a:t>Limited divergence</a:t>
            </a:r>
            <a:r>
              <a:rPr lang="en-US" altLang="en-US" dirty="0"/>
              <a:t> </a:t>
            </a:r>
            <a:endParaRPr lang="en-US" altLang="en-US" sz="2000" dirty="0"/>
          </a:p>
          <a:p>
            <a:pPr lvl="1">
              <a:spcAft>
                <a:spcPts val="1200"/>
              </a:spcAft>
              <a:defRPr/>
            </a:pPr>
            <a:r>
              <a:rPr lang="en-US" altLang="en-US" sz="2000" dirty="0"/>
              <a:t>Spreads slowly</a:t>
            </a:r>
          </a:p>
          <a:p>
            <a:pPr eaLnBrk="1" hangingPunct="1">
              <a:defRPr/>
            </a:pPr>
            <a:r>
              <a:rPr lang="en-US" altLang="en-US" sz="2900" dirty="0"/>
              <a:t>Narrow spectrum </a:t>
            </a:r>
          </a:p>
          <a:p>
            <a:pPr lvl="1">
              <a:spcAft>
                <a:spcPts val="1200"/>
              </a:spcAft>
              <a:defRPr/>
            </a:pPr>
            <a:r>
              <a:rPr lang="en-US" altLang="en-US" sz="2000" dirty="0"/>
              <a:t>Occupies small portion of electromagnetic spectrum</a:t>
            </a:r>
          </a:p>
          <a:p>
            <a:pPr eaLnBrk="1" hangingPunct="1">
              <a:defRPr/>
            </a:pPr>
            <a:r>
              <a:rPr lang="en-US" altLang="en-US" sz="2900" dirty="0"/>
              <a:t>High intensity </a:t>
            </a:r>
            <a:endParaRPr lang="en-US" altLang="en-US" sz="2000" dirty="0"/>
          </a:p>
          <a:p>
            <a:pPr lvl="1">
              <a:defRPr/>
            </a:pPr>
            <a:r>
              <a:rPr lang="en-US" altLang="en-US" sz="2000" dirty="0"/>
              <a:t>Heat or brightness</a:t>
            </a:r>
          </a:p>
        </p:txBody>
      </p:sp>
    </p:spTree>
    <p:extLst>
      <p:ext uri="{BB962C8B-B14F-4D97-AF65-F5344CB8AC3E}">
        <p14:creationId xmlns:p14="http://schemas.microsoft.com/office/powerpoint/2010/main" val="21256887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blinds(horizontal)">
                                      <p:cBhvr>
                                        <p:cTn id="7" dur="500"/>
                                        <p:tgtEl>
                                          <p:spTgt spid="3481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4819">
                                            <p:txEl>
                                              <p:pRg st="1" end="1"/>
                                            </p:txEl>
                                          </p:spTgt>
                                        </p:tgtEl>
                                        <p:attrNameLst>
                                          <p:attrName>style.visibility</p:attrName>
                                        </p:attrNameLst>
                                      </p:cBhvr>
                                      <p:to>
                                        <p:strVal val="visible"/>
                                      </p:to>
                                    </p:set>
                                    <p:animEffect transition="in" filter="blinds(horizontal)">
                                      <p:cBhvr>
                                        <p:cTn id="10" dur="500"/>
                                        <p:tgtEl>
                                          <p:spTgt spid="3481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4819">
                                            <p:txEl>
                                              <p:pRg st="2" end="2"/>
                                            </p:txEl>
                                          </p:spTgt>
                                        </p:tgtEl>
                                        <p:attrNameLst>
                                          <p:attrName>style.visibility</p:attrName>
                                        </p:attrNameLst>
                                      </p:cBhvr>
                                      <p:to>
                                        <p:strVal val="visible"/>
                                      </p:to>
                                    </p:set>
                                    <p:animEffect transition="in" filter="blinds(horizontal)">
                                      <p:cBhvr>
                                        <p:cTn id="15" dur="500"/>
                                        <p:tgtEl>
                                          <p:spTgt spid="34819">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4819">
                                            <p:txEl>
                                              <p:pRg st="3" end="3"/>
                                            </p:txEl>
                                          </p:spTgt>
                                        </p:tgtEl>
                                        <p:attrNameLst>
                                          <p:attrName>style.visibility</p:attrName>
                                        </p:attrNameLst>
                                      </p:cBhvr>
                                      <p:to>
                                        <p:strVal val="visible"/>
                                      </p:to>
                                    </p:set>
                                    <p:animEffect transition="in" filter="blinds(horizontal)">
                                      <p:cBhvr>
                                        <p:cTn id="18" dur="500"/>
                                        <p:tgtEl>
                                          <p:spTgt spid="3481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4819">
                                            <p:txEl>
                                              <p:pRg st="4" end="4"/>
                                            </p:txEl>
                                          </p:spTgt>
                                        </p:tgtEl>
                                        <p:attrNameLst>
                                          <p:attrName>style.visibility</p:attrName>
                                        </p:attrNameLst>
                                      </p:cBhvr>
                                      <p:to>
                                        <p:strVal val="visible"/>
                                      </p:to>
                                    </p:set>
                                    <p:animEffect transition="in" filter="blinds(horizontal)">
                                      <p:cBhvr>
                                        <p:cTn id="23" dur="500"/>
                                        <p:tgtEl>
                                          <p:spTgt spid="34819">
                                            <p:txEl>
                                              <p:pRg st="4" end="4"/>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34819">
                                            <p:txEl>
                                              <p:pRg st="5" end="5"/>
                                            </p:txEl>
                                          </p:spTgt>
                                        </p:tgtEl>
                                        <p:attrNameLst>
                                          <p:attrName>style.visibility</p:attrName>
                                        </p:attrNameLst>
                                      </p:cBhvr>
                                      <p:to>
                                        <p:strVal val="visible"/>
                                      </p:to>
                                    </p:set>
                                    <p:animEffect transition="in" filter="blinds(horizontal)">
                                      <p:cBhvr>
                                        <p:cTn id="26" dur="500"/>
                                        <p:tgtEl>
                                          <p:spTgt spid="348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idx="1"/>
          </p:nvPr>
        </p:nvSpPr>
        <p:spPr>
          <a:xfrm>
            <a:off x="457200" y="1981200"/>
            <a:ext cx="8229600" cy="4525963"/>
          </a:xfrm>
        </p:spPr>
        <p:txBody>
          <a:bodyPr>
            <a:normAutofit/>
          </a:bodyPr>
          <a:lstStyle/>
          <a:p>
            <a:pPr eaLnBrk="1" hangingPunct="1">
              <a:lnSpc>
                <a:spcPct val="90000"/>
              </a:lnSpc>
              <a:buFontTx/>
              <a:buNone/>
              <a:defRPr/>
            </a:pPr>
            <a:endParaRPr lang="en-US" altLang="en-US" sz="2800" dirty="0"/>
          </a:p>
          <a:p>
            <a:pPr marL="514350" indent="-514350" eaLnBrk="1" hangingPunct="1">
              <a:lnSpc>
                <a:spcPct val="90000"/>
              </a:lnSpc>
              <a:buFont typeface="+mj-lt"/>
              <a:buAutoNum type="arabicPeriod"/>
              <a:defRPr/>
            </a:pPr>
            <a:r>
              <a:rPr lang="en-US" altLang="en-US" sz="2800" dirty="0"/>
              <a:t>L.A.S.E.R. pulse travels from device </a:t>
            </a:r>
          </a:p>
          <a:p>
            <a:pPr marL="514350" indent="-514350" eaLnBrk="1" hangingPunct="1">
              <a:lnSpc>
                <a:spcPct val="90000"/>
              </a:lnSpc>
              <a:buFont typeface="+mj-lt"/>
              <a:buAutoNum type="arabicPeriod"/>
              <a:defRPr/>
            </a:pPr>
            <a:r>
              <a:rPr lang="en-US" altLang="en-US" sz="2800" dirty="0"/>
              <a:t>Reflects off target</a:t>
            </a:r>
          </a:p>
          <a:p>
            <a:pPr marL="514350" indent="-514350" eaLnBrk="1" hangingPunct="1">
              <a:lnSpc>
                <a:spcPct val="90000"/>
              </a:lnSpc>
              <a:buFont typeface="+mj-lt"/>
              <a:buAutoNum type="arabicPeriod"/>
              <a:defRPr/>
            </a:pPr>
            <a:r>
              <a:rPr lang="en-US" altLang="en-US" sz="2800" dirty="0"/>
              <a:t>Returns to the device </a:t>
            </a:r>
          </a:p>
          <a:p>
            <a:pPr eaLnBrk="1" hangingPunct="1">
              <a:lnSpc>
                <a:spcPct val="90000"/>
              </a:lnSpc>
              <a:buFontTx/>
              <a:buNone/>
              <a:defRPr/>
            </a:pPr>
            <a:endParaRPr lang="en-US" altLang="en-US" sz="2800" dirty="0"/>
          </a:p>
          <a:p>
            <a:pPr marL="0" indent="0" eaLnBrk="1" hangingPunct="1">
              <a:lnSpc>
                <a:spcPct val="90000"/>
              </a:lnSpc>
              <a:buNone/>
              <a:defRPr/>
            </a:pPr>
            <a:r>
              <a:rPr lang="en-US" altLang="en-US" sz="2800" dirty="0"/>
              <a:t>Knowing total time it takes pulse to travel can provide distance to object</a:t>
            </a:r>
          </a:p>
          <a:p>
            <a:pPr eaLnBrk="1" hangingPunct="1">
              <a:lnSpc>
                <a:spcPct val="90000"/>
              </a:lnSpc>
              <a:defRPr/>
            </a:pPr>
            <a:endParaRPr lang="en-US" altLang="en-US" sz="2800" dirty="0"/>
          </a:p>
        </p:txBody>
      </p:sp>
      <p:sp>
        <p:nvSpPr>
          <p:cNvPr id="2" name="Title 1"/>
          <p:cNvSpPr>
            <a:spLocks noGrp="1"/>
          </p:cNvSpPr>
          <p:nvPr>
            <p:ph type="title"/>
          </p:nvPr>
        </p:nvSpPr>
        <p:spPr/>
        <p:txBody>
          <a:bodyPr/>
          <a:lstStyle/>
          <a:p>
            <a:r>
              <a:rPr lang="en-US" sz="3200" dirty="0"/>
              <a:t>HOW L.A.S.E.R.S MEASURE DISTANCE</a:t>
            </a:r>
          </a:p>
        </p:txBody>
      </p:sp>
    </p:spTree>
    <p:extLst>
      <p:ext uri="{BB962C8B-B14F-4D97-AF65-F5344CB8AC3E}">
        <p14:creationId xmlns:p14="http://schemas.microsoft.com/office/powerpoint/2010/main" val="390030349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275">
                                            <p:txEl>
                                              <p:pRg st="1" end="1"/>
                                            </p:txEl>
                                          </p:spTgt>
                                        </p:tgtEl>
                                        <p:attrNameLst>
                                          <p:attrName>style.visibility</p:attrName>
                                        </p:attrNameLst>
                                      </p:cBhvr>
                                      <p:to>
                                        <p:strVal val="visible"/>
                                      </p:to>
                                    </p:set>
                                    <p:animEffect transition="in" filter="dissolve">
                                      <p:cBhvr>
                                        <p:cTn id="7" dur="500"/>
                                        <p:tgtEl>
                                          <p:spTgt spid="54275">
                                            <p:txEl>
                                              <p:pRg st="1" end="1"/>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4275">
                                            <p:txEl>
                                              <p:pRg st="2" end="2"/>
                                            </p:txEl>
                                          </p:spTgt>
                                        </p:tgtEl>
                                        <p:attrNameLst>
                                          <p:attrName>style.visibility</p:attrName>
                                        </p:attrNameLst>
                                      </p:cBhvr>
                                      <p:to>
                                        <p:strVal val="visible"/>
                                      </p:to>
                                    </p:set>
                                    <p:animEffect transition="in" filter="dissolve">
                                      <p:cBhvr>
                                        <p:cTn id="11" dur="500"/>
                                        <p:tgtEl>
                                          <p:spTgt spid="54275">
                                            <p:txEl>
                                              <p:pRg st="2" end="2"/>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4275">
                                            <p:txEl>
                                              <p:pRg st="3" end="3"/>
                                            </p:txEl>
                                          </p:spTgt>
                                        </p:tgtEl>
                                        <p:attrNameLst>
                                          <p:attrName>style.visibility</p:attrName>
                                        </p:attrNameLst>
                                      </p:cBhvr>
                                      <p:to>
                                        <p:strVal val="visible"/>
                                      </p:to>
                                    </p:set>
                                    <p:animEffect transition="in" filter="dissolve">
                                      <p:cBhvr>
                                        <p:cTn id="15" dur="500"/>
                                        <p:tgtEl>
                                          <p:spTgt spid="54275">
                                            <p:txEl>
                                              <p:pRg st="3" end="3"/>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4275">
                                            <p:txEl>
                                              <p:pRg st="5" end="5"/>
                                            </p:txEl>
                                          </p:spTgt>
                                        </p:tgtEl>
                                        <p:attrNameLst>
                                          <p:attrName>style.visibility</p:attrName>
                                        </p:attrNameLst>
                                      </p:cBhvr>
                                      <p:to>
                                        <p:strVal val="visible"/>
                                      </p:to>
                                    </p:set>
                                    <p:animEffect transition="in" filter="dissolve">
                                      <p:cBhvr>
                                        <p:cTn id="19" dur="500"/>
                                        <p:tgtEl>
                                          <p:spTgt spid="542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dirty="0"/>
              <a:t>SPEED OF LIGHT</a:t>
            </a:r>
          </a:p>
        </p:txBody>
      </p:sp>
      <p:sp>
        <p:nvSpPr>
          <p:cNvPr id="262147" name="Rectangle 3"/>
          <p:cNvSpPr>
            <a:spLocks noGrp="1" noChangeArrowheads="1"/>
          </p:cNvSpPr>
          <p:nvPr>
            <p:ph type="body" idx="1"/>
          </p:nvPr>
        </p:nvSpPr>
        <p:spPr>
          <a:xfrm>
            <a:off x="304800" y="1905000"/>
            <a:ext cx="8686800" cy="4953000"/>
          </a:xfrm>
        </p:spPr>
        <p:txBody>
          <a:bodyPr>
            <a:normAutofit fontScale="92500" lnSpcReduction="20000"/>
          </a:bodyPr>
          <a:lstStyle/>
          <a:p>
            <a:pPr eaLnBrk="1" hangingPunct="1">
              <a:lnSpc>
                <a:spcPct val="90000"/>
              </a:lnSpc>
              <a:spcAft>
                <a:spcPts val="1200"/>
              </a:spcAft>
            </a:pPr>
            <a:r>
              <a:rPr lang="en-US" altLang="en-US" dirty="0"/>
              <a:t>186,282 miles per second</a:t>
            </a:r>
          </a:p>
          <a:p>
            <a:pPr eaLnBrk="1" hangingPunct="1">
              <a:lnSpc>
                <a:spcPct val="90000"/>
              </a:lnSpc>
              <a:spcAft>
                <a:spcPts val="1200"/>
              </a:spcAft>
            </a:pPr>
            <a:r>
              <a:rPr lang="en-US" altLang="en-US" dirty="0"/>
              <a:t>Convert to feet per second: </a:t>
            </a:r>
          </a:p>
          <a:p>
            <a:pPr algn="ctr" eaLnBrk="1" hangingPunct="1">
              <a:lnSpc>
                <a:spcPct val="90000"/>
              </a:lnSpc>
              <a:buFontTx/>
              <a:buNone/>
            </a:pPr>
            <a:r>
              <a:rPr lang="en-US" altLang="en-US" sz="2400" dirty="0"/>
              <a:t>186,000 miles/second</a:t>
            </a:r>
          </a:p>
          <a:p>
            <a:pPr algn="ctr" eaLnBrk="1" hangingPunct="1">
              <a:lnSpc>
                <a:spcPct val="90000"/>
              </a:lnSpc>
              <a:buFontTx/>
              <a:buNone/>
            </a:pPr>
            <a:r>
              <a:rPr lang="en-US" altLang="en-US" sz="2400" u="sng" dirty="0"/>
              <a:t>X 5280 feet in a mile</a:t>
            </a:r>
          </a:p>
          <a:p>
            <a:pPr algn="ctr" eaLnBrk="1" hangingPunct="1">
              <a:lnSpc>
                <a:spcPct val="90000"/>
              </a:lnSpc>
              <a:spcAft>
                <a:spcPts val="1200"/>
              </a:spcAft>
              <a:buFontTx/>
              <a:buNone/>
            </a:pPr>
            <a:r>
              <a:rPr lang="en-US" altLang="en-US" sz="2400" dirty="0"/>
              <a:t>982,000,000 feet/second</a:t>
            </a:r>
          </a:p>
          <a:p>
            <a:pPr>
              <a:lnSpc>
                <a:spcPct val="90000"/>
              </a:lnSpc>
              <a:spcAft>
                <a:spcPts val="1200"/>
              </a:spcAft>
            </a:pPr>
            <a:r>
              <a:rPr lang="en-US" altLang="en-US" dirty="0"/>
              <a:t>Speed of light =</a:t>
            </a:r>
          </a:p>
          <a:p>
            <a:pPr lvl="1">
              <a:lnSpc>
                <a:spcPct val="90000"/>
              </a:lnSpc>
            </a:pPr>
            <a:r>
              <a:rPr lang="en-US" altLang="en-US" dirty="0"/>
              <a:t>186,282 miles per second</a:t>
            </a:r>
          </a:p>
          <a:p>
            <a:pPr lvl="1">
              <a:lnSpc>
                <a:spcPct val="90000"/>
              </a:lnSpc>
            </a:pPr>
            <a:r>
              <a:rPr lang="en-US" altLang="en-US" dirty="0"/>
              <a:t>1 billion feet per second</a:t>
            </a:r>
          </a:p>
          <a:p>
            <a:pPr lvl="1">
              <a:lnSpc>
                <a:spcPct val="90000"/>
              </a:lnSpc>
            </a:pPr>
            <a:r>
              <a:rPr lang="en-US" altLang="en-US" dirty="0"/>
              <a:t>1 foot every billionth of a second</a:t>
            </a:r>
          </a:p>
          <a:p>
            <a:pPr marL="4763" lvl="1" indent="0">
              <a:lnSpc>
                <a:spcPct val="90000"/>
              </a:lnSpc>
              <a:buNone/>
            </a:pPr>
            <a:endParaRPr lang="en-US" altLang="en-US" dirty="0"/>
          </a:p>
          <a:p>
            <a:pPr marL="4763" lvl="1" indent="0" algn="ctr">
              <a:lnSpc>
                <a:spcPct val="90000"/>
              </a:lnSpc>
              <a:buNone/>
            </a:pPr>
            <a:r>
              <a:rPr lang="en-US" altLang="en-US" sz="3900" dirty="0"/>
              <a:t>1 FOOT EVERY NANO-SECOND</a:t>
            </a:r>
          </a:p>
        </p:txBody>
      </p:sp>
    </p:spTree>
    <p:extLst>
      <p:ext uri="{BB962C8B-B14F-4D97-AF65-F5344CB8AC3E}">
        <p14:creationId xmlns:p14="http://schemas.microsoft.com/office/powerpoint/2010/main" val="396682232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62147">
                                            <p:txEl>
                                              <p:pRg st="0" end="0"/>
                                            </p:txEl>
                                          </p:spTgt>
                                        </p:tgtEl>
                                        <p:attrNameLst>
                                          <p:attrName>style.visibility</p:attrName>
                                        </p:attrNameLst>
                                      </p:cBhvr>
                                      <p:to>
                                        <p:strVal val="visible"/>
                                      </p:to>
                                    </p:set>
                                    <p:animEffect transition="in" filter="wipe(right)">
                                      <p:cBhvr>
                                        <p:cTn id="7" dur="500"/>
                                        <p:tgtEl>
                                          <p:spTgt spid="262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62147">
                                            <p:txEl>
                                              <p:pRg st="1" end="1"/>
                                            </p:txEl>
                                          </p:spTgt>
                                        </p:tgtEl>
                                        <p:attrNameLst>
                                          <p:attrName>style.visibility</p:attrName>
                                        </p:attrNameLst>
                                      </p:cBhvr>
                                      <p:to>
                                        <p:strVal val="visible"/>
                                      </p:to>
                                    </p:set>
                                    <p:animEffect transition="in" filter="wipe(right)">
                                      <p:cBhvr>
                                        <p:cTn id="12" dur="500"/>
                                        <p:tgtEl>
                                          <p:spTgt spid="2621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62147">
                                            <p:txEl>
                                              <p:pRg st="2" end="2"/>
                                            </p:txEl>
                                          </p:spTgt>
                                        </p:tgtEl>
                                        <p:attrNameLst>
                                          <p:attrName>style.visibility</p:attrName>
                                        </p:attrNameLst>
                                      </p:cBhvr>
                                      <p:to>
                                        <p:strVal val="visible"/>
                                      </p:to>
                                    </p:set>
                                    <p:animEffect transition="in" filter="wipe(right)">
                                      <p:cBhvr>
                                        <p:cTn id="17" dur="500"/>
                                        <p:tgtEl>
                                          <p:spTgt spid="2621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62147">
                                            <p:txEl>
                                              <p:pRg st="3" end="3"/>
                                            </p:txEl>
                                          </p:spTgt>
                                        </p:tgtEl>
                                        <p:attrNameLst>
                                          <p:attrName>style.visibility</p:attrName>
                                        </p:attrNameLst>
                                      </p:cBhvr>
                                      <p:to>
                                        <p:strVal val="visible"/>
                                      </p:to>
                                    </p:set>
                                    <p:animEffect transition="in" filter="wipe(right)">
                                      <p:cBhvr>
                                        <p:cTn id="22" dur="500"/>
                                        <p:tgtEl>
                                          <p:spTgt spid="2621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62147">
                                            <p:txEl>
                                              <p:pRg st="4" end="4"/>
                                            </p:txEl>
                                          </p:spTgt>
                                        </p:tgtEl>
                                        <p:attrNameLst>
                                          <p:attrName>style.visibility</p:attrName>
                                        </p:attrNameLst>
                                      </p:cBhvr>
                                      <p:to>
                                        <p:strVal val="visible"/>
                                      </p:to>
                                    </p:set>
                                    <p:animEffect transition="in" filter="wipe(right)">
                                      <p:cBhvr>
                                        <p:cTn id="27" dur="500"/>
                                        <p:tgtEl>
                                          <p:spTgt spid="2621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62147">
                                            <p:txEl>
                                              <p:pRg st="5" end="5"/>
                                            </p:txEl>
                                          </p:spTgt>
                                        </p:tgtEl>
                                        <p:attrNameLst>
                                          <p:attrName>style.visibility</p:attrName>
                                        </p:attrNameLst>
                                      </p:cBhvr>
                                      <p:to>
                                        <p:strVal val="visible"/>
                                      </p:to>
                                    </p:set>
                                    <p:animEffect transition="in" filter="wipe(right)">
                                      <p:cBhvr>
                                        <p:cTn id="32" dur="500"/>
                                        <p:tgtEl>
                                          <p:spTgt spid="26214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62147">
                                            <p:txEl>
                                              <p:pRg st="6" end="6"/>
                                            </p:txEl>
                                          </p:spTgt>
                                        </p:tgtEl>
                                        <p:attrNameLst>
                                          <p:attrName>style.visibility</p:attrName>
                                        </p:attrNameLst>
                                      </p:cBhvr>
                                      <p:to>
                                        <p:strVal val="visible"/>
                                      </p:to>
                                    </p:set>
                                    <p:animEffect transition="in" filter="wipe(right)">
                                      <p:cBhvr>
                                        <p:cTn id="37" dur="500"/>
                                        <p:tgtEl>
                                          <p:spTgt spid="26214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262147">
                                            <p:txEl>
                                              <p:pRg st="7" end="7"/>
                                            </p:txEl>
                                          </p:spTgt>
                                        </p:tgtEl>
                                        <p:attrNameLst>
                                          <p:attrName>style.visibility</p:attrName>
                                        </p:attrNameLst>
                                      </p:cBhvr>
                                      <p:to>
                                        <p:strVal val="visible"/>
                                      </p:to>
                                    </p:set>
                                    <p:animEffect transition="in" filter="wipe(right)">
                                      <p:cBhvr>
                                        <p:cTn id="42" dur="500"/>
                                        <p:tgtEl>
                                          <p:spTgt spid="26214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262147">
                                            <p:txEl>
                                              <p:pRg st="8" end="8"/>
                                            </p:txEl>
                                          </p:spTgt>
                                        </p:tgtEl>
                                        <p:attrNameLst>
                                          <p:attrName>style.visibility</p:attrName>
                                        </p:attrNameLst>
                                      </p:cBhvr>
                                      <p:to>
                                        <p:strVal val="visible"/>
                                      </p:to>
                                    </p:set>
                                    <p:animEffect transition="in" filter="wipe(right)">
                                      <p:cBhvr>
                                        <p:cTn id="47" dur="500"/>
                                        <p:tgtEl>
                                          <p:spTgt spid="26214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262147">
                                            <p:txEl>
                                              <p:pRg st="10" end="10"/>
                                            </p:txEl>
                                          </p:spTgt>
                                        </p:tgtEl>
                                        <p:attrNameLst>
                                          <p:attrName>style.visibility</p:attrName>
                                        </p:attrNameLst>
                                      </p:cBhvr>
                                      <p:to>
                                        <p:strVal val="visible"/>
                                      </p:to>
                                    </p:set>
                                    <p:animEffect transition="in" filter="wipe(right)">
                                      <p:cBhvr>
                                        <p:cTn id="52" dur="500"/>
                                        <p:tgtEl>
                                          <p:spTgt spid="26214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7" grpId="0" build="p" bldLvl="3"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457200"/>
            <a:ext cx="8686800" cy="533400"/>
          </a:xfrm>
        </p:spPr>
        <p:txBody>
          <a:bodyPr/>
          <a:lstStyle/>
          <a:p>
            <a:pPr eaLnBrk="1" hangingPunct="1"/>
            <a:r>
              <a:rPr lang="en-US" altLang="en-US" sz="3200" dirty="0"/>
              <a:t>CHARACTERISTICS OF L.A.S.E.R. PULSES</a:t>
            </a:r>
          </a:p>
        </p:txBody>
      </p:sp>
      <p:sp>
        <p:nvSpPr>
          <p:cNvPr id="45059" name="Rectangle 3"/>
          <p:cNvSpPr>
            <a:spLocks noGrp="1" noChangeArrowheads="1"/>
          </p:cNvSpPr>
          <p:nvPr>
            <p:ph type="body" idx="1"/>
          </p:nvPr>
        </p:nvSpPr>
        <p:spPr>
          <a:xfrm>
            <a:off x="457200" y="1981200"/>
            <a:ext cx="8154988" cy="3276600"/>
          </a:xfrm>
        </p:spPr>
        <p:txBody>
          <a:bodyPr/>
          <a:lstStyle/>
          <a:p>
            <a:pPr>
              <a:lnSpc>
                <a:spcPct val="90000"/>
              </a:lnSpc>
              <a:defRPr/>
            </a:pPr>
            <a:r>
              <a:rPr lang="en-US" altLang="en-US" sz="2400" dirty="0"/>
              <a:t>Speed of a L.A.S.E.R. pulse is constant (speed of light)</a:t>
            </a:r>
          </a:p>
          <a:p>
            <a:pPr>
              <a:lnSpc>
                <a:spcPct val="90000"/>
              </a:lnSpc>
              <a:defRPr/>
            </a:pPr>
            <a:endParaRPr lang="en-US" altLang="en-US" sz="2500" u="sng" dirty="0"/>
          </a:p>
          <a:p>
            <a:pPr>
              <a:lnSpc>
                <a:spcPct val="90000"/>
              </a:lnSpc>
              <a:defRPr/>
            </a:pPr>
            <a:r>
              <a:rPr lang="en-US" altLang="en-US" sz="2500" u="sng" dirty="0"/>
              <a:t>Pulse width</a:t>
            </a:r>
            <a:r>
              <a:rPr lang="en-US" altLang="en-US" sz="2500" dirty="0"/>
              <a:t>: duration / period of L.A.S.E.R. light pulse</a:t>
            </a:r>
          </a:p>
          <a:p>
            <a:pPr eaLnBrk="1" hangingPunct="1">
              <a:lnSpc>
                <a:spcPct val="90000"/>
              </a:lnSpc>
              <a:buFontTx/>
              <a:buNone/>
              <a:defRPr/>
            </a:pPr>
            <a:endParaRPr lang="en-US" altLang="en-US" sz="2500" dirty="0"/>
          </a:p>
          <a:p>
            <a:pPr eaLnBrk="1" hangingPunct="1">
              <a:lnSpc>
                <a:spcPct val="90000"/>
              </a:lnSpc>
              <a:defRPr/>
            </a:pPr>
            <a:r>
              <a:rPr lang="en-US" altLang="en-US" sz="2500" u="sng" dirty="0"/>
              <a:t>Pulse repetition rate</a:t>
            </a:r>
            <a:r>
              <a:rPr lang="en-US" altLang="en-US" sz="2500" dirty="0"/>
              <a:t>: number of pulses per second of transmission</a:t>
            </a:r>
          </a:p>
          <a:p>
            <a:pPr lvl="1" eaLnBrk="1" hangingPunct="1">
              <a:lnSpc>
                <a:spcPct val="90000"/>
              </a:lnSpc>
              <a:defRPr/>
            </a:pPr>
            <a:r>
              <a:rPr lang="en-US" altLang="en-US" sz="2200" dirty="0"/>
              <a:t>Usually 100 to 300 pulses per second</a:t>
            </a:r>
          </a:p>
          <a:p>
            <a:pPr>
              <a:lnSpc>
                <a:spcPct val="90000"/>
              </a:lnSpc>
              <a:defRPr/>
            </a:pPr>
            <a:endParaRPr lang="en-US" altLang="en-US" sz="2600" dirty="0"/>
          </a:p>
          <a:p>
            <a:pPr lvl="1" eaLnBrk="1" hangingPunct="1">
              <a:lnSpc>
                <a:spcPct val="90000"/>
              </a:lnSpc>
              <a:defRPr/>
            </a:pPr>
            <a:endParaRPr lang="en-US" altLang="en-US" sz="2200" dirty="0"/>
          </a:p>
        </p:txBody>
      </p:sp>
    </p:spTree>
    <p:extLst>
      <p:ext uri="{BB962C8B-B14F-4D97-AF65-F5344CB8AC3E}">
        <p14:creationId xmlns:p14="http://schemas.microsoft.com/office/powerpoint/2010/main" val="617951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circle(in)">
                                      <p:cBhvr>
                                        <p:cTn id="7" dur="2000"/>
                                        <p:tgtEl>
                                          <p:spTgt spid="45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5059">
                                            <p:txEl>
                                              <p:pRg st="2" end="2"/>
                                            </p:txEl>
                                          </p:spTgt>
                                        </p:tgtEl>
                                        <p:attrNameLst>
                                          <p:attrName>style.visibility</p:attrName>
                                        </p:attrNameLst>
                                      </p:cBhvr>
                                      <p:to>
                                        <p:strVal val="visible"/>
                                      </p:to>
                                    </p:set>
                                    <p:animEffect transition="in" filter="circle(in)">
                                      <p:cBhvr>
                                        <p:cTn id="12" dur="2000"/>
                                        <p:tgtEl>
                                          <p:spTgt spid="45059">
                                            <p:txEl>
                                              <p:pRg st="2" end="2"/>
                                            </p:txEl>
                                          </p:spTgt>
                                        </p:tgtEl>
                                      </p:cBhvr>
                                    </p:animEffect>
                                  </p:childTnLst>
                                </p:cTn>
                              </p:par>
                            </p:childTnLst>
                          </p:cTn>
                        </p:par>
                        <p:par>
                          <p:cTn id="13" fill="hold">
                            <p:stCondLst>
                              <p:cond delay="2000"/>
                            </p:stCondLst>
                            <p:childTnLst>
                              <p:par>
                                <p:cTn id="14" presetID="6" presetClass="entr" presetSubtype="16" fill="hold" grpId="0" nodeType="afterEffect">
                                  <p:stCondLst>
                                    <p:cond delay="0"/>
                                  </p:stCondLst>
                                  <p:childTnLst>
                                    <p:set>
                                      <p:cBhvr>
                                        <p:cTn id="15" dur="1" fill="hold">
                                          <p:stCondLst>
                                            <p:cond delay="0"/>
                                          </p:stCondLst>
                                        </p:cTn>
                                        <p:tgtEl>
                                          <p:spTgt spid="45059">
                                            <p:txEl>
                                              <p:pRg st="4" end="4"/>
                                            </p:txEl>
                                          </p:spTgt>
                                        </p:tgtEl>
                                        <p:attrNameLst>
                                          <p:attrName>style.visibility</p:attrName>
                                        </p:attrNameLst>
                                      </p:cBhvr>
                                      <p:to>
                                        <p:strVal val="visible"/>
                                      </p:to>
                                    </p:set>
                                    <p:animEffect transition="in" filter="circle(in)">
                                      <p:cBhvr>
                                        <p:cTn id="16" dur="2000"/>
                                        <p:tgtEl>
                                          <p:spTgt spid="45059">
                                            <p:txEl>
                                              <p:pRg st="4" end="4"/>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45059">
                                            <p:txEl>
                                              <p:pRg st="5" end="5"/>
                                            </p:txEl>
                                          </p:spTgt>
                                        </p:tgtEl>
                                        <p:attrNameLst>
                                          <p:attrName>style.visibility</p:attrName>
                                        </p:attrNameLst>
                                      </p:cBhvr>
                                      <p:to>
                                        <p:strVal val="visible"/>
                                      </p:to>
                                    </p:set>
                                    <p:animEffect transition="in" filter="circle(in)">
                                      <p:cBhvr>
                                        <p:cTn id="19" dur="2000"/>
                                        <p:tgtEl>
                                          <p:spTgt spid="450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5766" b="7783"/>
          <a:stretch/>
        </p:blipFill>
        <p:spPr>
          <a:xfrm>
            <a:off x="0" y="1614948"/>
            <a:ext cx="9143999" cy="5243052"/>
          </a:xfrm>
          <a:prstGeom prst="rect">
            <a:avLst/>
          </a:prstGeom>
        </p:spPr>
      </p:pic>
      <p:sp>
        <p:nvSpPr>
          <p:cNvPr id="47106" name="Rectangle 2"/>
          <p:cNvSpPr>
            <a:spLocks noGrp="1" noChangeArrowheads="1"/>
          </p:cNvSpPr>
          <p:nvPr>
            <p:ph type="title"/>
          </p:nvPr>
        </p:nvSpPr>
        <p:spPr/>
        <p:txBody>
          <a:bodyPr/>
          <a:lstStyle/>
          <a:p>
            <a:pPr eaLnBrk="1" hangingPunct="1"/>
            <a:r>
              <a:rPr lang="en-US" altLang="en-US" sz="3200" dirty="0"/>
              <a:t>HOW L.A.S.E.R.S MEASURE DISTANCE</a:t>
            </a:r>
          </a:p>
        </p:txBody>
      </p:sp>
      <p:sp>
        <p:nvSpPr>
          <p:cNvPr id="47108" name="Text Box 4"/>
          <p:cNvSpPr txBox="1">
            <a:spLocks noChangeArrowheads="1"/>
          </p:cNvSpPr>
          <p:nvPr/>
        </p:nvSpPr>
        <p:spPr bwMode="auto">
          <a:xfrm>
            <a:off x="3641725" y="6338888"/>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solidFill>
                <a:prstClr val="black"/>
              </a:solidFill>
              <a:latin typeface="Imprint MT Shadow" pitchFamily="82"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9205" y="4800600"/>
            <a:ext cx="3685039" cy="1109474"/>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6119" t="37413" r="32985" b="40498"/>
          <a:stretch/>
        </p:blipFill>
        <p:spPr>
          <a:xfrm>
            <a:off x="1353312" y="2505996"/>
            <a:ext cx="4203326" cy="1368239"/>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6119" t="62010" r="22836" b="26156"/>
          <a:stretch/>
        </p:blipFill>
        <p:spPr>
          <a:xfrm>
            <a:off x="533401" y="3926514"/>
            <a:ext cx="5867400" cy="732977"/>
          </a:xfrm>
          <a:prstGeom prst="rect">
            <a:avLst/>
          </a:prstGeom>
        </p:spPr>
      </p:pic>
    </p:spTree>
    <p:extLst>
      <p:ext uri="{BB962C8B-B14F-4D97-AF65-F5344CB8AC3E}">
        <p14:creationId xmlns:p14="http://schemas.microsoft.com/office/powerpoint/2010/main" val="1974829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0.66667 -0.00577 L 5.55112E-17 -4.7806E-6 " pathEditMode="relative" rAng="0" ptsTypes="AA">
                                      <p:cBhvr>
                                        <p:cTn id="8" dur="1750" fill="hold"/>
                                        <p:tgtEl>
                                          <p:spTgt spid="3"/>
                                        </p:tgtEl>
                                        <p:attrNameLst>
                                          <p:attrName>ppt_x</p:attrName>
                                          <p:attrName>ppt_y</p:attrName>
                                        </p:attrNameLst>
                                      </p:cBhvr>
                                      <p:rCtr x="33333" y="277"/>
                                    </p:animMotion>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275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2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55777"/>
            <a:ext cx="9144000" cy="5602223"/>
          </a:xfrm>
          <a:prstGeom prst="rect">
            <a:avLst/>
          </a:prstGeom>
        </p:spPr>
      </p:pic>
      <p:sp>
        <p:nvSpPr>
          <p:cNvPr id="66562" name="Rectangle 2"/>
          <p:cNvSpPr>
            <a:spLocks noGrp="1" noChangeArrowheads="1"/>
          </p:cNvSpPr>
          <p:nvPr>
            <p:ph type="title"/>
          </p:nvPr>
        </p:nvSpPr>
        <p:spPr>
          <a:xfrm>
            <a:off x="35626" y="292925"/>
            <a:ext cx="8229600" cy="533400"/>
          </a:xfrm>
          <a:noFill/>
          <a:ln>
            <a:noFill/>
          </a:ln>
        </p:spPr>
        <p:txBody>
          <a:bodyPr>
            <a:noAutofit/>
          </a:bodyPr>
          <a:lstStyle/>
          <a:p>
            <a:pPr eaLnBrk="1" hangingPunct="1">
              <a:defRPr/>
            </a:pPr>
            <a:r>
              <a:rPr lang="en-US" altLang="en-US" sz="3200" dirty="0"/>
              <a:t>HOW L.A.S.E.R.S MEASURE DISTANCE</a:t>
            </a:r>
          </a:p>
        </p:txBody>
      </p:sp>
      <p:sp>
        <p:nvSpPr>
          <p:cNvPr id="66565" name="Line 5"/>
          <p:cNvSpPr>
            <a:spLocks noChangeShapeType="1"/>
          </p:cNvSpPr>
          <p:nvPr/>
        </p:nvSpPr>
        <p:spPr bwMode="auto">
          <a:xfrm flipH="1" flipV="1">
            <a:off x="3124200" y="3644358"/>
            <a:ext cx="1790700" cy="342900"/>
          </a:xfrm>
          <a:prstGeom prst="line">
            <a:avLst/>
          </a:prstGeom>
          <a:ln w="50800">
            <a:solidFill>
              <a:srgbClr val="FFFF00"/>
            </a:solidFill>
            <a:headEnd/>
            <a:tailEnd type="triangle" w="med" len="med"/>
          </a:ln>
          <a:extLst/>
        </p:spPr>
        <p:style>
          <a:lnRef idx="3">
            <a:schemeClr val="accent1"/>
          </a:lnRef>
          <a:fillRef idx="0">
            <a:schemeClr val="accent1"/>
          </a:fillRef>
          <a:effectRef idx="2">
            <a:schemeClr val="accent1"/>
          </a:effectRef>
          <a:fontRef idx="minor">
            <a:schemeClr val="tx1"/>
          </a:fontRef>
        </p:style>
        <p:txBody>
          <a:bodyPr/>
          <a:lstStyle/>
          <a:p>
            <a:endParaRPr lang="en-US">
              <a:solidFill>
                <a:prstClr val="white"/>
              </a:solidFill>
            </a:endParaRPr>
          </a:p>
        </p:txBody>
      </p:sp>
      <p:sp>
        <p:nvSpPr>
          <p:cNvPr id="66566" name="Line 6"/>
          <p:cNvSpPr>
            <a:spLocks noChangeShapeType="1"/>
          </p:cNvSpPr>
          <p:nvPr/>
        </p:nvSpPr>
        <p:spPr bwMode="auto">
          <a:xfrm>
            <a:off x="3124200" y="3966978"/>
            <a:ext cx="1674668" cy="337521"/>
          </a:xfrm>
          <a:prstGeom prst="line">
            <a:avLst/>
          </a:prstGeom>
          <a:ln w="50800">
            <a:solidFill>
              <a:srgbClr val="FFFF00"/>
            </a:solidFill>
            <a:headEnd/>
            <a:tailEnd type="triangle" w="med" len="med"/>
          </a:ln>
          <a:extLst/>
        </p:spPr>
        <p:style>
          <a:lnRef idx="3">
            <a:schemeClr val="accent1"/>
          </a:lnRef>
          <a:fillRef idx="0">
            <a:schemeClr val="accent1"/>
          </a:fillRef>
          <a:effectRef idx="2">
            <a:schemeClr val="accent1"/>
          </a:effectRef>
          <a:fontRef idx="minor">
            <a:schemeClr val="tx1"/>
          </a:fontRef>
        </p:style>
        <p:txBody>
          <a:bodyPr/>
          <a:lstStyle/>
          <a:p>
            <a:endParaRPr lang="en-US">
              <a:solidFill>
                <a:prstClr val="white"/>
              </a:solidFill>
            </a:endParaRPr>
          </a:p>
        </p:txBody>
      </p:sp>
      <p:sp>
        <p:nvSpPr>
          <p:cNvPr id="66568" name="Text Box 8"/>
          <p:cNvSpPr txBox="1">
            <a:spLocks noChangeArrowheads="1"/>
          </p:cNvSpPr>
          <p:nvPr/>
        </p:nvSpPr>
        <p:spPr bwMode="auto">
          <a:xfrm>
            <a:off x="1419122" y="6044277"/>
            <a:ext cx="4918364" cy="338554"/>
          </a:xfrm>
          <a:prstGeom prst="rect">
            <a:avLst/>
          </a:prstGeom>
          <a:noFill/>
          <a:ln>
            <a:noFill/>
          </a:ln>
          <a:effectLst>
            <a:outerShdw blurRad="50800" dist="12700" dir="1800000" algn="ctr" rotWithShape="0">
              <a:schemeClr val="accent5">
                <a:lumMod val="50000"/>
                <a:alpha val="8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600" b="1" dirty="0">
                <a:solidFill>
                  <a:srgbClr val="FFFF00"/>
                </a:solidFill>
                <a:latin typeface="Tahoma" panose="020B0604030504040204" pitchFamily="34" charset="0"/>
                <a:ea typeface="Tahoma" panose="020B0604030504040204" pitchFamily="34" charset="0"/>
                <a:cs typeface="Tahoma" panose="020B0604030504040204" pitchFamily="34" charset="0"/>
              </a:rPr>
              <a:t>A L.A.S.E.R. pulse travels to target in 125 ns</a:t>
            </a:r>
          </a:p>
        </p:txBody>
      </p:sp>
      <p:sp>
        <p:nvSpPr>
          <p:cNvPr id="66570" name="Text Box 10"/>
          <p:cNvSpPr txBox="1">
            <a:spLocks noChangeArrowheads="1"/>
          </p:cNvSpPr>
          <p:nvPr/>
        </p:nvSpPr>
        <p:spPr bwMode="auto">
          <a:xfrm>
            <a:off x="5334000" y="1332798"/>
            <a:ext cx="46038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The round trip time is 250 ns</a:t>
            </a:r>
          </a:p>
        </p:txBody>
      </p:sp>
      <p:sp>
        <p:nvSpPr>
          <p:cNvPr id="14" name="Text Box 8"/>
          <p:cNvSpPr txBox="1">
            <a:spLocks noChangeArrowheads="1"/>
          </p:cNvSpPr>
          <p:nvPr/>
        </p:nvSpPr>
        <p:spPr bwMode="auto">
          <a:xfrm>
            <a:off x="5623560" y="1752600"/>
            <a:ext cx="44577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The L.A.S.E.R. divides 250 ns</a:t>
            </a:r>
            <a:br>
              <a:rPr lang="en-US" altLang="en-US"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br>
            <a:r>
              <a:rPr lang="en-US" altLang="en-US"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in half to find time it took</a:t>
            </a:r>
            <a:br>
              <a:rPr lang="en-US" altLang="en-US"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br>
            <a:r>
              <a:rPr lang="en-US" altLang="en-US"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pulse to reach target</a:t>
            </a:r>
          </a:p>
        </p:txBody>
      </p:sp>
      <mc:AlternateContent xmlns:mc="http://schemas.openxmlformats.org/markup-compatibility/2006" xmlns:a14="http://schemas.microsoft.com/office/drawing/2010/main">
        <mc:Choice Requires="a14">
          <p:sp>
            <p:nvSpPr>
              <p:cNvPr id="15" name="Text Box 9"/>
              <p:cNvSpPr txBox="1">
                <a:spLocks noChangeArrowheads="1"/>
              </p:cNvSpPr>
              <p:nvPr/>
            </p:nvSpPr>
            <p:spPr bwMode="auto">
              <a:xfrm>
                <a:off x="6629400" y="2750844"/>
                <a:ext cx="2362200" cy="70397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en-US" sz="2100" b="1" i="1" smtClean="0">
                              <a:solidFill>
                                <a:schemeClr val="tx1">
                                  <a:lumMod val="75000"/>
                                  <a:lumOff val="25000"/>
                                </a:schemeClr>
                              </a:solidFill>
                              <a:latin typeface="Cambria Math" panose="02040503050406030204" pitchFamily="18" charset="0"/>
                              <a:ea typeface="Tahoma" panose="020B0604030504040204" pitchFamily="34" charset="0"/>
                              <a:cs typeface="Tahoma" panose="020B0604030504040204" pitchFamily="34" charset="0"/>
                            </a:rPr>
                          </m:ctrlPr>
                        </m:fPr>
                        <m:num>
                          <m:r>
                            <a:rPr lang="en-US" altLang="en-US" sz="2100" b="1" i="1" smtClean="0">
                              <a:solidFill>
                                <a:schemeClr val="tx1">
                                  <a:lumMod val="75000"/>
                                  <a:lumOff val="25000"/>
                                </a:schemeClr>
                              </a:solidFill>
                              <a:latin typeface="Cambria Math"/>
                              <a:ea typeface="Tahoma" panose="020B0604030504040204" pitchFamily="34" charset="0"/>
                              <a:cs typeface="Tahoma" panose="020B0604030504040204" pitchFamily="34" charset="0"/>
                            </a:rPr>
                            <m:t>𝟐𝟓𝟎</m:t>
                          </m:r>
                        </m:num>
                        <m:den>
                          <m:r>
                            <a:rPr lang="en-US" altLang="en-US" sz="2100" b="1" i="1" smtClean="0">
                              <a:solidFill>
                                <a:schemeClr val="tx1">
                                  <a:lumMod val="75000"/>
                                  <a:lumOff val="25000"/>
                                </a:schemeClr>
                              </a:solidFill>
                              <a:latin typeface="Cambria Math"/>
                              <a:ea typeface="Tahoma" panose="020B0604030504040204" pitchFamily="34" charset="0"/>
                              <a:cs typeface="Tahoma" panose="020B0604030504040204" pitchFamily="34" charset="0"/>
                            </a:rPr>
                            <m:t>𝟐</m:t>
                          </m:r>
                        </m:den>
                      </m:f>
                      <m:r>
                        <a:rPr lang="en-US" altLang="en-US" sz="2100" b="1" i="1" smtClean="0">
                          <a:solidFill>
                            <a:schemeClr val="tx1">
                              <a:lumMod val="75000"/>
                              <a:lumOff val="25000"/>
                            </a:schemeClr>
                          </a:solidFill>
                          <a:latin typeface="Cambria Math"/>
                          <a:ea typeface="Tahoma" panose="020B0604030504040204" pitchFamily="34" charset="0"/>
                          <a:cs typeface="Tahoma" panose="020B0604030504040204" pitchFamily="34" charset="0"/>
                        </a:rPr>
                        <m:t>=</m:t>
                      </m:r>
                      <m:r>
                        <a:rPr lang="en-US" altLang="en-US" sz="2100" b="1" i="1" smtClean="0">
                          <a:solidFill>
                            <a:schemeClr val="tx1">
                              <a:lumMod val="75000"/>
                              <a:lumOff val="25000"/>
                            </a:schemeClr>
                          </a:solidFill>
                          <a:latin typeface="Cambria Math"/>
                          <a:ea typeface="Tahoma" panose="020B0604030504040204" pitchFamily="34" charset="0"/>
                          <a:cs typeface="Tahoma" panose="020B0604030504040204" pitchFamily="34" charset="0"/>
                        </a:rPr>
                        <m:t>𝟏𝟐𝟓</m:t>
                      </m:r>
                      <m:r>
                        <a:rPr lang="en-US" altLang="en-US" sz="2100" b="1" i="1" smtClean="0">
                          <a:solidFill>
                            <a:schemeClr val="tx1">
                              <a:lumMod val="75000"/>
                              <a:lumOff val="25000"/>
                            </a:schemeClr>
                          </a:solidFill>
                          <a:latin typeface="Cambria Math"/>
                          <a:ea typeface="Tahoma" panose="020B0604030504040204" pitchFamily="34" charset="0"/>
                          <a:cs typeface="Tahoma" panose="020B0604030504040204" pitchFamily="34" charset="0"/>
                        </a:rPr>
                        <m:t>𝒏𝒔</m:t>
                      </m:r>
                    </m:oMath>
                  </m:oMathPara>
                </a14:m>
                <a:endParaRPr lang="en-US" altLang="en-US" sz="21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5" name="Text Box 9"/>
              <p:cNvSpPr txBox="1">
                <a:spLocks noRot="1" noChangeAspect="1" noMove="1" noResize="1" noEditPoints="1" noAdjustHandles="1" noChangeArrowheads="1" noChangeShapeType="1" noTextEdit="1"/>
              </p:cNvSpPr>
              <p:nvPr/>
            </p:nvSpPr>
            <p:spPr bwMode="auto">
              <a:xfrm>
                <a:off x="6629400" y="2750844"/>
                <a:ext cx="2362200" cy="703975"/>
              </a:xfrm>
              <a:prstGeom prst="rect">
                <a:avLst/>
              </a:prstGeom>
              <a:blipFill rotWithShape="1">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4" name="TextBox 3"/>
          <p:cNvSpPr txBox="1"/>
          <p:nvPr/>
        </p:nvSpPr>
        <p:spPr>
          <a:xfrm>
            <a:off x="76200" y="5998464"/>
            <a:ext cx="2438400" cy="415498"/>
          </a:xfrm>
          <a:prstGeom prst="rect">
            <a:avLst/>
          </a:prstGeom>
          <a:noFill/>
          <a:effectLst/>
        </p:spPr>
        <p:txBody>
          <a:bodyPr wrap="square" rtlCol="0">
            <a:spAutoFit/>
          </a:bodyPr>
          <a:lstStyle/>
          <a:p>
            <a:r>
              <a:rPr lang="en-US" sz="2100" b="1" dirty="0">
                <a:solidFill>
                  <a:schemeClr val="bg1"/>
                </a:solidFill>
                <a:latin typeface="Tahoma" panose="020B0604030504040204" pitchFamily="34" charset="0"/>
                <a:ea typeface="Tahoma" panose="020B0604030504040204" pitchFamily="34" charset="0"/>
                <a:cs typeface="Tahoma" panose="020B0604030504040204" pitchFamily="34" charset="0"/>
              </a:rPr>
              <a:t>Example 1:</a:t>
            </a:r>
          </a:p>
        </p:txBody>
      </p:sp>
      <p:sp>
        <p:nvSpPr>
          <p:cNvPr id="16" name="Text Box 8"/>
          <p:cNvSpPr txBox="1">
            <a:spLocks noChangeArrowheads="1"/>
          </p:cNvSpPr>
          <p:nvPr/>
        </p:nvSpPr>
        <p:spPr bwMode="auto">
          <a:xfrm>
            <a:off x="685800" y="6345936"/>
            <a:ext cx="5511006" cy="338554"/>
          </a:xfrm>
          <a:prstGeom prst="rect">
            <a:avLst/>
          </a:prstGeom>
          <a:noFill/>
          <a:ln>
            <a:noFill/>
          </a:ln>
          <a:effectLst>
            <a:outerShdw blurRad="50800" dist="12700" dir="1800000" algn="ctr" rotWithShape="0">
              <a:schemeClr val="accent5">
                <a:lumMod val="50000"/>
                <a:alpha val="8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600" b="1" dirty="0">
                <a:solidFill>
                  <a:srgbClr val="FFFF00"/>
                </a:solidFill>
                <a:latin typeface="Tahoma" panose="020B0604030504040204" pitchFamily="34" charset="0"/>
                <a:ea typeface="Tahoma" panose="020B0604030504040204" pitchFamily="34" charset="0"/>
                <a:cs typeface="Tahoma" panose="020B0604030504040204" pitchFamily="34" charset="0"/>
              </a:rPr>
              <a:t>L.A.S.E.R. pulse travels back to L.A.S.E.R. in 125 ns</a:t>
            </a:r>
          </a:p>
        </p:txBody>
      </p:sp>
      <p:sp>
        <p:nvSpPr>
          <p:cNvPr id="20" name="Text Box 9"/>
          <p:cNvSpPr txBox="1">
            <a:spLocks noChangeArrowheads="1"/>
          </p:cNvSpPr>
          <p:nvPr/>
        </p:nvSpPr>
        <p:spPr bwMode="auto">
          <a:xfrm>
            <a:off x="6781800" y="3565237"/>
            <a:ext cx="2514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The L.A.S.E.R. reads</a:t>
            </a:r>
            <a:br>
              <a:rPr lang="en-US" altLang="en-US"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br>
            <a:r>
              <a:rPr lang="en-US" altLang="en-US"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this as 125 </a:t>
            </a:r>
            <a:r>
              <a:rPr lang="en-US" altLang="en-US" sz="1800" b="1"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ft</a:t>
            </a:r>
            <a:endParaRPr lang="en-US" altLang="en-US" sz="1800" b="1" u="sng"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92181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6565"/>
                                        </p:tgtEl>
                                        <p:attrNameLst>
                                          <p:attrName>style.visibility</p:attrName>
                                        </p:attrNameLst>
                                      </p:cBhvr>
                                      <p:to>
                                        <p:strVal val="visible"/>
                                      </p:to>
                                    </p:set>
                                    <p:animEffect transition="in" filter="wipe(right)">
                                      <p:cBhvr>
                                        <p:cTn id="7" dur="500"/>
                                        <p:tgtEl>
                                          <p:spTgt spid="6656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6568"/>
                                        </p:tgtEl>
                                        <p:attrNameLst>
                                          <p:attrName>style.visibility</p:attrName>
                                        </p:attrNameLst>
                                      </p:cBhvr>
                                      <p:to>
                                        <p:strVal val="visible"/>
                                      </p:to>
                                    </p:set>
                                    <p:animEffect transition="in" filter="wipe(left)">
                                      <p:cBhvr>
                                        <p:cTn id="10" dur="500"/>
                                        <p:tgtEl>
                                          <p:spTgt spid="6656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6566"/>
                                        </p:tgtEl>
                                        <p:attrNameLst>
                                          <p:attrName>style.visibility</p:attrName>
                                        </p:attrNameLst>
                                      </p:cBhvr>
                                      <p:to>
                                        <p:strVal val="visible"/>
                                      </p:to>
                                    </p:set>
                                    <p:animEffect transition="in" filter="wipe(left)">
                                      <p:cBhvr>
                                        <p:cTn id="15" dur="500"/>
                                        <p:tgtEl>
                                          <p:spTgt spid="6656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2" fill="hold" grpId="0" nodeType="clickEffect">
                                  <p:stCondLst>
                                    <p:cond delay="0"/>
                                  </p:stCondLst>
                                  <p:childTnLst>
                                    <p:set>
                                      <p:cBhvr>
                                        <p:cTn id="22" dur="1" fill="hold">
                                          <p:stCondLst>
                                            <p:cond delay="0"/>
                                          </p:stCondLst>
                                        </p:cTn>
                                        <p:tgtEl>
                                          <p:spTgt spid="66570"/>
                                        </p:tgtEl>
                                        <p:attrNameLst>
                                          <p:attrName>style.visibility</p:attrName>
                                        </p:attrNameLst>
                                      </p:cBhvr>
                                      <p:to>
                                        <p:strVal val="visible"/>
                                      </p:to>
                                    </p:set>
                                    <p:anim calcmode="lin" valueType="num">
                                      <p:cBhvr additive="base">
                                        <p:cTn id="23" dur="750"/>
                                        <p:tgtEl>
                                          <p:spTgt spid="66570"/>
                                        </p:tgtEl>
                                        <p:attrNameLst>
                                          <p:attrName>ppt_x</p:attrName>
                                        </p:attrNameLst>
                                      </p:cBhvr>
                                      <p:tavLst>
                                        <p:tav tm="0">
                                          <p:val>
                                            <p:strVal val="#ppt_x+#ppt_w*1.125000"/>
                                          </p:val>
                                        </p:tav>
                                        <p:tav tm="100000">
                                          <p:val>
                                            <p:strVal val="#ppt_x"/>
                                          </p:val>
                                        </p:tav>
                                      </p:tavLst>
                                    </p:anim>
                                    <p:animEffect transition="in" filter="wipe(left)">
                                      <p:cBhvr>
                                        <p:cTn id="24" dur="750"/>
                                        <p:tgtEl>
                                          <p:spTgt spid="6657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2"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p:tgtEl>
                                          <p:spTgt spid="14"/>
                                        </p:tgtEl>
                                        <p:attrNameLst>
                                          <p:attrName>ppt_x</p:attrName>
                                        </p:attrNameLst>
                                      </p:cBhvr>
                                      <p:tavLst>
                                        <p:tav tm="0">
                                          <p:val>
                                            <p:strVal val="#ppt_x+#ppt_w*1.125000"/>
                                          </p:val>
                                        </p:tav>
                                        <p:tav tm="100000">
                                          <p:val>
                                            <p:strVal val="#ppt_x"/>
                                          </p:val>
                                        </p:tav>
                                      </p:tavLst>
                                    </p:anim>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750" fill="hold"/>
                                        <p:tgtEl>
                                          <p:spTgt spid="15"/>
                                        </p:tgtEl>
                                        <p:attrNameLst>
                                          <p:attrName>ppt_w</p:attrName>
                                        </p:attrNameLst>
                                      </p:cBhvr>
                                      <p:tavLst>
                                        <p:tav tm="0">
                                          <p:val>
                                            <p:fltVal val="0"/>
                                          </p:val>
                                        </p:tav>
                                        <p:tav tm="100000">
                                          <p:val>
                                            <p:strVal val="#ppt_w"/>
                                          </p:val>
                                        </p:tav>
                                      </p:tavLst>
                                    </p:anim>
                                    <p:anim calcmode="lin" valueType="num">
                                      <p:cBhvr>
                                        <p:cTn id="36" dur="750" fill="hold"/>
                                        <p:tgtEl>
                                          <p:spTgt spid="15"/>
                                        </p:tgtEl>
                                        <p:attrNameLst>
                                          <p:attrName>ppt_h</p:attrName>
                                        </p:attrNameLst>
                                      </p:cBhvr>
                                      <p:tavLst>
                                        <p:tav tm="0">
                                          <p:val>
                                            <p:fltVal val="0"/>
                                          </p:val>
                                        </p:tav>
                                        <p:tav tm="100000">
                                          <p:val>
                                            <p:strVal val="#ppt_h"/>
                                          </p:val>
                                        </p:tav>
                                      </p:tavLst>
                                    </p:anim>
                                    <p:animEffect transition="in" filter="fade">
                                      <p:cBhvr>
                                        <p:cTn id="37" dur="750"/>
                                        <p:tgtEl>
                                          <p:spTgt spid="15"/>
                                        </p:tgtEl>
                                      </p:cBhvr>
                                    </p:animEffect>
                                  </p:childTnLst>
                                </p:cTn>
                              </p:par>
                              <p:par>
                                <p:cTn id="38" presetID="12" presetClass="entr" presetSubtype="2" fill="hold" grpId="0" nodeType="withEffect">
                                  <p:stCondLst>
                                    <p:cond delay="50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p:tgtEl>
                                          <p:spTgt spid="20"/>
                                        </p:tgtEl>
                                        <p:attrNameLst>
                                          <p:attrName>ppt_x</p:attrName>
                                        </p:attrNameLst>
                                      </p:cBhvr>
                                      <p:tavLst>
                                        <p:tav tm="0">
                                          <p:val>
                                            <p:strVal val="#ppt_x+#ppt_w*1.125000"/>
                                          </p:val>
                                        </p:tav>
                                        <p:tav tm="100000">
                                          <p:val>
                                            <p:strVal val="#ppt_x"/>
                                          </p:val>
                                        </p:tav>
                                      </p:tavLst>
                                    </p:anim>
                                    <p:animEffect transition="in" filter="wipe(left)">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animBg="1"/>
      <p:bldP spid="66566" grpId="0" animBg="1"/>
      <p:bldP spid="66568" grpId="0"/>
      <p:bldP spid="66570" grpId="0"/>
      <p:bldP spid="14" grpId="0"/>
      <p:bldP spid="15" grpId="0"/>
      <p:bldP spid="16"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idx="1"/>
          </p:nvPr>
        </p:nvSpPr>
        <p:spPr>
          <a:xfrm>
            <a:off x="457200" y="1798637"/>
            <a:ext cx="8229600" cy="4525963"/>
          </a:xfrm>
        </p:spPr>
        <p:txBody>
          <a:bodyPr>
            <a:normAutofit/>
          </a:bodyPr>
          <a:lstStyle/>
          <a:p>
            <a:pPr marL="0" indent="0" eaLnBrk="1" hangingPunct="1">
              <a:lnSpc>
                <a:spcPct val="80000"/>
              </a:lnSpc>
              <a:buNone/>
            </a:pPr>
            <a:r>
              <a:rPr lang="en-US" altLang="en-US" sz="2400" dirty="0"/>
              <a:t>Example 2:</a:t>
            </a:r>
          </a:p>
          <a:p>
            <a:pPr eaLnBrk="1" hangingPunct="1">
              <a:lnSpc>
                <a:spcPct val="80000"/>
              </a:lnSpc>
              <a:buFontTx/>
              <a:buNone/>
            </a:pPr>
            <a:endParaRPr lang="en-US" altLang="en-US" sz="2400" dirty="0"/>
          </a:p>
          <a:p>
            <a:r>
              <a:rPr lang="en-US" altLang="en-US" sz="2400" dirty="0"/>
              <a:t>A L.A.S.E.R. pulse is transmitted towards a car 600 </a:t>
            </a:r>
            <a:r>
              <a:rPr lang="en-US" altLang="en-US" sz="2400" dirty="0" err="1"/>
              <a:t>ft</a:t>
            </a:r>
            <a:r>
              <a:rPr lang="en-US" altLang="en-US" sz="2400" dirty="0"/>
              <a:t> away</a:t>
            </a:r>
          </a:p>
          <a:p>
            <a:r>
              <a:rPr lang="en-US" altLang="en-US" sz="2400" dirty="0"/>
              <a:t>Round trip time for the pulse is 1200 ns (600 </a:t>
            </a:r>
            <a:r>
              <a:rPr lang="en-US" altLang="en-US" sz="2400" dirty="0" err="1"/>
              <a:t>ft</a:t>
            </a:r>
            <a:r>
              <a:rPr lang="en-US" altLang="en-US" sz="2400" dirty="0"/>
              <a:t> to the car, and 600 </a:t>
            </a:r>
            <a:r>
              <a:rPr lang="en-US" altLang="en-US" sz="2400" dirty="0" err="1"/>
              <a:t>ft</a:t>
            </a:r>
            <a:r>
              <a:rPr lang="en-US" altLang="en-US" sz="2400" dirty="0"/>
              <a:t> back)</a:t>
            </a:r>
          </a:p>
          <a:p>
            <a:pPr lvl="1" eaLnBrk="1" hangingPunct="1">
              <a:buFontTx/>
              <a:buNone/>
            </a:pPr>
            <a:endParaRPr lang="en-US" altLang="en-US" sz="2400" dirty="0"/>
          </a:p>
          <a:p>
            <a:pPr eaLnBrk="1" hangingPunct="1">
              <a:lnSpc>
                <a:spcPct val="80000"/>
              </a:lnSpc>
            </a:pPr>
            <a:r>
              <a:rPr lang="en-US" altLang="en-US" sz="2400" dirty="0"/>
              <a:t>Dividing the round trip time by 2 gives the distance to the car</a:t>
            </a:r>
          </a:p>
          <a:p>
            <a:pPr eaLnBrk="1" hangingPunct="1">
              <a:lnSpc>
                <a:spcPct val="80000"/>
              </a:lnSpc>
              <a:buFontTx/>
              <a:buNone/>
            </a:pPr>
            <a:endParaRPr lang="en-US" altLang="en-US" sz="2400" dirty="0"/>
          </a:p>
          <a:p>
            <a:pPr marL="457200" lvl="1" indent="0" algn="ctr" eaLnBrk="1" hangingPunct="1">
              <a:lnSpc>
                <a:spcPct val="80000"/>
              </a:lnSpc>
              <a:buNone/>
            </a:pPr>
            <a:r>
              <a:rPr lang="en-US" altLang="en-US" dirty="0"/>
              <a:t>1200 ns / 2 = 600 ns = 600 </a:t>
            </a:r>
            <a:r>
              <a:rPr lang="en-US" altLang="en-US" dirty="0" err="1"/>
              <a:t>ft</a:t>
            </a:r>
            <a:endParaRPr lang="en-US" altLang="en-US" dirty="0"/>
          </a:p>
        </p:txBody>
      </p:sp>
      <p:sp>
        <p:nvSpPr>
          <p:cNvPr id="53250" name="Rectangle 2"/>
          <p:cNvSpPr>
            <a:spLocks noGrp="1" noChangeArrowheads="1"/>
          </p:cNvSpPr>
          <p:nvPr>
            <p:ph type="title"/>
          </p:nvPr>
        </p:nvSpPr>
        <p:spPr/>
        <p:txBody>
          <a:bodyPr/>
          <a:lstStyle/>
          <a:p>
            <a:pPr eaLnBrk="1" hangingPunct="1"/>
            <a:r>
              <a:rPr lang="en-US" altLang="en-US" sz="3200" dirty="0"/>
              <a:t>HOW L.A.S.E.R.S MEASURE DISTANCE</a:t>
            </a:r>
          </a:p>
        </p:txBody>
      </p:sp>
    </p:spTree>
    <p:extLst>
      <p:ext uri="{BB962C8B-B14F-4D97-AF65-F5344CB8AC3E}">
        <p14:creationId xmlns:p14="http://schemas.microsoft.com/office/powerpoint/2010/main" val="31481351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circle(in)">
                                      <p:cBhvr>
                                        <p:cTn id="7" dur="2000"/>
                                        <p:tgtEl>
                                          <p:spTgt spid="70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0659">
                                            <p:txEl>
                                              <p:pRg st="2" end="2"/>
                                            </p:txEl>
                                          </p:spTgt>
                                        </p:tgtEl>
                                        <p:attrNameLst>
                                          <p:attrName>style.visibility</p:attrName>
                                        </p:attrNameLst>
                                      </p:cBhvr>
                                      <p:to>
                                        <p:strVal val="visible"/>
                                      </p:to>
                                    </p:set>
                                    <p:animEffect transition="in" filter="circle(in)">
                                      <p:cBhvr>
                                        <p:cTn id="12" dur="2000"/>
                                        <p:tgtEl>
                                          <p:spTgt spid="706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0659">
                                            <p:txEl>
                                              <p:pRg st="3" end="3"/>
                                            </p:txEl>
                                          </p:spTgt>
                                        </p:tgtEl>
                                        <p:attrNameLst>
                                          <p:attrName>style.visibility</p:attrName>
                                        </p:attrNameLst>
                                      </p:cBhvr>
                                      <p:to>
                                        <p:strVal val="visible"/>
                                      </p:to>
                                    </p:set>
                                    <p:animEffect transition="in" filter="circle(in)">
                                      <p:cBhvr>
                                        <p:cTn id="17" dur="2000"/>
                                        <p:tgtEl>
                                          <p:spTgt spid="7065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0659">
                                            <p:txEl>
                                              <p:pRg st="5" end="5"/>
                                            </p:txEl>
                                          </p:spTgt>
                                        </p:tgtEl>
                                        <p:attrNameLst>
                                          <p:attrName>style.visibility</p:attrName>
                                        </p:attrNameLst>
                                      </p:cBhvr>
                                      <p:to>
                                        <p:strVal val="visible"/>
                                      </p:to>
                                    </p:set>
                                    <p:animEffect transition="in" filter="circle(in)">
                                      <p:cBhvr>
                                        <p:cTn id="22" dur="2000"/>
                                        <p:tgtEl>
                                          <p:spTgt spid="70659">
                                            <p:txEl>
                                              <p:pRg st="5" end="5"/>
                                            </p:txEl>
                                          </p:spTgt>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70659">
                                            <p:txEl>
                                              <p:pRg st="7" end="7"/>
                                            </p:txEl>
                                          </p:spTgt>
                                        </p:tgtEl>
                                        <p:attrNameLst>
                                          <p:attrName>style.visibility</p:attrName>
                                        </p:attrNameLst>
                                      </p:cBhvr>
                                      <p:to>
                                        <p:strVal val="visible"/>
                                      </p:to>
                                    </p:set>
                                    <p:animEffect transition="in" filter="circle(in)">
                                      <p:cBhvr>
                                        <p:cTn id="25" dur="2000"/>
                                        <p:tgtEl>
                                          <p:spTgt spid="7065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229600" cy="533400"/>
          </a:xfrm>
        </p:spPr>
        <p:txBody>
          <a:bodyPr/>
          <a:lstStyle/>
          <a:p>
            <a:r>
              <a:rPr lang="en-US" dirty="0"/>
              <a:t>L.I.D.A.R.</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5291" b="18736"/>
          <a:stretch/>
        </p:blipFill>
        <p:spPr>
          <a:xfrm>
            <a:off x="3126242" y="2292096"/>
            <a:ext cx="996387" cy="3807031"/>
          </a:xfrm>
          <a:prstGeom prst="rect">
            <a:avLst/>
          </a:prstGeom>
        </p:spPr>
      </p:pic>
      <p:sp>
        <p:nvSpPr>
          <p:cNvPr id="5" name="Content Placeholder 2"/>
          <p:cNvSpPr txBox="1">
            <a:spLocks/>
          </p:cNvSpPr>
          <p:nvPr/>
        </p:nvSpPr>
        <p:spPr>
          <a:xfrm>
            <a:off x="4113794" y="2514600"/>
            <a:ext cx="1112829"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dirty="0" err="1"/>
              <a:t>ght</a:t>
            </a:r>
            <a:endParaRPr lang="en-US" sz="3600" dirty="0"/>
          </a:p>
        </p:txBody>
      </p:sp>
      <p:sp>
        <p:nvSpPr>
          <p:cNvPr id="6" name="Content Placeholder 2"/>
          <p:cNvSpPr txBox="1">
            <a:spLocks/>
          </p:cNvSpPr>
          <p:nvPr/>
        </p:nvSpPr>
        <p:spPr>
          <a:xfrm>
            <a:off x="3830330" y="3435096"/>
            <a:ext cx="20574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dirty="0" err="1"/>
              <a:t>etection</a:t>
            </a:r>
            <a:endParaRPr lang="en-US" sz="3600" dirty="0"/>
          </a:p>
        </p:txBody>
      </p:sp>
      <p:sp>
        <p:nvSpPr>
          <p:cNvPr id="7" name="Content Placeholder 2"/>
          <p:cNvSpPr txBox="1">
            <a:spLocks/>
          </p:cNvSpPr>
          <p:nvPr/>
        </p:nvSpPr>
        <p:spPr>
          <a:xfrm>
            <a:off x="3886200" y="4471416"/>
            <a:ext cx="20574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dirty="0" err="1"/>
              <a:t>nd</a:t>
            </a:r>
            <a:endParaRPr lang="en-US" sz="3600" dirty="0"/>
          </a:p>
        </p:txBody>
      </p:sp>
      <p:sp>
        <p:nvSpPr>
          <p:cNvPr id="8" name="Content Placeholder 2"/>
          <p:cNvSpPr txBox="1">
            <a:spLocks/>
          </p:cNvSpPr>
          <p:nvPr/>
        </p:nvSpPr>
        <p:spPr>
          <a:xfrm>
            <a:off x="3849624" y="5458968"/>
            <a:ext cx="20574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dirty="0" err="1"/>
              <a:t>anging</a:t>
            </a:r>
            <a:endParaRPr lang="en-US" sz="3600" dirty="0"/>
          </a:p>
        </p:txBody>
      </p:sp>
    </p:spTree>
    <p:extLst>
      <p:ext uri="{BB962C8B-B14F-4D97-AF65-F5344CB8AC3E}">
        <p14:creationId xmlns:p14="http://schemas.microsoft.com/office/powerpoint/2010/main" val="124201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229600" cy="533400"/>
          </a:xfrm>
        </p:spPr>
        <p:txBody>
          <a:bodyPr/>
          <a:lstStyle/>
          <a:p>
            <a:r>
              <a:rPr lang="en-US" dirty="0"/>
              <a:t>L.I.D.A.R.</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5291" b="18736"/>
          <a:stretch/>
        </p:blipFill>
        <p:spPr>
          <a:xfrm>
            <a:off x="3126242" y="2292096"/>
            <a:ext cx="996387" cy="3807031"/>
          </a:xfrm>
          <a:prstGeom prst="rect">
            <a:avLst/>
          </a:prstGeom>
        </p:spPr>
      </p:pic>
      <p:sp>
        <p:nvSpPr>
          <p:cNvPr id="5" name="Content Placeholder 2"/>
          <p:cNvSpPr txBox="1">
            <a:spLocks/>
          </p:cNvSpPr>
          <p:nvPr/>
        </p:nvSpPr>
        <p:spPr>
          <a:xfrm>
            <a:off x="4113794" y="2514600"/>
            <a:ext cx="1112829"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dirty="0" err="1">
                <a:solidFill>
                  <a:prstClr val="black">
                    <a:lumMod val="75000"/>
                    <a:lumOff val="25000"/>
                  </a:prstClr>
                </a:solidFill>
              </a:rPr>
              <a:t>ght</a:t>
            </a:r>
            <a:endParaRPr lang="en-US" sz="3600" dirty="0">
              <a:solidFill>
                <a:prstClr val="black">
                  <a:lumMod val="75000"/>
                  <a:lumOff val="25000"/>
                </a:prstClr>
              </a:solidFill>
            </a:endParaRPr>
          </a:p>
        </p:txBody>
      </p:sp>
      <p:sp>
        <p:nvSpPr>
          <p:cNvPr id="6" name="Content Placeholder 2"/>
          <p:cNvSpPr txBox="1">
            <a:spLocks/>
          </p:cNvSpPr>
          <p:nvPr/>
        </p:nvSpPr>
        <p:spPr>
          <a:xfrm>
            <a:off x="3830330" y="3435096"/>
            <a:ext cx="20574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dirty="0" err="1">
                <a:solidFill>
                  <a:prstClr val="black">
                    <a:lumMod val="75000"/>
                    <a:lumOff val="25000"/>
                  </a:prstClr>
                </a:solidFill>
              </a:rPr>
              <a:t>etection</a:t>
            </a:r>
            <a:endParaRPr lang="en-US" sz="3600" dirty="0">
              <a:solidFill>
                <a:prstClr val="black">
                  <a:lumMod val="75000"/>
                  <a:lumOff val="25000"/>
                </a:prstClr>
              </a:solidFill>
            </a:endParaRPr>
          </a:p>
        </p:txBody>
      </p:sp>
      <p:sp>
        <p:nvSpPr>
          <p:cNvPr id="7" name="Content Placeholder 2"/>
          <p:cNvSpPr txBox="1">
            <a:spLocks/>
          </p:cNvSpPr>
          <p:nvPr/>
        </p:nvSpPr>
        <p:spPr>
          <a:xfrm>
            <a:off x="3886200" y="4471416"/>
            <a:ext cx="20574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dirty="0" err="1">
                <a:solidFill>
                  <a:prstClr val="black">
                    <a:lumMod val="75000"/>
                    <a:lumOff val="25000"/>
                  </a:prstClr>
                </a:solidFill>
              </a:rPr>
              <a:t>nd</a:t>
            </a:r>
            <a:endParaRPr lang="en-US" sz="3600" dirty="0">
              <a:solidFill>
                <a:prstClr val="black">
                  <a:lumMod val="75000"/>
                  <a:lumOff val="25000"/>
                </a:prstClr>
              </a:solidFill>
            </a:endParaRPr>
          </a:p>
        </p:txBody>
      </p:sp>
      <p:sp>
        <p:nvSpPr>
          <p:cNvPr id="8" name="Content Placeholder 2"/>
          <p:cNvSpPr txBox="1">
            <a:spLocks/>
          </p:cNvSpPr>
          <p:nvPr/>
        </p:nvSpPr>
        <p:spPr>
          <a:xfrm>
            <a:off x="3849624" y="5458968"/>
            <a:ext cx="20574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dirty="0" err="1">
                <a:solidFill>
                  <a:prstClr val="black">
                    <a:lumMod val="75000"/>
                    <a:lumOff val="25000"/>
                  </a:prstClr>
                </a:solidFill>
              </a:rPr>
              <a:t>anging</a:t>
            </a:r>
            <a:endParaRPr lang="en-US" sz="3600" dirty="0">
              <a:solidFill>
                <a:prstClr val="black">
                  <a:lumMod val="75000"/>
                  <a:lumOff val="25000"/>
                </a:prstClr>
              </a:solidFill>
            </a:endParaRPr>
          </a:p>
        </p:txBody>
      </p:sp>
    </p:spTree>
    <p:extLst>
      <p:ext uri="{BB962C8B-B14F-4D97-AF65-F5344CB8AC3E}">
        <p14:creationId xmlns:p14="http://schemas.microsoft.com/office/powerpoint/2010/main" val="255605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Content Placeholder 2"/>
          <p:cNvSpPr>
            <a:spLocks noGrp="1"/>
          </p:cNvSpPr>
          <p:nvPr>
            <p:ph idx="1"/>
          </p:nvPr>
        </p:nvSpPr>
        <p:spPr>
          <a:xfrm>
            <a:off x="457200" y="2027237"/>
            <a:ext cx="8229600" cy="4525963"/>
          </a:xfrm>
          <a:effectLst/>
        </p:spPr>
        <p:txBody>
          <a:bodyPr>
            <a:normAutofit/>
          </a:bodyPr>
          <a:lstStyle/>
          <a:p>
            <a:pPr>
              <a:lnSpc>
                <a:spcPct val="90000"/>
              </a:lnSpc>
              <a:defRPr/>
            </a:pPr>
            <a:r>
              <a:rPr lang="en-US" altLang="en-US" sz="2400" dirty="0"/>
              <a:t>Use gallium arsenide diodes </a:t>
            </a:r>
          </a:p>
          <a:p>
            <a:pPr lvl="1">
              <a:lnSpc>
                <a:spcPct val="90000"/>
              </a:lnSpc>
              <a:defRPr/>
            </a:pPr>
            <a:r>
              <a:rPr lang="en-US" altLang="en-US" sz="2000" dirty="0"/>
              <a:t>904 nm wavelength</a:t>
            </a:r>
          </a:p>
          <a:p>
            <a:pPr>
              <a:lnSpc>
                <a:spcPct val="90000"/>
              </a:lnSpc>
              <a:defRPr/>
            </a:pPr>
            <a:endParaRPr lang="en-US" altLang="en-US" sz="2400" dirty="0"/>
          </a:p>
          <a:p>
            <a:pPr>
              <a:lnSpc>
                <a:spcPct val="90000"/>
              </a:lnSpc>
              <a:defRPr/>
            </a:pPr>
            <a:r>
              <a:rPr lang="en-US" altLang="en-US" sz="2400" dirty="0"/>
              <a:t>Transmits beam for short time interval  </a:t>
            </a:r>
          </a:p>
          <a:p>
            <a:pPr lvl="1">
              <a:lnSpc>
                <a:spcPct val="90000"/>
              </a:lnSpc>
              <a:defRPr/>
            </a:pPr>
            <a:r>
              <a:rPr lang="en-US" altLang="en-US" sz="2000" dirty="0"/>
              <a:t>L.A.S.E.R. pulse</a:t>
            </a:r>
          </a:p>
          <a:p>
            <a:pPr>
              <a:lnSpc>
                <a:spcPct val="90000"/>
              </a:lnSpc>
              <a:defRPr/>
            </a:pPr>
            <a:endParaRPr lang="en-US" altLang="en-US" sz="2400" dirty="0"/>
          </a:p>
          <a:p>
            <a:pPr>
              <a:lnSpc>
                <a:spcPct val="90000"/>
              </a:lnSpc>
              <a:defRPr/>
            </a:pPr>
            <a:r>
              <a:rPr lang="en-US" altLang="en-US" sz="2400" dirty="0"/>
              <a:t>Time of L.A.S.E.R. pulse</a:t>
            </a:r>
          </a:p>
          <a:p>
            <a:pPr lvl="1">
              <a:lnSpc>
                <a:spcPct val="90000"/>
              </a:lnSpc>
              <a:defRPr/>
            </a:pPr>
            <a:r>
              <a:rPr lang="en-US" altLang="en-US" sz="2000" dirty="0"/>
              <a:t>expressed in nanoseconds (ns)</a:t>
            </a:r>
          </a:p>
          <a:p>
            <a:pPr>
              <a:lnSpc>
                <a:spcPct val="90000"/>
              </a:lnSpc>
              <a:buNone/>
              <a:defRPr/>
            </a:pPr>
            <a:r>
              <a:rPr lang="en-US" altLang="en-US" sz="2400" dirty="0"/>
              <a:t>		</a:t>
            </a:r>
            <a:endParaRPr lang="en-US" altLang="en-US" sz="2000" dirty="0"/>
          </a:p>
        </p:txBody>
      </p:sp>
      <p:sp>
        <p:nvSpPr>
          <p:cNvPr id="55298" name="Title 1"/>
          <p:cNvSpPr>
            <a:spLocks noGrp="1"/>
          </p:cNvSpPr>
          <p:nvPr>
            <p:ph type="title"/>
          </p:nvPr>
        </p:nvSpPr>
        <p:spPr/>
        <p:txBody>
          <a:bodyPr/>
          <a:lstStyle/>
          <a:p>
            <a:r>
              <a:rPr lang="en-US" altLang="en-US" dirty="0"/>
              <a:t>PROPERTIES OF L.I.D.A.R.S</a:t>
            </a:r>
          </a:p>
        </p:txBody>
      </p:sp>
    </p:spTree>
    <p:extLst>
      <p:ext uri="{BB962C8B-B14F-4D97-AF65-F5344CB8AC3E}">
        <p14:creationId xmlns:p14="http://schemas.microsoft.com/office/powerpoint/2010/main" val="3331656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rot="-2700000" flipV="1">
            <a:off x="2119378" y="5481362"/>
            <a:ext cx="640080" cy="45719"/>
          </a:xfrm>
          <a:prstGeom prst="rect">
            <a:avLst/>
          </a:prstGeom>
          <a:solidFill>
            <a:schemeClr val="tx1">
              <a:lumMod val="65000"/>
              <a:lumOff val="35000"/>
              <a:alpha val="70000"/>
            </a:schemeClr>
          </a:solidFill>
          <a:ln>
            <a:noFill/>
          </a:ln>
          <a:effectLst>
            <a:outerShdw blurRad="381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2700000">
            <a:off x="2611804" y="2660066"/>
            <a:ext cx="45719" cy="640080"/>
          </a:xfrm>
          <a:prstGeom prst="rect">
            <a:avLst/>
          </a:prstGeom>
          <a:solidFill>
            <a:schemeClr val="tx1">
              <a:lumMod val="65000"/>
              <a:lumOff val="35000"/>
              <a:alpha val="70000"/>
            </a:schemeClr>
          </a:solidFill>
          <a:ln>
            <a:noFill/>
          </a:ln>
          <a:effectLst>
            <a:outerShdw blurRad="38100" dist="254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21508" t="53261" r="62746" b="19188"/>
          <a:stretch/>
        </p:blipFill>
        <p:spPr>
          <a:xfrm>
            <a:off x="1614985" y="3838914"/>
            <a:ext cx="1391283" cy="1003523"/>
          </a:xfrm>
          <a:prstGeom prst="rect">
            <a:avLst/>
          </a:prstGeom>
        </p:spPr>
      </p:pic>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r="84006" b="78447"/>
          <a:stretch/>
        </p:blipFill>
        <p:spPr>
          <a:xfrm>
            <a:off x="110728" y="2624717"/>
            <a:ext cx="1413272" cy="785027"/>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9502"/>
          <a:stretch/>
        </p:blipFill>
        <p:spPr>
          <a:xfrm>
            <a:off x="6523630" y="2706688"/>
            <a:ext cx="2694882" cy="3642367"/>
          </a:xfrm>
          <a:prstGeom prst="rect">
            <a:avLst/>
          </a:prstGeom>
        </p:spPr>
      </p:pic>
      <p:sp>
        <p:nvSpPr>
          <p:cNvPr id="50178" name="Rectangle 2"/>
          <p:cNvSpPr>
            <a:spLocks noGrp="1" noChangeArrowheads="1"/>
          </p:cNvSpPr>
          <p:nvPr>
            <p:ph type="title"/>
          </p:nvPr>
        </p:nvSpPr>
        <p:spPr>
          <a:xfrm>
            <a:off x="0" y="304800"/>
            <a:ext cx="8915400" cy="838200"/>
          </a:xfrm>
        </p:spPr>
        <p:txBody>
          <a:bodyPr/>
          <a:lstStyle/>
          <a:p>
            <a:pPr eaLnBrk="1" hangingPunct="1"/>
            <a:r>
              <a:rPr lang="en-US" altLang="en-US" dirty="0"/>
              <a:t>BASIC L.I.D.A.R. COMPONENTS </a:t>
            </a:r>
          </a:p>
        </p:txBody>
      </p:sp>
      <p:sp>
        <p:nvSpPr>
          <p:cNvPr id="50181" name="Line 5"/>
          <p:cNvSpPr>
            <a:spLocks noChangeShapeType="1"/>
          </p:cNvSpPr>
          <p:nvPr/>
        </p:nvSpPr>
        <p:spPr bwMode="auto">
          <a:xfrm>
            <a:off x="1235074" y="2958315"/>
            <a:ext cx="1279525" cy="0"/>
          </a:xfrm>
          <a:prstGeom prst="line">
            <a:avLst/>
          </a:prstGeom>
          <a:ln w="19050">
            <a:headEnd/>
            <a:tailEnd type="triangle" w="med" len="med"/>
          </a:ln>
          <a:extLst/>
        </p:spPr>
        <p:style>
          <a:lnRef idx="1">
            <a:schemeClr val="accent1"/>
          </a:lnRef>
          <a:fillRef idx="0">
            <a:schemeClr val="accent1"/>
          </a:fillRef>
          <a:effectRef idx="0">
            <a:schemeClr val="accent1"/>
          </a:effectRef>
          <a:fontRef idx="minor">
            <a:schemeClr val="tx1"/>
          </a:fontRef>
        </p:style>
        <p:txBody>
          <a:bodyPr/>
          <a:lstStyle/>
          <a:p>
            <a:endParaRPr lang="en-US">
              <a:solidFill>
                <a:prstClr val="black"/>
              </a:solidFill>
            </a:endParaRPr>
          </a:p>
        </p:txBody>
      </p:sp>
      <p:sp>
        <p:nvSpPr>
          <p:cNvPr id="50183" name="Line 7"/>
          <p:cNvSpPr>
            <a:spLocks noChangeShapeType="1"/>
          </p:cNvSpPr>
          <p:nvPr/>
        </p:nvSpPr>
        <p:spPr bwMode="auto">
          <a:xfrm>
            <a:off x="2606675" y="2958315"/>
            <a:ext cx="5394324" cy="0"/>
          </a:xfrm>
          <a:prstGeom prst="line">
            <a:avLst/>
          </a:prstGeom>
          <a:ln w="19050">
            <a:headEnd/>
            <a:tailEnd type="triangle" w="med" len="med"/>
          </a:ln>
          <a:extLst/>
        </p:spPr>
        <p:style>
          <a:lnRef idx="1">
            <a:schemeClr val="accent1"/>
          </a:lnRef>
          <a:fillRef idx="0">
            <a:schemeClr val="accent1"/>
          </a:fillRef>
          <a:effectRef idx="0">
            <a:schemeClr val="accent1"/>
          </a:effectRef>
          <a:fontRef idx="minor">
            <a:schemeClr val="tx1"/>
          </a:fontRef>
        </p:style>
        <p:txBody>
          <a:bodyPr/>
          <a:lstStyle/>
          <a:p>
            <a:endParaRPr lang="en-US">
              <a:solidFill>
                <a:prstClr val="black"/>
              </a:solidFill>
            </a:endParaRPr>
          </a:p>
        </p:txBody>
      </p:sp>
      <p:sp>
        <p:nvSpPr>
          <p:cNvPr id="50184" name="Line 8"/>
          <p:cNvSpPr>
            <a:spLocks noChangeShapeType="1"/>
          </p:cNvSpPr>
          <p:nvPr/>
        </p:nvSpPr>
        <p:spPr bwMode="auto">
          <a:xfrm>
            <a:off x="2606675" y="2958315"/>
            <a:ext cx="0" cy="1066800"/>
          </a:xfrm>
          <a:prstGeom prst="line">
            <a:avLst/>
          </a:prstGeom>
          <a:ln w="19050">
            <a:headEnd/>
            <a:tailEnd type="triangle" w="med" len="med"/>
          </a:ln>
          <a:extLst/>
        </p:spPr>
        <p:style>
          <a:lnRef idx="1">
            <a:schemeClr val="accent1"/>
          </a:lnRef>
          <a:fillRef idx="0">
            <a:schemeClr val="accent1"/>
          </a:fillRef>
          <a:effectRef idx="0">
            <a:schemeClr val="accent1"/>
          </a:effectRef>
          <a:fontRef idx="minor">
            <a:schemeClr val="tx1"/>
          </a:fontRef>
        </p:style>
        <p:txBody>
          <a:bodyPr/>
          <a:lstStyle/>
          <a:p>
            <a:endParaRPr lang="en-US">
              <a:solidFill>
                <a:prstClr val="black"/>
              </a:solidFill>
            </a:endParaRPr>
          </a:p>
        </p:txBody>
      </p:sp>
      <p:sp>
        <p:nvSpPr>
          <p:cNvPr id="50186" name="Line 10"/>
          <p:cNvSpPr>
            <a:spLocks noChangeShapeType="1"/>
          </p:cNvSpPr>
          <p:nvPr/>
        </p:nvSpPr>
        <p:spPr bwMode="auto">
          <a:xfrm flipH="1">
            <a:off x="2378074" y="5549115"/>
            <a:ext cx="5622925" cy="0"/>
          </a:xfrm>
          <a:prstGeom prst="line">
            <a:avLst/>
          </a:prstGeom>
          <a:ln w="19050">
            <a:headEnd/>
            <a:tailEnd type="triangle" w="med" len="med"/>
          </a:ln>
          <a:extLst/>
        </p:spPr>
        <p:style>
          <a:lnRef idx="1">
            <a:schemeClr val="accent1"/>
          </a:lnRef>
          <a:fillRef idx="0">
            <a:schemeClr val="accent1"/>
          </a:fillRef>
          <a:effectRef idx="0">
            <a:schemeClr val="accent1"/>
          </a:effectRef>
          <a:fontRef idx="minor">
            <a:schemeClr val="tx1"/>
          </a:fontRef>
        </p:style>
        <p:txBody>
          <a:bodyPr/>
          <a:lstStyle/>
          <a:p>
            <a:endParaRPr lang="en-US">
              <a:solidFill>
                <a:prstClr val="black"/>
              </a:solidFill>
            </a:endParaRPr>
          </a:p>
        </p:txBody>
      </p:sp>
      <p:sp>
        <p:nvSpPr>
          <p:cNvPr id="50188" name="Line 12"/>
          <p:cNvSpPr>
            <a:spLocks noChangeShapeType="1"/>
          </p:cNvSpPr>
          <p:nvPr/>
        </p:nvSpPr>
        <p:spPr bwMode="auto">
          <a:xfrm flipV="1">
            <a:off x="2378075" y="4787115"/>
            <a:ext cx="0" cy="762000"/>
          </a:xfrm>
          <a:prstGeom prst="line">
            <a:avLst/>
          </a:prstGeom>
          <a:ln w="19050">
            <a:headEnd/>
            <a:tailEnd type="triangle" w="med" len="med"/>
          </a:ln>
          <a:extLst/>
        </p:spPr>
        <p:style>
          <a:lnRef idx="1">
            <a:schemeClr val="accent1"/>
          </a:lnRef>
          <a:fillRef idx="0">
            <a:schemeClr val="accent1"/>
          </a:fillRef>
          <a:effectRef idx="0">
            <a:schemeClr val="accent1"/>
          </a:effectRef>
          <a:fontRef idx="minor">
            <a:schemeClr val="tx1"/>
          </a:fontRef>
        </p:style>
        <p:txBody>
          <a:bodyPr/>
          <a:lstStyle/>
          <a:p>
            <a:endParaRPr lang="en-US">
              <a:solidFill>
                <a:prstClr val="black"/>
              </a:solidFill>
            </a:endParaRPr>
          </a:p>
        </p:txBody>
      </p:sp>
      <p:sp>
        <p:nvSpPr>
          <p:cNvPr id="50190" name="Text Box 14"/>
          <p:cNvSpPr txBox="1">
            <a:spLocks noChangeArrowheads="1"/>
          </p:cNvSpPr>
          <p:nvPr/>
        </p:nvSpPr>
        <p:spPr bwMode="auto">
          <a:xfrm>
            <a:off x="265176" y="3200400"/>
            <a:ext cx="1294906" cy="70788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L.A.S.E.R.</a:t>
            </a:r>
          </a:p>
          <a:p>
            <a:pPr eaLnBrk="1" hangingPunct="1">
              <a:spcBef>
                <a:spcPct val="0"/>
              </a:spcBef>
              <a:buFontTx/>
              <a:buNone/>
            </a:pPr>
            <a:r>
              <a:rPr lang="en-US" alt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Diode</a:t>
            </a:r>
          </a:p>
        </p:txBody>
      </p:sp>
      <p:sp>
        <p:nvSpPr>
          <p:cNvPr id="50191" name="Text Box 15"/>
          <p:cNvSpPr txBox="1">
            <a:spLocks noChangeArrowheads="1"/>
          </p:cNvSpPr>
          <p:nvPr/>
        </p:nvSpPr>
        <p:spPr bwMode="auto">
          <a:xfrm>
            <a:off x="2407464" y="2429862"/>
            <a:ext cx="1396536" cy="3385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Beam Splitter</a:t>
            </a:r>
          </a:p>
        </p:txBody>
      </p:sp>
      <p:sp>
        <p:nvSpPr>
          <p:cNvPr id="50193" name="Text Box 17"/>
          <p:cNvSpPr txBox="1">
            <a:spLocks noChangeArrowheads="1"/>
          </p:cNvSpPr>
          <p:nvPr/>
        </p:nvSpPr>
        <p:spPr bwMode="auto">
          <a:xfrm>
            <a:off x="2957831" y="4168967"/>
            <a:ext cx="2199641" cy="4001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Timer / Computer</a:t>
            </a:r>
          </a:p>
        </p:txBody>
      </p:sp>
      <p:sp>
        <p:nvSpPr>
          <p:cNvPr id="50194" name="Text Box 18"/>
          <p:cNvSpPr txBox="1">
            <a:spLocks noChangeArrowheads="1"/>
          </p:cNvSpPr>
          <p:nvPr/>
        </p:nvSpPr>
        <p:spPr bwMode="auto">
          <a:xfrm>
            <a:off x="1752600" y="3739009"/>
            <a:ext cx="444352" cy="3385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On</a:t>
            </a:r>
          </a:p>
        </p:txBody>
      </p:sp>
      <p:sp>
        <p:nvSpPr>
          <p:cNvPr id="50195" name="Text Box 19"/>
          <p:cNvSpPr txBox="1">
            <a:spLocks noChangeArrowheads="1"/>
          </p:cNvSpPr>
          <p:nvPr/>
        </p:nvSpPr>
        <p:spPr bwMode="auto">
          <a:xfrm>
            <a:off x="1755648" y="4648200"/>
            <a:ext cx="460575" cy="3385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Off</a:t>
            </a:r>
          </a:p>
        </p:txBody>
      </p:sp>
      <p:sp>
        <p:nvSpPr>
          <p:cNvPr id="22" name="Text Box 15"/>
          <p:cNvSpPr txBox="1">
            <a:spLocks noChangeArrowheads="1"/>
          </p:cNvSpPr>
          <p:nvPr/>
        </p:nvSpPr>
        <p:spPr bwMode="auto">
          <a:xfrm>
            <a:off x="2216223" y="5715000"/>
            <a:ext cx="1396536" cy="3385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Beam Splitter</a:t>
            </a:r>
          </a:p>
        </p:txBody>
      </p:sp>
      <p:sp>
        <p:nvSpPr>
          <p:cNvPr id="5" name="TextBox 4"/>
          <p:cNvSpPr txBox="1"/>
          <p:nvPr/>
        </p:nvSpPr>
        <p:spPr>
          <a:xfrm>
            <a:off x="7488936" y="2209800"/>
            <a:ext cx="1042988" cy="400110"/>
          </a:xfrm>
          <a:prstGeom prst="rect">
            <a:avLst/>
          </a:prstGeom>
          <a:noFill/>
        </p:spPr>
        <p:txBody>
          <a:bodyPr wrap="square" rtlCol="0">
            <a:spAutoFit/>
          </a:bodyPr>
          <a:lstStyle/>
          <a:p>
            <a:pPr algn="ctr"/>
            <a:r>
              <a:rPr lang="en-US" sz="2000" dirty="0">
                <a:latin typeface="Tahoma" panose="020B0604030504040204" pitchFamily="34" charset="0"/>
                <a:ea typeface="Tahoma" panose="020B0604030504040204" pitchFamily="34" charset="0"/>
                <a:cs typeface="Tahoma" panose="020B0604030504040204" pitchFamily="34" charset="0"/>
              </a:rPr>
              <a:t>Object</a:t>
            </a:r>
          </a:p>
        </p:txBody>
      </p:sp>
    </p:spTree>
    <p:extLst>
      <p:ext uri="{BB962C8B-B14F-4D97-AF65-F5344CB8AC3E}">
        <p14:creationId xmlns:p14="http://schemas.microsoft.com/office/powerpoint/2010/main" val="2771771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wipe(left)">
                                      <p:cBhvr>
                                        <p:cTn id="7" dur="500"/>
                                        <p:tgtEl>
                                          <p:spTgt spid="50181"/>
                                        </p:tgtEl>
                                      </p:cBhvr>
                                    </p:animEffect>
                                  </p:childTnLst>
                                </p:cTn>
                              </p:par>
                              <p:par>
                                <p:cTn id="8" presetID="22" presetClass="entr" presetSubtype="8" fill="hold" grpId="0" nodeType="withEffect">
                                  <p:stCondLst>
                                    <p:cond delay="450"/>
                                  </p:stCondLst>
                                  <p:childTnLst>
                                    <p:set>
                                      <p:cBhvr>
                                        <p:cTn id="9" dur="1" fill="hold">
                                          <p:stCondLst>
                                            <p:cond delay="0"/>
                                          </p:stCondLst>
                                        </p:cTn>
                                        <p:tgtEl>
                                          <p:spTgt spid="50183"/>
                                        </p:tgtEl>
                                        <p:attrNameLst>
                                          <p:attrName>style.visibility</p:attrName>
                                        </p:attrNameLst>
                                      </p:cBhvr>
                                      <p:to>
                                        <p:strVal val="visible"/>
                                      </p:to>
                                    </p:set>
                                    <p:animEffect transition="in" filter="wipe(left)">
                                      <p:cBhvr>
                                        <p:cTn id="10" dur="1000"/>
                                        <p:tgtEl>
                                          <p:spTgt spid="50183"/>
                                        </p:tgtEl>
                                      </p:cBhvr>
                                    </p:animEffect>
                                  </p:childTnLst>
                                </p:cTn>
                              </p:par>
                              <p:par>
                                <p:cTn id="11" presetID="22" presetClass="entr" presetSubtype="1" fill="hold" grpId="0" nodeType="withEffect">
                                  <p:stCondLst>
                                    <p:cond delay="450"/>
                                  </p:stCondLst>
                                  <p:childTnLst>
                                    <p:set>
                                      <p:cBhvr>
                                        <p:cTn id="12" dur="1" fill="hold">
                                          <p:stCondLst>
                                            <p:cond delay="0"/>
                                          </p:stCondLst>
                                        </p:cTn>
                                        <p:tgtEl>
                                          <p:spTgt spid="50184"/>
                                        </p:tgtEl>
                                        <p:attrNameLst>
                                          <p:attrName>style.visibility</p:attrName>
                                        </p:attrNameLst>
                                      </p:cBhvr>
                                      <p:to>
                                        <p:strVal val="visible"/>
                                      </p:to>
                                    </p:set>
                                    <p:animEffect transition="in" filter="wipe(up)">
                                      <p:cBhvr>
                                        <p:cTn id="13" dur="500"/>
                                        <p:tgtEl>
                                          <p:spTgt spid="5018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50186"/>
                                        </p:tgtEl>
                                        <p:attrNameLst>
                                          <p:attrName>style.visibility</p:attrName>
                                        </p:attrNameLst>
                                      </p:cBhvr>
                                      <p:to>
                                        <p:strVal val="visible"/>
                                      </p:to>
                                    </p:set>
                                    <p:animEffect transition="in" filter="wipe(right)">
                                      <p:cBhvr>
                                        <p:cTn id="18" dur="1000"/>
                                        <p:tgtEl>
                                          <p:spTgt spid="50186"/>
                                        </p:tgtEl>
                                      </p:cBhvr>
                                    </p:animEffect>
                                  </p:childTnLst>
                                </p:cTn>
                              </p:par>
                              <p:par>
                                <p:cTn id="19" presetID="22" presetClass="entr" presetSubtype="4" fill="hold" grpId="0" nodeType="withEffect">
                                  <p:stCondLst>
                                    <p:cond delay="950"/>
                                  </p:stCondLst>
                                  <p:childTnLst>
                                    <p:set>
                                      <p:cBhvr>
                                        <p:cTn id="20" dur="1" fill="hold">
                                          <p:stCondLst>
                                            <p:cond delay="0"/>
                                          </p:stCondLst>
                                        </p:cTn>
                                        <p:tgtEl>
                                          <p:spTgt spid="50188"/>
                                        </p:tgtEl>
                                        <p:attrNameLst>
                                          <p:attrName>style.visibility</p:attrName>
                                        </p:attrNameLst>
                                      </p:cBhvr>
                                      <p:to>
                                        <p:strVal val="visible"/>
                                      </p:to>
                                    </p:set>
                                    <p:animEffect transition="in" filter="wipe(down)">
                                      <p:cBhvr>
                                        <p:cTn id="21" dur="500"/>
                                        <p:tgtEl>
                                          <p:spTgt spid="50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nimBg="1"/>
      <p:bldP spid="50183" grpId="0" animBg="1"/>
      <p:bldP spid="50184" grpId="0" animBg="1"/>
      <p:bldP spid="50186" grpId="0" animBg="1"/>
      <p:bldP spid="5018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dirty="0"/>
              <a:t>TIME OF FLIGHT</a:t>
            </a:r>
          </a:p>
        </p:txBody>
      </p:sp>
      <p:sp>
        <p:nvSpPr>
          <p:cNvPr id="57347" name="Rectangle 3"/>
          <p:cNvSpPr>
            <a:spLocks noGrp="1" noChangeArrowheads="1"/>
          </p:cNvSpPr>
          <p:nvPr>
            <p:ph type="body" idx="1"/>
          </p:nvPr>
        </p:nvSpPr>
        <p:spPr>
          <a:xfrm>
            <a:off x="457200" y="1951037"/>
            <a:ext cx="8229600" cy="4525963"/>
          </a:xfrm>
        </p:spPr>
        <p:txBody>
          <a:bodyPr/>
          <a:lstStyle/>
          <a:p>
            <a:pPr eaLnBrk="1" hangingPunct="1">
              <a:lnSpc>
                <a:spcPct val="90000"/>
              </a:lnSpc>
              <a:spcAft>
                <a:spcPts val="1200"/>
              </a:spcAft>
            </a:pPr>
            <a:r>
              <a:rPr lang="en-US" altLang="en-US" sz="2800" dirty="0"/>
              <a:t>R.A.D.A.R.s use the change in frequency of a radio wave</a:t>
            </a:r>
          </a:p>
          <a:p>
            <a:pPr lvl="1" eaLnBrk="1" hangingPunct="1">
              <a:lnSpc>
                <a:spcPct val="90000"/>
              </a:lnSpc>
              <a:spcAft>
                <a:spcPts val="1200"/>
              </a:spcAft>
            </a:pPr>
            <a:r>
              <a:rPr lang="en-US" altLang="en-US" sz="2400" dirty="0"/>
              <a:t>The Doppler principle</a:t>
            </a:r>
          </a:p>
          <a:p>
            <a:pPr eaLnBrk="1" hangingPunct="1">
              <a:lnSpc>
                <a:spcPct val="90000"/>
              </a:lnSpc>
              <a:spcAft>
                <a:spcPts val="1200"/>
              </a:spcAft>
            </a:pPr>
            <a:r>
              <a:rPr lang="en-US" altLang="en-US" sz="2800" dirty="0"/>
              <a:t>L.I.D.A.R.s measure distance change over time</a:t>
            </a:r>
          </a:p>
          <a:p>
            <a:pPr eaLnBrk="1" hangingPunct="1">
              <a:lnSpc>
                <a:spcPct val="90000"/>
              </a:lnSpc>
              <a:spcAft>
                <a:spcPts val="1200"/>
              </a:spcAft>
            </a:pPr>
            <a:r>
              <a:rPr lang="en-US" altLang="en-US" sz="2800" dirty="0"/>
              <a:t>Measurement of the time is called </a:t>
            </a:r>
            <a:r>
              <a:rPr lang="en-US" altLang="en-US" sz="2800" b="1" u="sng" dirty="0"/>
              <a:t>Time of Flight</a:t>
            </a:r>
          </a:p>
        </p:txBody>
      </p:sp>
    </p:spTree>
    <p:extLst>
      <p:ext uri="{BB962C8B-B14F-4D97-AF65-F5344CB8AC3E}">
        <p14:creationId xmlns:p14="http://schemas.microsoft.com/office/powerpoint/2010/main" val="44990483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en-US" sz="3600" dirty="0"/>
              <a:t>HOW L.I.D.A.R.S MEASURE SPEED</a:t>
            </a:r>
          </a:p>
        </p:txBody>
      </p:sp>
      <p:sp>
        <p:nvSpPr>
          <p:cNvPr id="82947" name="Rectangle 3"/>
          <p:cNvSpPr>
            <a:spLocks noGrp="1" noChangeArrowheads="1"/>
          </p:cNvSpPr>
          <p:nvPr>
            <p:ph type="body" idx="1"/>
          </p:nvPr>
        </p:nvSpPr>
        <p:spPr>
          <a:xfrm>
            <a:off x="609600" y="1905000"/>
            <a:ext cx="8074025" cy="4221163"/>
          </a:xfrm>
        </p:spPr>
        <p:txBody>
          <a:bodyPr/>
          <a:lstStyle/>
          <a:p>
            <a:pPr eaLnBrk="1" hangingPunct="1">
              <a:lnSpc>
                <a:spcPct val="80000"/>
              </a:lnSpc>
            </a:pPr>
            <a:r>
              <a:rPr lang="en-US" altLang="en-US" sz="2800" dirty="0"/>
              <a:t>L.I.D.A.R.s take several distance readings over an interval of time</a:t>
            </a:r>
          </a:p>
          <a:p>
            <a:pPr eaLnBrk="1" hangingPunct="1">
              <a:lnSpc>
                <a:spcPct val="80000"/>
              </a:lnSpc>
            </a:pPr>
            <a:endParaRPr lang="en-US" altLang="en-US" sz="2800" dirty="0"/>
          </a:p>
          <a:p>
            <a:pPr eaLnBrk="1" hangingPunct="1">
              <a:lnSpc>
                <a:spcPct val="80000"/>
              </a:lnSpc>
            </a:pPr>
            <a:r>
              <a:rPr lang="en-US" altLang="en-US" sz="2800" dirty="0"/>
              <a:t>A target with relative motion will provide the L.I.D.A.R. with a new distance on each pulse</a:t>
            </a:r>
          </a:p>
          <a:p>
            <a:pPr eaLnBrk="1" hangingPunct="1">
              <a:lnSpc>
                <a:spcPct val="80000"/>
              </a:lnSpc>
            </a:pPr>
            <a:endParaRPr lang="en-US" altLang="en-US" sz="2800" dirty="0"/>
          </a:p>
          <a:p>
            <a:pPr>
              <a:lnSpc>
                <a:spcPct val="80000"/>
              </a:lnSpc>
            </a:pPr>
            <a:r>
              <a:rPr lang="en-US" altLang="en-US" sz="2800" dirty="0"/>
              <a:t>The L.I.D.A.R. calculates the change in distance over change in time: s = d / t</a:t>
            </a:r>
          </a:p>
        </p:txBody>
      </p:sp>
    </p:spTree>
    <p:extLst>
      <p:ext uri="{BB962C8B-B14F-4D97-AF65-F5344CB8AC3E}">
        <p14:creationId xmlns:p14="http://schemas.microsoft.com/office/powerpoint/2010/main" val="14338946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p:cTn id="7" dur="1000" fill="hold"/>
                                        <p:tgtEl>
                                          <p:spTgt spid="8294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294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2947">
                                            <p:txEl>
                                              <p:pRg st="0" end="0"/>
                                            </p:txEl>
                                          </p:spTgt>
                                        </p:tgtEl>
                                      </p:cBhvr>
                                    </p:animEffect>
                                  </p:childTnLst>
                                </p:cTn>
                              </p:par>
                            </p:childTnLst>
                          </p:cTn>
                        </p:par>
                        <p:par>
                          <p:cTn id="10" fill="hold">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82947">
                                            <p:txEl>
                                              <p:pRg st="2" end="2"/>
                                            </p:txEl>
                                          </p:spTgt>
                                        </p:tgtEl>
                                        <p:attrNameLst>
                                          <p:attrName>style.visibility</p:attrName>
                                        </p:attrNameLst>
                                      </p:cBhvr>
                                      <p:to>
                                        <p:strVal val="visible"/>
                                      </p:to>
                                    </p:set>
                                    <p:anim calcmode="lin" valueType="num">
                                      <p:cBhvr>
                                        <p:cTn id="13" dur="1000" fill="hold"/>
                                        <p:tgtEl>
                                          <p:spTgt spid="82947">
                                            <p:txEl>
                                              <p:pRg st="2" end="2"/>
                                            </p:txEl>
                                          </p:spTgt>
                                        </p:tgtEl>
                                        <p:attrNameLst>
                                          <p:attrName>ppt_x</p:attrName>
                                        </p:attrNameLst>
                                      </p:cBhvr>
                                      <p:tavLst>
                                        <p:tav tm="0">
                                          <p:val>
                                            <p:strVal val="#ppt_x-.2"/>
                                          </p:val>
                                        </p:tav>
                                        <p:tav tm="100000">
                                          <p:val>
                                            <p:strVal val="#ppt_x"/>
                                          </p:val>
                                        </p:tav>
                                      </p:tavLst>
                                    </p:anim>
                                    <p:anim calcmode="lin" valueType="num">
                                      <p:cBhvr>
                                        <p:cTn id="14" dur="1000" fill="hold"/>
                                        <p:tgtEl>
                                          <p:spTgt spid="8294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82947">
                                            <p:txEl>
                                              <p:pRg st="2" end="2"/>
                                            </p:txEl>
                                          </p:spTgt>
                                        </p:tgtEl>
                                      </p:cBhvr>
                                    </p:animEffect>
                                  </p:childTnLst>
                                </p:cTn>
                              </p:par>
                            </p:childTnLst>
                          </p:cTn>
                        </p:par>
                        <p:par>
                          <p:cTn id="16" fill="hold">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82947">
                                            <p:txEl>
                                              <p:pRg st="4" end="4"/>
                                            </p:txEl>
                                          </p:spTgt>
                                        </p:tgtEl>
                                        <p:attrNameLst>
                                          <p:attrName>style.visibility</p:attrName>
                                        </p:attrNameLst>
                                      </p:cBhvr>
                                      <p:to>
                                        <p:strVal val="visible"/>
                                      </p:to>
                                    </p:set>
                                    <p:anim calcmode="lin" valueType="num">
                                      <p:cBhvr>
                                        <p:cTn id="19" dur="1000" fill="hold"/>
                                        <p:tgtEl>
                                          <p:spTgt spid="82947">
                                            <p:txEl>
                                              <p:pRg st="4" end="4"/>
                                            </p:txEl>
                                          </p:spTgt>
                                        </p:tgtEl>
                                        <p:attrNameLst>
                                          <p:attrName>ppt_x</p:attrName>
                                        </p:attrNameLst>
                                      </p:cBhvr>
                                      <p:tavLst>
                                        <p:tav tm="0">
                                          <p:val>
                                            <p:strVal val="#ppt_x-.2"/>
                                          </p:val>
                                        </p:tav>
                                        <p:tav tm="100000">
                                          <p:val>
                                            <p:strVal val="#ppt_x"/>
                                          </p:val>
                                        </p:tav>
                                      </p:tavLst>
                                    </p:anim>
                                    <p:anim calcmode="lin" valueType="num">
                                      <p:cBhvr>
                                        <p:cTn id="20" dur="1000" fill="hold"/>
                                        <p:tgtEl>
                                          <p:spTgt spid="82947">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829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idx="1"/>
          </p:nvPr>
        </p:nvSpPr>
        <p:spPr>
          <a:xfrm>
            <a:off x="457200" y="1798637"/>
            <a:ext cx="8229600" cy="4525963"/>
          </a:xfrm>
        </p:spPr>
        <p:txBody>
          <a:bodyPr/>
          <a:lstStyle/>
          <a:p>
            <a:pPr eaLnBrk="1" hangingPunct="1">
              <a:lnSpc>
                <a:spcPct val="90000"/>
              </a:lnSpc>
              <a:spcAft>
                <a:spcPts val="1800"/>
              </a:spcAft>
            </a:pPr>
            <a:r>
              <a:rPr lang="en-US" altLang="en-US" sz="2800" dirty="0"/>
              <a:t>L.I.D.A.R.s can differentiate one pulse from another</a:t>
            </a:r>
          </a:p>
          <a:p>
            <a:pPr eaLnBrk="1" hangingPunct="1">
              <a:lnSpc>
                <a:spcPct val="90000"/>
              </a:lnSpc>
              <a:spcAft>
                <a:spcPts val="1800"/>
              </a:spcAft>
            </a:pPr>
            <a:r>
              <a:rPr lang="en-US" altLang="en-US" sz="2800" dirty="0"/>
              <a:t>Light travels very fast </a:t>
            </a:r>
            <a:r>
              <a:rPr lang="en-US" altLang="en-US" sz="2000" dirty="0"/>
              <a:t>(one foot every 1 billionth of a second)</a:t>
            </a:r>
          </a:p>
          <a:p>
            <a:pPr eaLnBrk="1" hangingPunct="1">
              <a:lnSpc>
                <a:spcPct val="90000"/>
              </a:lnSpc>
              <a:spcAft>
                <a:spcPts val="1800"/>
              </a:spcAft>
            </a:pPr>
            <a:r>
              <a:rPr lang="en-US" altLang="en-US" sz="2800" dirty="0"/>
              <a:t>Time interval of pulses is very slow </a:t>
            </a:r>
            <a:r>
              <a:rPr lang="en-US" altLang="en-US" sz="2000" dirty="0"/>
              <a:t>(approximately 300 pulses per second)</a:t>
            </a:r>
          </a:p>
        </p:txBody>
      </p:sp>
      <p:sp>
        <p:nvSpPr>
          <p:cNvPr id="58370" name="Rectangle 2"/>
          <p:cNvSpPr>
            <a:spLocks noGrp="1" noChangeArrowheads="1"/>
          </p:cNvSpPr>
          <p:nvPr>
            <p:ph type="title"/>
          </p:nvPr>
        </p:nvSpPr>
        <p:spPr/>
        <p:txBody>
          <a:bodyPr/>
          <a:lstStyle/>
          <a:p>
            <a:pPr eaLnBrk="1" hangingPunct="1"/>
            <a:r>
              <a:rPr lang="en-US" altLang="en-US" sz="3600" dirty="0"/>
              <a:t>HOW L.I.D.A.R.S MEASURE SPEED</a:t>
            </a:r>
          </a:p>
        </p:txBody>
      </p:sp>
    </p:spTree>
    <p:extLst>
      <p:ext uri="{BB962C8B-B14F-4D97-AF65-F5344CB8AC3E}">
        <p14:creationId xmlns:p14="http://schemas.microsoft.com/office/powerpoint/2010/main" val="22398281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Effect transition="in" filter="circle(in)">
                                      <p:cBhvr>
                                        <p:cTn id="7" dur="2000"/>
                                        <p:tgtEl>
                                          <p:spTgt spid="80899">
                                            <p:txEl>
                                              <p:pRg st="0" end="0"/>
                                            </p:txEl>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80899">
                                            <p:txEl>
                                              <p:pRg st="1" end="1"/>
                                            </p:txEl>
                                          </p:spTgt>
                                        </p:tgtEl>
                                        <p:attrNameLst>
                                          <p:attrName>style.visibility</p:attrName>
                                        </p:attrNameLst>
                                      </p:cBhvr>
                                      <p:to>
                                        <p:strVal val="visible"/>
                                      </p:to>
                                    </p:set>
                                    <p:animEffect transition="in" filter="circle(in)">
                                      <p:cBhvr>
                                        <p:cTn id="11" dur="2000"/>
                                        <p:tgtEl>
                                          <p:spTgt spid="80899">
                                            <p:txEl>
                                              <p:pRg st="1" end="1"/>
                                            </p:txEl>
                                          </p:spTgt>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80899">
                                            <p:txEl>
                                              <p:pRg st="2" end="2"/>
                                            </p:txEl>
                                          </p:spTgt>
                                        </p:tgtEl>
                                        <p:attrNameLst>
                                          <p:attrName>style.visibility</p:attrName>
                                        </p:attrNameLst>
                                      </p:cBhvr>
                                      <p:to>
                                        <p:strVal val="visible"/>
                                      </p:to>
                                    </p:set>
                                    <p:animEffect transition="in" filter="circle(in)">
                                      <p:cBhvr>
                                        <p:cTn id="15" dur="2000"/>
                                        <p:tgtEl>
                                          <p:spTgt spid="808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en-US" sz="3600" dirty="0"/>
              <a:t>HOW L.I.D.A.R.S MEASURE SPEED</a:t>
            </a:r>
          </a:p>
        </p:txBody>
      </p:sp>
      <p:sp>
        <p:nvSpPr>
          <p:cNvPr id="84995" name="Rectangle 3"/>
          <p:cNvSpPr>
            <a:spLocks noGrp="1" noChangeArrowheads="1"/>
          </p:cNvSpPr>
          <p:nvPr>
            <p:ph type="body" idx="1"/>
          </p:nvPr>
        </p:nvSpPr>
        <p:spPr>
          <a:xfrm>
            <a:off x="533400" y="1828800"/>
            <a:ext cx="8150225" cy="4221163"/>
          </a:xfrm>
        </p:spPr>
        <p:txBody>
          <a:bodyPr>
            <a:noAutofit/>
          </a:bodyPr>
          <a:lstStyle/>
          <a:p>
            <a:pPr marL="0" indent="0" eaLnBrk="1" hangingPunct="1">
              <a:lnSpc>
                <a:spcPct val="80000"/>
              </a:lnSpc>
              <a:spcAft>
                <a:spcPts val="600"/>
              </a:spcAft>
              <a:buNone/>
            </a:pPr>
            <a:r>
              <a:rPr lang="en-US" altLang="en-US" sz="2800" dirty="0"/>
              <a:t>Example 3:</a:t>
            </a:r>
          </a:p>
          <a:p>
            <a:pPr eaLnBrk="1" hangingPunct="1">
              <a:lnSpc>
                <a:spcPct val="80000"/>
              </a:lnSpc>
              <a:spcAft>
                <a:spcPts val="1800"/>
              </a:spcAft>
            </a:pPr>
            <a:r>
              <a:rPr lang="en-US" altLang="en-US" sz="2800" dirty="0"/>
              <a:t>Given target moving in relation to the L.I.D.A.R.</a:t>
            </a:r>
          </a:p>
          <a:p>
            <a:pPr eaLnBrk="1" hangingPunct="1">
              <a:lnSpc>
                <a:spcPct val="80000"/>
              </a:lnSpc>
              <a:spcAft>
                <a:spcPts val="600"/>
              </a:spcAft>
            </a:pPr>
            <a:r>
              <a:rPr lang="en-US" altLang="en-US" sz="2800" dirty="0"/>
              <a:t>First pulse positions target at 400 feet</a:t>
            </a:r>
          </a:p>
          <a:p>
            <a:pPr algn="ctr" eaLnBrk="1" hangingPunct="1">
              <a:lnSpc>
                <a:spcPct val="80000"/>
              </a:lnSpc>
              <a:buFontTx/>
              <a:buNone/>
            </a:pPr>
            <a:r>
              <a:rPr lang="en-US" altLang="en-US" sz="2000" dirty="0"/>
              <a:t>Pulse travels 800 ns round trip to target</a:t>
            </a:r>
          </a:p>
          <a:p>
            <a:pPr algn="ctr" eaLnBrk="1" hangingPunct="1">
              <a:lnSpc>
                <a:spcPct val="80000"/>
              </a:lnSpc>
              <a:buFontTx/>
              <a:buNone/>
            </a:pPr>
            <a:r>
              <a:rPr lang="en-US" altLang="en-US" sz="2000" dirty="0"/>
              <a:t>L.I.D.A.R. divides 800 by 2 to get 400 ns: </a:t>
            </a:r>
          </a:p>
          <a:p>
            <a:pPr algn="ctr" eaLnBrk="1" hangingPunct="1">
              <a:lnSpc>
                <a:spcPct val="80000"/>
              </a:lnSpc>
              <a:spcAft>
                <a:spcPts val="600"/>
              </a:spcAft>
              <a:buFontTx/>
              <a:buNone/>
            </a:pPr>
            <a:r>
              <a:rPr lang="en-US" altLang="en-US" sz="2400" dirty="0"/>
              <a:t>400 ns = 400 feet</a:t>
            </a:r>
          </a:p>
          <a:p>
            <a:pPr>
              <a:lnSpc>
                <a:spcPct val="80000"/>
              </a:lnSpc>
              <a:spcAft>
                <a:spcPts val="600"/>
              </a:spcAft>
            </a:pPr>
            <a:r>
              <a:rPr lang="en-US" altLang="en-US" sz="2800" dirty="0"/>
              <a:t>Second pulse positions target at 378 feet after 1/3 of a second</a:t>
            </a:r>
          </a:p>
          <a:p>
            <a:pPr marL="457200" lvl="1" indent="0" algn="ctr" eaLnBrk="1" hangingPunct="1">
              <a:lnSpc>
                <a:spcPct val="80000"/>
              </a:lnSpc>
              <a:spcAft>
                <a:spcPts val="1800"/>
              </a:spcAft>
              <a:buNone/>
            </a:pPr>
            <a:r>
              <a:rPr lang="en-US" altLang="en-US" dirty="0"/>
              <a:t>400 </a:t>
            </a:r>
            <a:r>
              <a:rPr lang="en-US" altLang="en-US" dirty="0" err="1"/>
              <a:t>ft</a:t>
            </a:r>
            <a:r>
              <a:rPr lang="en-US" altLang="en-US" dirty="0"/>
              <a:t> − 378 = 22 </a:t>
            </a:r>
            <a:r>
              <a:rPr lang="en-US" altLang="en-US" dirty="0" err="1"/>
              <a:t>ft</a:t>
            </a:r>
            <a:r>
              <a:rPr lang="en-US" altLang="en-US" dirty="0"/>
              <a:t> per 1/3 second</a:t>
            </a:r>
          </a:p>
          <a:p>
            <a:pPr marL="457200" lvl="1" indent="0" algn="ctr" eaLnBrk="1" hangingPunct="1">
              <a:lnSpc>
                <a:spcPct val="80000"/>
              </a:lnSpc>
              <a:spcAft>
                <a:spcPts val="1800"/>
              </a:spcAft>
              <a:buNone/>
            </a:pPr>
            <a:r>
              <a:rPr lang="en-US" altLang="en-US" b="1" dirty="0"/>
              <a:t>Speed = 66 </a:t>
            </a:r>
            <a:r>
              <a:rPr lang="en-US" altLang="en-US" b="1" dirty="0" err="1"/>
              <a:t>ft</a:t>
            </a:r>
            <a:r>
              <a:rPr lang="en-US" altLang="en-US" b="1" dirty="0"/>
              <a:t>/s or 45 mph</a:t>
            </a:r>
          </a:p>
          <a:p>
            <a:pPr eaLnBrk="1" hangingPunct="1">
              <a:lnSpc>
                <a:spcPct val="80000"/>
              </a:lnSpc>
            </a:pPr>
            <a:endParaRPr lang="en-US" altLang="en-US" sz="2400" b="1" dirty="0"/>
          </a:p>
        </p:txBody>
      </p:sp>
    </p:spTree>
    <p:extLst>
      <p:ext uri="{BB962C8B-B14F-4D97-AF65-F5344CB8AC3E}">
        <p14:creationId xmlns:p14="http://schemas.microsoft.com/office/powerpoint/2010/main" val="305276478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 calcmode="lin" valueType="num">
                                      <p:cBhvr>
                                        <p:cTn id="7" dur="1000" fill="hold"/>
                                        <p:tgtEl>
                                          <p:spTgt spid="8499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499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499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84995">
                                            <p:txEl>
                                              <p:pRg st="1" end="1"/>
                                            </p:txEl>
                                          </p:spTgt>
                                        </p:tgtEl>
                                        <p:attrNameLst>
                                          <p:attrName>style.visibility</p:attrName>
                                        </p:attrNameLst>
                                      </p:cBhvr>
                                      <p:to>
                                        <p:strVal val="visible"/>
                                      </p:to>
                                    </p:set>
                                    <p:anim calcmode="lin" valueType="num">
                                      <p:cBhvr>
                                        <p:cTn id="14" dur="1000" fill="hold"/>
                                        <p:tgtEl>
                                          <p:spTgt spid="8499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499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4995">
                                            <p:txEl>
                                              <p:pRg st="1" end="1"/>
                                            </p:txEl>
                                          </p:spTgt>
                                        </p:tgtEl>
                                      </p:cBhvr>
                                    </p:animEffect>
                                  </p:childTnLst>
                                </p:cTn>
                              </p:par>
                            </p:childTnLst>
                          </p:cTn>
                        </p:par>
                        <p:par>
                          <p:cTn id="17" fill="hold">
                            <p:stCondLst>
                              <p:cond delay="1000"/>
                            </p:stCondLst>
                            <p:childTnLst>
                              <p:par>
                                <p:cTn id="18" presetID="29" presetClass="entr" presetSubtype="0" fill="hold" grpId="0" nodeType="afterEffect">
                                  <p:stCondLst>
                                    <p:cond delay="0"/>
                                  </p:stCondLst>
                                  <p:childTnLst>
                                    <p:set>
                                      <p:cBhvr>
                                        <p:cTn id="19" dur="1" fill="hold">
                                          <p:stCondLst>
                                            <p:cond delay="0"/>
                                          </p:stCondLst>
                                        </p:cTn>
                                        <p:tgtEl>
                                          <p:spTgt spid="84995">
                                            <p:txEl>
                                              <p:pRg st="2" end="2"/>
                                            </p:txEl>
                                          </p:spTgt>
                                        </p:tgtEl>
                                        <p:attrNameLst>
                                          <p:attrName>style.visibility</p:attrName>
                                        </p:attrNameLst>
                                      </p:cBhvr>
                                      <p:to>
                                        <p:strVal val="visible"/>
                                      </p:to>
                                    </p:set>
                                    <p:anim calcmode="lin" valueType="num">
                                      <p:cBhvr>
                                        <p:cTn id="20" dur="1000" fill="hold"/>
                                        <p:tgtEl>
                                          <p:spTgt spid="84995">
                                            <p:txEl>
                                              <p:pRg st="2" end="2"/>
                                            </p:txEl>
                                          </p:spTgt>
                                        </p:tgtEl>
                                        <p:attrNameLst>
                                          <p:attrName>ppt_x</p:attrName>
                                        </p:attrNameLst>
                                      </p:cBhvr>
                                      <p:tavLst>
                                        <p:tav tm="0">
                                          <p:val>
                                            <p:strVal val="#ppt_x-.2"/>
                                          </p:val>
                                        </p:tav>
                                        <p:tav tm="100000">
                                          <p:val>
                                            <p:strVal val="#ppt_x"/>
                                          </p:val>
                                        </p:tav>
                                      </p:tavLst>
                                    </p:anim>
                                    <p:anim calcmode="lin" valueType="num">
                                      <p:cBhvr>
                                        <p:cTn id="21" dur="1000" fill="hold"/>
                                        <p:tgtEl>
                                          <p:spTgt spid="8499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2" dur="1000"/>
                                        <p:tgtEl>
                                          <p:spTgt spid="84995">
                                            <p:txEl>
                                              <p:pRg st="2" end="2"/>
                                            </p:txEl>
                                          </p:spTgt>
                                        </p:tgtEl>
                                      </p:cBhvr>
                                    </p:animEffect>
                                  </p:childTnLst>
                                </p:cTn>
                              </p:par>
                            </p:childTnLst>
                          </p:cTn>
                        </p:par>
                        <p:par>
                          <p:cTn id="23" fill="hold">
                            <p:stCondLst>
                              <p:cond delay="2000"/>
                            </p:stCondLst>
                            <p:childTnLst>
                              <p:par>
                                <p:cTn id="24" presetID="29" presetClass="entr" presetSubtype="0" fill="hold" grpId="0" nodeType="afterEffect">
                                  <p:stCondLst>
                                    <p:cond delay="0"/>
                                  </p:stCondLst>
                                  <p:childTnLst>
                                    <p:set>
                                      <p:cBhvr>
                                        <p:cTn id="25" dur="1" fill="hold">
                                          <p:stCondLst>
                                            <p:cond delay="0"/>
                                          </p:stCondLst>
                                        </p:cTn>
                                        <p:tgtEl>
                                          <p:spTgt spid="84995">
                                            <p:txEl>
                                              <p:pRg st="3" end="3"/>
                                            </p:txEl>
                                          </p:spTgt>
                                        </p:tgtEl>
                                        <p:attrNameLst>
                                          <p:attrName>style.visibility</p:attrName>
                                        </p:attrNameLst>
                                      </p:cBhvr>
                                      <p:to>
                                        <p:strVal val="visible"/>
                                      </p:to>
                                    </p:set>
                                    <p:anim calcmode="lin" valueType="num">
                                      <p:cBhvr>
                                        <p:cTn id="26" dur="1000" fill="hold"/>
                                        <p:tgtEl>
                                          <p:spTgt spid="84995">
                                            <p:txEl>
                                              <p:pRg st="3" end="3"/>
                                            </p:txEl>
                                          </p:spTgt>
                                        </p:tgtEl>
                                        <p:attrNameLst>
                                          <p:attrName>ppt_x</p:attrName>
                                        </p:attrNameLst>
                                      </p:cBhvr>
                                      <p:tavLst>
                                        <p:tav tm="0">
                                          <p:val>
                                            <p:strVal val="#ppt_x-.2"/>
                                          </p:val>
                                        </p:tav>
                                        <p:tav tm="100000">
                                          <p:val>
                                            <p:strVal val="#ppt_x"/>
                                          </p:val>
                                        </p:tav>
                                      </p:tavLst>
                                    </p:anim>
                                    <p:anim calcmode="lin" valueType="num">
                                      <p:cBhvr>
                                        <p:cTn id="27" dur="1000" fill="hold"/>
                                        <p:tgtEl>
                                          <p:spTgt spid="8499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84995">
                                            <p:txEl>
                                              <p:pRg st="3" end="3"/>
                                            </p:txEl>
                                          </p:spTgt>
                                        </p:tgtEl>
                                      </p:cBhvr>
                                    </p:animEffect>
                                  </p:childTnLst>
                                </p:cTn>
                              </p:par>
                            </p:childTnLst>
                          </p:cTn>
                        </p:par>
                        <p:par>
                          <p:cTn id="29" fill="hold">
                            <p:stCondLst>
                              <p:cond delay="3000"/>
                            </p:stCondLst>
                            <p:childTnLst>
                              <p:par>
                                <p:cTn id="30" presetID="29" presetClass="entr" presetSubtype="0" fill="hold" grpId="0" nodeType="afterEffect">
                                  <p:stCondLst>
                                    <p:cond delay="0"/>
                                  </p:stCondLst>
                                  <p:childTnLst>
                                    <p:set>
                                      <p:cBhvr>
                                        <p:cTn id="31" dur="1" fill="hold">
                                          <p:stCondLst>
                                            <p:cond delay="0"/>
                                          </p:stCondLst>
                                        </p:cTn>
                                        <p:tgtEl>
                                          <p:spTgt spid="84995">
                                            <p:txEl>
                                              <p:pRg st="4" end="4"/>
                                            </p:txEl>
                                          </p:spTgt>
                                        </p:tgtEl>
                                        <p:attrNameLst>
                                          <p:attrName>style.visibility</p:attrName>
                                        </p:attrNameLst>
                                      </p:cBhvr>
                                      <p:to>
                                        <p:strVal val="visible"/>
                                      </p:to>
                                    </p:set>
                                    <p:anim calcmode="lin" valueType="num">
                                      <p:cBhvr>
                                        <p:cTn id="32" dur="1000" fill="hold"/>
                                        <p:tgtEl>
                                          <p:spTgt spid="84995">
                                            <p:txEl>
                                              <p:pRg st="4" end="4"/>
                                            </p:txEl>
                                          </p:spTgt>
                                        </p:tgtEl>
                                        <p:attrNameLst>
                                          <p:attrName>ppt_x</p:attrName>
                                        </p:attrNameLst>
                                      </p:cBhvr>
                                      <p:tavLst>
                                        <p:tav tm="0">
                                          <p:val>
                                            <p:strVal val="#ppt_x-.2"/>
                                          </p:val>
                                        </p:tav>
                                        <p:tav tm="100000">
                                          <p:val>
                                            <p:strVal val="#ppt_x"/>
                                          </p:val>
                                        </p:tav>
                                      </p:tavLst>
                                    </p:anim>
                                    <p:anim calcmode="lin" valueType="num">
                                      <p:cBhvr>
                                        <p:cTn id="33" dur="1000" fill="hold"/>
                                        <p:tgtEl>
                                          <p:spTgt spid="8499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84995">
                                            <p:txEl>
                                              <p:pRg st="4" end="4"/>
                                            </p:txEl>
                                          </p:spTgt>
                                        </p:tgtEl>
                                      </p:cBhvr>
                                    </p:animEffect>
                                  </p:childTnLst>
                                </p:cTn>
                              </p:par>
                            </p:childTnLst>
                          </p:cTn>
                        </p:par>
                        <p:par>
                          <p:cTn id="35" fill="hold">
                            <p:stCondLst>
                              <p:cond delay="4000"/>
                            </p:stCondLst>
                            <p:childTnLst>
                              <p:par>
                                <p:cTn id="36" presetID="29" presetClass="entr" presetSubtype="0" fill="hold" grpId="0" nodeType="afterEffect">
                                  <p:stCondLst>
                                    <p:cond delay="0"/>
                                  </p:stCondLst>
                                  <p:childTnLst>
                                    <p:set>
                                      <p:cBhvr>
                                        <p:cTn id="37" dur="1" fill="hold">
                                          <p:stCondLst>
                                            <p:cond delay="0"/>
                                          </p:stCondLst>
                                        </p:cTn>
                                        <p:tgtEl>
                                          <p:spTgt spid="84995">
                                            <p:txEl>
                                              <p:pRg st="5" end="5"/>
                                            </p:txEl>
                                          </p:spTgt>
                                        </p:tgtEl>
                                        <p:attrNameLst>
                                          <p:attrName>style.visibility</p:attrName>
                                        </p:attrNameLst>
                                      </p:cBhvr>
                                      <p:to>
                                        <p:strVal val="visible"/>
                                      </p:to>
                                    </p:set>
                                    <p:anim calcmode="lin" valueType="num">
                                      <p:cBhvr>
                                        <p:cTn id="38" dur="1000" fill="hold"/>
                                        <p:tgtEl>
                                          <p:spTgt spid="84995">
                                            <p:txEl>
                                              <p:pRg st="5" end="5"/>
                                            </p:txEl>
                                          </p:spTgt>
                                        </p:tgtEl>
                                        <p:attrNameLst>
                                          <p:attrName>ppt_x</p:attrName>
                                        </p:attrNameLst>
                                      </p:cBhvr>
                                      <p:tavLst>
                                        <p:tav tm="0">
                                          <p:val>
                                            <p:strVal val="#ppt_x-.2"/>
                                          </p:val>
                                        </p:tav>
                                        <p:tav tm="100000">
                                          <p:val>
                                            <p:strVal val="#ppt_x"/>
                                          </p:val>
                                        </p:tav>
                                      </p:tavLst>
                                    </p:anim>
                                    <p:anim calcmode="lin" valueType="num">
                                      <p:cBhvr>
                                        <p:cTn id="39" dur="1000" fill="hold"/>
                                        <p:tgtEl>
                                          <p:spTgt spid="84995">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84995">
                                            <p:txEl>
                                              <p:pRg st="5" end="5"/>
                                            </p:txEl>
                                          </p:spTgt>
                                        </p:tgtEl>
                                      </p:cBhvr>
                                    </p:animEffect>
                                  </p:childTnLst>
                                </p:cTn>
                              </p:par>
                            </p:childTnLst>
                          </p:cTn>
                        </p:par>
                        <p:par>
                          <p:cTn id="41" fill="hold">
                            <p:stCondLst>
                              <p:cond delay="5000"/>
                            </p:stCondLst>
                            <p:childTnLst>
                              <p:par>
                                <p:cTn id="42" presetID="29" presetClass="entr" presetSubtype="0" fill="hold" grpId="0" nodeType="afterEffect">
                                  <p:stCondLst>
                                    <p:cond delay="0"/>
                                  </p:stCondLst>
                                  <p:childTnLst>
                                    <p:set>
                                      <p:cBhvr>
                                        <p:cTn id="43" dur="1" fill="hold">
                                          <p:stCondLst>
                                            <p:cond delay="0"/>
                                          </p:stCondLst>
                                        </p:cTn>
                                        <p:tgtEl>
                                          <p:spTgt spid="84995">
                                            <p:txEl>
                                              <p:pRg st="6" end="6"/>
                                            </p:txEl>
                                          </p:spTgt>
                                        </p:tgtEl>
                                        <p:attrNameLst>
                                          <p:attrName>style.visibility</p:attrName>
                                        </p:attrNameLst>
                                      </p:cBhvr>
                                      <p:to>
                                        <p:strVal val="visible"/>
                                      </p:to>
                                    </p:set>
                                    <p:anim calcmode="lin" valueType="num">
                                      <p:cBhvr>
                                        <p:cTn id="44" dur="1000" fill="hold"/>
                                        <p:tgtEl>
                                          <p:spTgt spid="84995">
                                            <p:txEl>
                                              <p:pRg st="6" end="6"/>
                                            </p:txEl>
                                          </p:spTgt>
                                        </p:tgtEl>
                                        <p:attrNameLst>
                                          <p:attrName>ppt_x</p:attrName>
                                        </p:attrNameLst>
                                      </p:cBhvr>
                                      <p:tavLst>
                                        <p:tav tm="0">
                                          <p:val>
                                            <p:strVal val="#ppt_x-.2"/>
                                          </p:val>
                                        </p:tav>
                                        <p:tav tm="100000">
                                          <p:val>
                                            <p:strVal val="#ppt_x"/>
                                          </p:val>
                                        </p:tav>
                                      </p:tavLst>
                                    </p:anim>
                                    <p:anim calcmode="lin" valueType="num">
                                      <p:cBhvr>
                                        <p:cTn id="45" dur="1000" fill="hold"/>
                                        <p:tgtEl>
                                          <p:spTgt spid="84995">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46" dur="1000"/>
                                        <p:tgtEl>
                                          <p:spTgt spid="84995">
                                            <p:txEl>
                                              <p:pRg st="6" end="6"/>
                                            </p:txEl>
                                          </p:spTgt>
                                        </p:tgtEl>
                                      </p:cBhvr>
                                    </p:animEffect>
                                  </p:childTnLst>
                                </p:cTn>
                              </p:par>
                              <p:par>
                                <p:cTn id="47" presetID="29" presetClass="entr" presetSubtype="0" fill="hold" grpId="0" nodeType="withEffect">
                                  <p:stCondLst>
                                    <p:cond delay="0"/>
                                  </p:stCondLst>
                                  <p:childTnLst>
                                    <p:set>
                                      <p:cBhvr>
                                        <p:cTn id="48" dur="1" fill="hold">
                                          <p:stCondLst>
                                            <p:cond delay="0"/>
                                          </p:stCondLst>
                                        </p:cTn>
                                        <p:tgtEl>
                                          <p:spTgt spid="84995">
                                            <p:txEl>
                                              <p:pRg st="7" end="7"/>
                                            </p:txEl>
                                          </p:spTgt>
                                        </p:tgtEl>
                                        <p:attrNameLst>
                                          <p:attrName>style.visibility</p:attrName>
                                        </p:attrNameLst>
                                      </p:cBhvr>
                                      <p:to>
                                        <p:strVal val="visible"/>
                                      </p:to>
                                    </p:set>
                                    <p:anim calcmode="lin" valueType="num">
                                      <p:cBhvr>
                                        <p:cTn id="49" dur="1000" fill="hold"/>
                                        <p:tgtEl>
                                          <p:spTgt spid="84995">
                                            <p:txEl>
                                              <p:pRg st="7" end="7"/>
                                            </p:txEl>
                                          </p:spTgt>
                                        </p:tgtEl>
                                        <p:attrNameLst>
                                          <p:attrName>ppt_x</p:attrName>
                                        </p:attrNameLst>
                                      </p:cBhvr>
                                      <p:tavLst>
                                        <p:tav tm="0">
                                          <p:val>
                                            <p:strVal val="#ppt_x-.2"/>
                                          </p:val>
                                        </p:tav>
                                        <p:tav tm="100000">
                                          <p:val>
                                            <p:strVal val="#ppt_x"/>
                                          </p:val>
                                        </p:tav>
                                      </p:tavLst>
                                    </p:anim>
                                    <p:anim calcmode="lin" valueType="num">
                                      <p:cBhvr>
                                        <p:cTn id="50" dur="1000" fill="hold"/>
                                        <p:tgtEl>
                                          <p:spTgt spid="84995">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84995">
                                            <p:txEl>
                                              <p:pRg st="7" end="7"/>
                                            </p:txEl>
                                          </p:spTgt>
                                        </p:tgtEl>
                                      </p:cBhvr>
                                    </p:animEffect>
                                  </p:childTnLst>
                                </p:cTn>
                              </p:par>
                              <p:par>
                                <p:cTn id="52" presetID="29" presetClass="entr" presetSubtype="0" fill="hold" grpId="0" nodeType="withEffect">
                                  <p:stCondLst>
                                    <p:cond delay="0"/>
                                  </p:stCondLst>
                                  <p:childTnLst>
                                    <p:set>
                                      <p:cBhvr>
                                        <p:cTn id="53" dur="1" fill="hold">
                                          <p:stCondLst>
                                            <p:cond delay="0"/>
                                          </p:stCondLst>
                                        </p:cTn>
                                        <p:tgtEl>
                                          <p:spTgt spid="84995">
                                            <p:txEl>
                                              <p:pRg st="8" end="8"/>
                                            </p:txEl>
                                          </p:spTgt>
                                        </p:tgtEl>
                                        <p:attrNameLst>
                                          <p:attrName>style.visibility</p:attrName>
                                        </p:attrNameLst>
                                      </p:cBhvr>
                                      <p:to>
                                        <p:strVal val="visible"/>
                                      </p:to>
                                    </p:set>
                                    <p:anim calcmode="lin" valueType="num">
                                      <p:cBhvr>
                                        <p:cTn id="54" dur="1000" fill="hold"/>
                                        <p:tgtEl>
                                          <p:spTgt spid="84995">
                                            <p:txEl>
                                              <p:pRg st="8" end="8"/>
                                            </p:txEl>
                                          </p:spTgt>
                                        </p:tgtEl>
                                        <p:attrNameLst>
                                          <p:attrName>ppt_x</p:attrName>
                                        </p:attrNameLst>
                                      </p:cBhvr>
                                      <p:tavLst>
                                        <p:tav tm="0">
                                          <p:val>
                                            <p:strVal val="#ppt_x-.2"/>
                                          </p:val>
                                        </p:tav>
                                        <p:tav tm="100000">
                                          <p:val>
                                            <p:strVal val="#ppt_x"/>
                                          </p:val>
                                        </p:tav>
                                      </p:tavLst>
                                    </p:anim>
                                    <p:anim calcmode="lin" valueType="num">
                                      <p:cBhvr>
                                        <p:cTn id="55" dur="1000" fill="hold"/>
                                        <p:tgtEl>
                                          <p:spTgt spid="84995">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56" dur="1000"/>
                                        <p:tgtEl>
                                          <p:spTgt spid="8499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idx="1"/>
          </p:nvPr>
        </p:nvSpPr>
        <p:spPr/>
        <p:txBody>
          <a:bodyPr>
            <a:normAutofit/>
          </a:bodyPr>
          <a:lstStyle/>
          <a:p>
            <a:pPr marL="0" indent="0" eaLnBrk="1" hangingPunct="1">
              <a:buNone/>
            </a:pPr>
            <a:r>
              <a:rPr lang="en-US" altLang="en-US" sz="2800" dirty="0"/>
              <a:t>Example 4:</a:t>
            </a:r>
          </a:p>
          <a:p>
            <a:pPr eaLnBrk="1" hangingPunct="1"/>
            <a:r>
              <a:rPr lang="en-US" altLang="en-US" sz="2800" dirty="0"/>
              <a:t>1</a:t>
            </a:r>
            <a:r>
              <a:rPr lang="en-US" altLang="en-US" sz="2800" baseline="30000" dirty="0"/>
              <a:t>st</a:t>
            </a:r>
            <a:r>
              <a:rPr lang="en-US" altLang="en-US" sz="2800" dirty="0"/>
              <a:t> target position – 900 ns </a:t>
            </a:r>
          </a:p>
          <a:p>
            <a:pPr eaLnBrk="1" hangingPunct="1"/>
            <a:r>
              <a:rPr lang="en-US" altLang="en-US" sz="2800" dirty="0"/>
              <a:t>2</a:t>
            </a:r>
            <a:r>
              <a:rPr lang="en-US" altLang="en-US" sz="2800" baseline="30000" dirty="0"/>
              <a:t>nd</a:t>
            </a:r>
            <a:r>
              <a:rPr lang="en-US" altLang="en-US" sz="2800" dirty="0"/>
              <a:t> target position – 922 ns</a:t>
            </a:r>
          </a:p>
          <a:p>
            <a:pPr eaLnBrk="1" hangingPunct="1"/>
            <a:r>
              <a:rPr lang="en-US" altLang="en-US" sz="2800" dirty="0"/>
              <a:t>Time Interval – 1/3 s</a:t>
            </a:r>
          </a:p>
          <a:p>
            <a:pPr eaLnBrk="1" hangingPunct="1"/>
            <a:endParaRPr lang="en-US" altLang="en-US" sz="2800" dirty="0"/>
          </a:p>
          <a:p>
            <a:pPr eaLnBrk="1" hangingPunct="1"/>
            <a:r>
              <a:rPr lang="en-US" altLang="en-US" sz="2800" dirty="0"/>
              <a:t>Target Speed</a:t>
            </a:r>
          </a:p>
          <a:p>
            <a:pPr eaLnBrk="1" hangingPunct="1"/>
            <a:r>
              <a:rPr lang="en-US" altLang="en-US" sz="2800" dirty="0"/>
              <a:t>Target Distance</a:t>
            </a:r>
          </a:p>
          <a:p>
            <a:pPr eaLnBrk="1" hangingPunct="1"/>
            <a:r>
              <a:rPr lang="en-US" altLang="en-US" sz="2800" dirty="0"/>
              <a:t>Target Direction of Travel</a:t>
            </a:r>
          </a:p>
        </p:txBody>
      </p:sp>
      <p:sp>
        <p:nvSpPr>
          <p:cNvPr id="61442" name="Rectangle 2"/>
          <p:cNvSpPr>
            <a:spLocks noGrp="1" noChangeArrowheads="1"/>
          </p:cNvSpPr>
          <p:nvPr>
            <p:ph type="title"/>
          </p:nvPr>
        </p:nvSpPr>
        <p:spPr/>
        <p:txBody>
          <a:bodyPr/>
          <a:lstStyle/>
          <a:p>
            <a:pPr eaLnBrk="1" hangingPunct="1"/>
            <a:r>
              <a:rPr lang="en-US" altLang="en-US" sz="3600" dirty="0"/>
              <a:t>HOW L.I.D.A.R.S MEASURE SPEED</a:t>
            </a:r>
          </a:p>
        </p:txBody>
      </p:sp>
      <p:sp>
        <p:nvSpPr>
          <p:cNvPr id="87044" name="Rectangle 4"/>
          <p:cNvSpPr>
            <a:spLocks noGrp="1" noChangeArrowheads="1"/>
          </p:cNvSpPr>
          <p:nvPr>
            <p:ph type="body" sz="half" idx="4294967295"/>
          </p:nvPr>
        </p:nvSpPr>
        <p:spPr>
          <a:xfrm>
            <a:off x="6172200" y="1600200"/>
            <a:ext cx="2286000" cy="4181475"/>
          </a:xfrm>
        </p:spPr>
        <p:txBody>
          <a:bodyPr>
            <a:normAutofit/>
          </a:bodyPr>
          <a:lstStyle/>
          <a:p>
            <a:pPr eaLnBrk="1" hangingPunct="1"/>
            <a:endParaRPr lang="en-US" altLang="en-US" sz="2800" dirty="0"/>
          </a:p>
          <a:p>
            <a:pPr eaLnBrk="1" hangingPunct="1"/>
            <a:endParaRPr lang="en-US" altLang="en-US" sz="2800" dirty="0"/>
          </a:p>
          <a:p>
            <a:pPr eaLnBrk="1" hangingPunct="1"/>
            <a:endParaRPr lang="en-US" altLang="en-US" sz="2800" dirty="0"/>
          </a:p>
          <a:p>
            <a:pPr eaLnBrk="1" hangingPunct="1"/>
            <a:endParaRPr lang="en-US" altLang="en-US" sz="2800" dirty="0"/>
          </a:p>
          <a:p>
            <a:pPr eaLnBrk="1" hangingPunct="1">
              <a:buFontTx/>
              <a:buNone/>
            </a:pPr>
            <a:endParaRPr lang="en-US" altLang="en-US" sz="2800" dirty="0"/>
          </a:p>
          <a:p>
            <a:pPr eaLnBrk="1" hangingPunct="1"/>
            <a:r>
              <a:rPr lang="en-US" altLang="en-US" sz="2800" u="sng" dirty="0"/>
              <a:t>45 MPH</a:t>
            </a:r>
          </a:p>
          <a:p>
            <a:pPr eaLnBrk="1" hangingPunct="1"/>
            <a:r>
              <a:rPr lang="en-US" altLang="en-US" sz="2800" u="sng" dirty="0"/>
              <a:t>922 Feet</a:t>
            </a:r>
          </a:p>
          <a:p>
            <a:pPr eaLnBrk="1" hangingPunct="1"/>
            <a:r>
              <a:rPr lang="en-US" altLang="en-US" sz="2800" u="sng" dirty="0"/>
              <a:t>Away</a:t>
            </a:r>
          </a:p>
        </p:txBody>
      </p:sp>
    </p:spTree>
    <p:extLst>
      <p:ext uri="{BB962C8B-B14F-4D97-AF65-F5344CB8AC3E}">
        <p14:creationId xmlns:p14="http://schemas.microsoft.com/office/powerpoint/2010/main" val="90479146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 calcmode="lin" valueType="num">
                                      <p:cBhvr additive="base">
                                        <p:cTn id="7" dur="500" fill="hold"/>
                                        <p:tgtEl>
                                          <p:spTgt spid="870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70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7043">
                                            <p:txEl>
                                              <p:pRg st="1" end="1"/>
                                            </p:txEl>
                                          </p:spTgt>
                                        </p:tgtEl>
                                        <p:attrNameLst>
                                          <p:attrName>style.visibility</p:attrName>
                                        </p:attrNameLst>
                                      </p:cBhvr>
                                      <p:to>
                                        <p:strVal val="visible"/>
                                      </p:to>
                                    </p:set>
                                    <p:anim calcmode="lin" valueType="num">
                                      <p:cBhvr additive="base">
                                        <p:cTn id="13" dur="500" fill="hold"/>
                                        <p:tgtEl>
                                          <p:spTgt spid="870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70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7043">
                                            <p:txEl>
                                              <p:pRg st="2" end="2"/>
                                            </p:txEl>
                                          </p:spTgt>
                                        </p:tgtEl>
                                        <p:attrNameLst>
                                          <p:attrName>style.visibility</p:attrName>
                                        </p:attrNameLst>
                                      </p:cBhvr>
                                      <p:to>
                                        <p:strVal val="visible"/>
                                      </p:to>
                                    </p:set>
                                    <p:anim calcmode="lin" valueType="num">
                                      <p:cBhvr additive="base">
                                        <p:cTn id="19" dur="500" fill="hold"/>
                                        <p:tgtEl>
                                          <p:spTgt spid="870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70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7043">
                                            <p:txEl>
                                              <p:pRg st="3" end="3"/>
                                            </p:txEl>
                                          </p:spTgt>
                                        </p:tgtEl>
                                        <p:attrNameLst>
                                          <p:attrName>style.visibility</p:attrName>
                                        </p:attrNameLst>
                                      </p:cBhvr>
                                      <p:to>
                                        <p:strVal val="visible"/>
                                      </p:to>
                                    </p:set>
                                    <p:anim calcmode="lin" valueType="num">
                                      <p:cBhvr additive="base">
                                        <p:cTn id="25" dur="500" fill="hold"/>
                                        <p:tgtEl>
                                          <p:spTgt spid="870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70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7043">
                                            <p:txEl>
                                              <p:pRg st="5" end="5"/>
                                            </p:txEl>
                                          </p:spTgt>
                                        </p:tgtEl>
                                        <p:attrNameLst>
                                          <p:attrName>style.visibility</p:attrName>
                                        </p:attrNameLst>
                                      </p:cBhvr>
                                      <p:to>
                                        <p:strVal val="visible"/>
                                      </p:to>
                                    </p:set>
                                    <p:anim calcmode="lin" valueType="num">
                                      <p:cBhvr additive="base">
                                        <p:cTn id="31" dur="500" fill="hold"/>
                                        <p:tgtEl>
                                          <p:spTgt spid="8704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7043">
                                            <p:txEl>
                                              <p:pRg st="5" end="5"/>
                                            </p:txEl>
                                          </p:spTgt>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87043">
                                            <p:txEl>
                                              <p:pRg st="6" end="6"/>
                                            </p:txEl>
                                          </p:spTgt>
                                        </p:tgtEl>
                                        <p:attrNameLst>
                                          <p:attrName>style.visibility</p:attrName>
                                        </p:attrNameLst>
                                      </p:cBhvr>
                                      <p:to>
                                        <p:strVal val="visible"/>
                                      </p:to>
                                    </p:set>
                                    <p:anim calcmode="lin" valueType="num">
                                      <p:cBhvr additive="base">
                                        <p:cTn id="36" dur="500" fill="hold"/>
                                        <p:tgtEl>
                                          <p:spTgt spid="87043">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7043">
                                            <p:txEl>
                                              <p:pRg st="6" end="6"/>
                                            </p:txEl>
                                          </p:spTgt>
                                        </p:tgtEl>
                                        <p:attrNameLst>
                                          <p:attrName>ppt_y</p:attrName>
                                        </p:attrNameLst>
                                      </p:cBhvr>
                                      <p:tavLst>
                                        <p:tav tm="0">
                                          <p:val>
                                            <p:strVal val="1+#ppt_h/2"/>
                                          </p:val>
                                        </p:tav>
                                        <p:tav tm="100000">
                                          <p:val>
                                            <p:strVal val="#ppt_y"/>
                                          </p:val>
                                        </p:tav>
                                      </p:tavLst>
                                    </p:anim>
                                  </p:childTnLst>
                                </p:cTn>
                              </p:par>
                            </p:childTnLst>
                          </p:cTn>
                        </p:par>
                        <p:par>
                          <p:cTn id="38" fill="hold" nodeType="afterGroup">
                            <p:stCondLst>
                              <p:cond delay="1000"/>
                            </p:stCondLst>
                            <p:childTnLst>
                              <p:par>
                                <p:cTn id="39" presetID="2" presetClass="entr" presetSubtype="4" fill="hold" grpId="0" nodeType="afterEffect">
                                  <p:stCondLst>
                                    <p:cond delay="0"/>
                                  </p:stCondLst>
                                  <p:childTnLst>
                                    <p:set>
                                      <p:cBhvr>
                                        <p:cTn id="40" dur="1" fill="hold">
                                          <p:stCondLst>
                                            <p:cond delay="0"/>
                                          </p:stCondLst>
                                        </p:cTn>
                                        <p:tgtEl>
                                          <p:spTgt spid="87043">
                                            <p:txEl>
                                              <p:pRg st="7" end="7"/>
                                            </p:txEl>
                                          </p:spTgt>
                                        </p:tgtEl>
                                        <p:attrNameLst>
                                          <p:attrName>style.visibility</p:attrName>
                                        </p:attrNameLst>
                                      </p:cBhvr>
                                      <p:to>
                                        <p:strVal val="visible"/>
                                      </p:to>
                                    </p:set>
                                    <p:anim calcmode="lin" valueType="num">
                                      <p:cBhvr additive="base">
                                        <p:cTn id="41" dur="500" fill="hold"/>
                                        <p:tgtEl>
                                          <p:spTgt spid="8704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704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7044">
                                            <p:txEl>
                                              <p:pRg st="5" end="5"/>
                                            </p:txEl>
                                          </p:spTgt>
                                        </p:tgtEl>
                                        <p:attrNameLst>
                                          <p:attrName>style.visibility</p:attrName>
                                        </p:attrNameLst>
                                      </p:cBhvr>
                                      <p:to>
                                        <p:strVal val="visible"/>
                                      </p:to>
                                    </p:set>
                                    <p:animEffect transition="in" filter="dissolve">
                                      <p:cBhvr>
                                        <p:cTn id="47" dur="500"/>
                                        <p:tgtEl>
                                          <p:spTgt spid="87044">
                                            <p:txEl>
                                              <p:pRg st="5" end="5"/>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87044">
                                            <p:txEl>
                                              <p:pRg st="6" end="6"/>
                                            </p:txEl>
                                          </p:spTgt>
                                        </p:tgtEl>
                                        <p:attrNameLst>
                                          <p:attrName>style.visibility</p:attrName>
                                        </p:attrNameLst>
                                      </p:cBhvr>
                                      <p:to>
                                        <p:strVal val="visible"/>
                                      </p:to>
                                    </p:set>
                                    <p:animEffect transition="in" filter="dissolve">
                                      <p:cBhvr>
                                        <p:cTn id="52" dur="500"/>
                                        <p:tgtEl>
                                          <p:spTgt spid="87044">
                                            <p:txEl>
                                              <p:pRg st="6" end="6"/>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87044">
                                            <p:txEl>
                                              <p:pRg st="7" end="7"/>
                                            </p:txEl>
                                          </p:spTgt>
                                        </p:tgtEl>
                                        <p:attrNameLst>
                                          <p:attrName>style.visibility</p:attrName>
                                        </p:attrNameLst>
                                      </p:cBhvr>
                                      <p:to>
                                        <p:strVal val="visible"/>
                                      </p:to>
                                    </p:set>
                                    <p:animEffect transition="in" filter="dissolve">
                                      <p:cBhvr>
                                        <p:cTn id="57" dur="500"/>
                                        <p:tgtEl>
                                          <p:spTgt spid="8704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p:bldP spid="87044"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pPr eaLnBrk="1" hangingPunct="1"/>
            <a:r>
              <a:rPr lang="en-US" altLang="en-US" sz="3600" dirty="0"/>
              <a:t>L.I.D.A.R. Beam Width</a:t>
            </a:r>
          </a:p>
        </p:txBody>
      </p:sp>
      <p:sp>
        <p:nvSpPr>
          <p:cNvPr id="251907" name="Line 3"/>
          <p:cNvSpPr>
            <a:spLocks noChangeShapeType="1"/>
          </p:cNvSpPr>
          <p:nvPr/>
        </p:nvSpPr>
        <p:spPr bwMode="auto">
          <a:xfrm>
            <a:off x="8458200" y="2682875"/>
            <a:ext cx="0" cy="2438400"/>
          </a:xfrm>
          <a:prstGeom prst="line">
            <a:avLst/>
          </a:prstGeom>
          <a:ln>
            <a:headEnd/>
            <a:tailEnd/>
          </a:ln>
          <a:extLst/>
        </p:spPr>
        <p:style>
          <a:lnRef idx="1">
            <a:schemeClr val="accent5"/>
          </a:lnRef>
          <a:fillRef idx="0">
            <a:schemeClr val="accent5"/>
          </a:fillRef>
          <a:effectRef idx="0">
            <a:schemeClr val="accent5"/>
          </a:effectRef>
          <a:fontRef idx="minor">
            <a:schemeClr val="tx1"/>
          </a:fontRef>
        </p:style>
        <p:txBody>
          <a:bodyPr anchor="ctr">
            <a:spAutoFit/>
          </a:bodyPr>
          <a:lstStyle/>
          <a:p>
            <a:endParaRPr lang="en-US"/>
          </a:p>
        </p:txBody>
      </p:sp>
      <p:sp>
        <p:nvSpPr>
          <p:cNvPr id="251908" name="Line 4"/>
          <p:cNvSpPr>
            <a:spLocks noChangeShapeType="1"/>
          </p:cNvSpPr>
          <p:nvPr/>
        </p:nvSpPr>
        <p:spPr bwMode="auto">
          <a:xfrm>
            <a:off x="4419600" y="2682875"/>
            <a:ext cx="0" cy="2438400"/>
          </a:xfrm>
          <a:prstGeom prst="line">
            <a:avLst/>
          </a:prstGeom>
          <a:ln>
            <a:headEnd/>
            <a:tailEnd/>
          </a:ln>
          <a:extLst/>
        </p:spPr>
        <p:style>
          <a:lnRef idx="1">
            <a:schemeClr val="accent5"/>
          </a:lnRef>
          <a:fillRef idx="0">
            <a:schemeClr val="accent5"/>
          </a:fillRef>
          <a:effectRef idx="0">
            <a:schemeClr val="accent5"/>
          </a:effectRef>
          <a:fontRef idx="minor">
            <a:schemeClr val="tx1"/>
          </a:fontRef>
        </p:style>
        <p:txBody>
          <a:bodyPr anchor="ctr">
            <a:spAutoFit/>
          </a:bodyPr>
          <a:lstStyle/>
          <a:p>
            <a:endParaRPr lang="en-US"/>
          </a:p>
        </p:txBody>
      </p:sp>
      <p:sp>
        <p:nvSpPr>
          <p:cNvPr id="251910" name="Line 6"/>
          <p:cNvSpPr>
            <a:spLocks noChangeShapeType="1"/>
          </p:cNvSpPr>
          <p:nvPr/>
        </p:nvSpPr>
        <p:spPr bwMode="auto">
          <a:xfrm>
            <a:off x="609600" y="2682875"/>
            <a:ext cx="0" cy="2438400"/>
          </a:xfrm>
          <a:prstGeom prst="line">
            <a:avLst/>
          </a:prstGeom>
          <a:ln>
            <a:headEnd/>
            <a:tailEnd/>
          </a:ln>
          <a:extLst/>
        </p:spPr>
        <p:style>
          <a:lnRef idx="1">
            <a:schemeClr val="accent5"/>
          </a:lnRef>
          <a:fillRef idx="0">
            <a:schemeClr val="accent5"/>
          </a:fillRef>
          <a:effectRef idx="0">
            <a:schemeClr val="accent5"/>
          </a:effectRef>
          <a:fontRef idx="minor">
            <a:schemeClr val="tx1"/>
          </a:fontRef>
        </p:style>
        <p:txBody>
          <a:bodyPr anchor="ctr">
            <a:spAutoFit/>
          </a:bodyPr>
          <a:lstStyle/>
          <a:p>
            <a:endParaRPr lang="en-US"/>
          </a:p>
        </p:txBody>
      </p:sp>
      <p:sp>
        <p:nvSpPr>
          <p:cNvPr id="251911" name="Text Box 7"/>
          <p:cNvSpPr txBox="1">
            <a:spLocks noChangeArrowheads="1"/>
          </p:cNvSpPr>
          <p:nvPr/>
        </p:nvSpPr>
        <p:spPr bwMode="auto">
          <a:xfrm>
            <a:off x="304800" y="5197475"/>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US" alt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0 </a:t>
            </a:r>
            <a:r>
              <a:rPr lang="en-US" altLang="en-US" sz="20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ft</a:t>
            </a:r>
            <a:endParaRPr lang="en-US" alt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51912" name="Text Box 8"/>
          <p:cNvSpPr txBox="1">
            <a:spLocks noChangeArrowheads="1"/>
          </p:cNvSpPr>
          <p:nvPr/>
        </p:nvSpPr>
        <p:spPr bwMode="auto">
          <a:xfrm>
            <a:off x="3810000" y="5197475"/>
            <a:ext cx="1219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US" alt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500 </a:t>
            </a:r>
            <a:r>
              <a:rPr lang="en-US" altLang="en-US" sz="20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ft</a:t>
            </a:r>
            <a:endParaRPr lang="en-US" alt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51913" name="Text Box 9"/>
          <p:cNvSpPr txBox="1">
            <a:spLocks noChangeArrowheads="1"/>
          </p:cNvSpPr>
          <p:nvPr/>
        </p:nvSpPr>
        <p:spPr bwMode="auto">
          <a:xfrm>
            <a:off x="7924800" y="5197475"/>
            <a:ext cx="990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US" altLang="en-US" sz="20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1000 ft</a:t>
            </a:r>
          </a:p>
        </p:txBody>
      </p:sp>
      <p:sp>
        <p:nvSpPr>
          <p:cNvPr id="251914" name="Text Box 10"/>
          <p:cNvSpPr txBox="1">
            <a:spLocks noChangeArrowheads="1"/>
          </p:cNvSpPr>
          <p:nvPr/>
        </p:nvSpPr>
        <p:spPr bwMode="auto">
          <a:xfrm>
            <a:off x="4038600" y="3124200"/>
            <a:ext cx="762000" cy="40011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US" altLang="en-US" sz="2000" dirty="0">
                <a:solidFill>
                  <a:schemeClr val="accent1"/>
                </a:solidFill>
                <a:latin typeface="Tahoma" panose="020B0604030504040204" pitchFamily="34" charset="0"/>
                <a:ea typeface="Tahoma" panose="020B0604030504040204" pitchFamily="34" charset="0"/>
                <a:cs typeface="Tahoma" panose="020B0604030504040204" pitchFamily="34" charset="0"/>
              </a:rPr>
              <a:t>18 in</a:t>
            </a:r>
          </a:p>
        </p:txBody>
      </p:sp>
      <p:sp>
        <p:nvSpPr>
          <p:cNvPr id="251915" name="Text Box 11"/>
          <p:cNvSpPr txBox="1">
            <a:spLocks noChangeArrowheads="1"/>
          </p:cNvSpPr>
          <p:nvPr/>
        </p:nvSpPr>
        <p:spPr bwMode="auto">
          <a:xfrm>
            <a:off x="8077200" y="3124200"/>
            <a:ext cx="762000" cy="40011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US" altLang="en-US" sz="2000" dirty="0">
                <a:solidFill>
                  <a:schemeClr val="accent1"/>
                </a:solidFill>
                <a:latin typeface="Tahoma" panose="020B0604030504040204" pitchFamily="34" charset="0"/>
                <a:ea typeface="Tahoma" panose="020B0604030504040204" pitchFamily="34" charset="0"/>
                <a:cs typeface="Tahoma" panose="020B0604030504040204" pitchFamily="34" charset="0"/>
              </a:rPr>
              <a:t>36 in</a:t>
            </a:r>
          </a:p>
        </p:txBody>
      </p:sp>
      <p:sp>
        <p:nvSpPr>
          <p:cNvPr id="251919" name="Text Box 15"/>
          <p:cNvSpPr txBox="1">
            <a:spLocks noChangeArrowheads="1"/>
          </p:cNvSpPr>
          <p:nvPr/>
        </p:nvSpPr>
        <p:spPr bwMode="auto">
          <a:xfrm>
            <a:off x="609600" y="3140075"/>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2000" dirty="0">
                <a:solidFill>
                  <a:schemeClr val="accent1"/>
                </a:solidFill>
                <a:latin typeface="Tahoma" panose="020B0604030504040204" pitchFamily="34" charset="0"/>
                <a:ea typeface="Tahoma" panose="020B0604030504040204" pitchFamily="34" charset="0"/>
                <a:cs typeface="Tahoma" panose="020B0604030504040204" pitchFamily="34" charset="0"/>
              </a:rPr>
              <a:t>L.I.D.A.R.</a:t>
            </a:r>
          </a:p>
        </p:txBody>
      </p:sp>
      <p:sp>
        <p:nvSpPr>
          <p:cNvPr id="3" name="Isosceles Triangle 2"/>
          <p:cNvSpPr/>
          <p:nvPr/>
        </p:nvSpPr>
        <p:spPr>
          <a:xfrm rot="16200000">
            <a:off x="4328409" y="289808"/>
            <a:ext cx="411850" cy="7847733"/>
          </a:xfrm>
          <a:prstGeom prst="triangle">
            <a:avLst/>
          </a:prstGeom>
          <a:solidFill>
            <a:srgbClr val="D62B21"/>
          </a:solidFill>
          <a:ln>
            <a:solidFill>
              <a:srgbClr val="D62B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46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1907"/>
                                        </p:tgtEl>
                                        <p:attrNameLst>
                                          <p:attrName>style.visibility</p:attrName>
                                        </p:attrNameLst>
                                      </p:cBhvr>
                                      <p:to>
                                        <p:strVal val="visible"/>
                                      </p:to>
                                    </p:set>
                                    <p:anim calcmode="lin" valueType="num">
                                      <p:cBhvr additive="base">
                                        <p:cTn id="7" dur="500" fill="hold"/>
                                        <p:tgtEl>
                                          <p:spTgt spid="251907"/>
                                        </p:tgtEl>
                                        <p:attrNameLst>
                                          <p:attrName>ppt_x</p:attrName>
                                        </p:attrNameLst>
                                      </p:cBhvr>
                                      <p:tavLst>
                                        <p:tav tm="0">
                                          <p:val>
                                            <p:strVal val="0-#ppt_w/2"/>
                                          </p:val>
                                        </p:tav>
                                        <p:tav tm="100000">
                                          <p:val>
                                            <p:strVal val="#ppt_x"/>
                                          </p:val>
                                        </p:tav>
                                      </p:tavLst>
                                    </p:anim>
                                    <p:anim calcmode="lin" valueType="num">
                                      <p:cBhvr additive="base">
                                        <p:cTn id="8" dur="500" fill="hold"/>
                                        <p:tgtEl>
                                          <p:spTgt spid="25190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250"/>
                                  </p:stCondLst>
                                  <p:childTnLst>
                                    <p:set>
                                      <p:cBhvr>
                                        <p:cTn id="11" dur="1" fill="hold">
                                          <p:stCondLst>
                                            <p:cond delay="0"/>
                                          </p:stCondLst>
                                        </p:cTn>
                                        <p:tgtEl>
                                          <p:spTgt spid="251908"/>
                                        </p:tgtEl>
                                        <p:attrNameLst>
                                          <p:attrName>style.visibility</p:attrName>
                                        </p:attrNameLst>
                                      </p:cBhvr>
                                      <p:to>
                                        <p:strVal val="visible"/>
                                      </p:to>
                                    </p:set>
                                    <p:anim calcmode="lin" valueType="num">
                                      <p:cBhvr additive="base">
                                        <p:cTn id="12" dur="500" fill="hold"/>
                                        <p:tgtEl>
                                          <p:spTgt spid="251908"/>
                                        </p:tgtEl>
                                        <p:attrNameLst>
                                          <p:attrName>ppt_x</p:attrName>
                                        </p:attrNameLst>
                                      </p:cBhvr>
                                      <p:tavLst>
                                        <p:tav tm="0">
                                          <p:val>
                                            <p:strVal val="0-#ppt_w/2"/>
                                          </p:val>
                                        </p:tav>
                                        <p:tav tm="100000">
                                          <p:val>
                                            <p:strVal val="#ppt_x"/>
                                          </p:val>
                                        </p:tav>
                                      </p:tavLst>
                                    </p:anim>
                                    <p:anim calcmode="lin" valueType="num">
                                      <p:cBhvr additive="base">
                                        <p:cTn id="13" dur="500" fill="hold"/>
                                        <p:tgtEl>
                                          <p:spTgt spid="251908"/>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2" presetClass="entr" presetSubtype="8" fill="hold" grpId="0" nodeType="afterEffect">
                                  <p:stCondLst>
                                    <p:cond delay="250"/>
                                  </p:stCondLst>
                                  <p:childTnLst>
                                    <p:set>
                                      <p:cBhvr>
                                        <p:cTn id="16" dur="1" fill="hold">
                                          <p:stCondLst>
                                            <p:cond delay="0"/>
                                          </p:stCondLst>
                                        </p:cTn>
                                        <p:tgtEl>
                                          <p:spTgt spid="251910"/>
                                        </p:tgtEl>
                                        <p:attrNameLst>
                                          <p:attrName>style.visibility</p:attrName>
                                        </p:attrNameLst>
                                      </p:cBhvr>
                                      <p:to>
                                        <p:strVal val="visible"/>
                                      </p:to>
                                    </p:set>
                                    <p:anim calcmode="lin" valueType="num">
                                      <p:cBhvr additive="base">
                                        <p:cTn id="17" dur="250" fill="hold"/>
                                        <p:tgtEl>
                                          <p:spTgt spid="251910"/>
                                        </p:tgtEl>
                                        <p:attrNameLst>
                                          <p:attrName>ppt_x</p:attrName>
                                        </p:attrNameLst>
                                      </p:cBhvr>
                                      <p:tavLst>
                                        <p:tav tm="0">
                                          <p:val>
                                            <p:strVal val="0-#ppt_w/2"/>
                                          </p:val>
                                        </p:tav>
                                        <p:tav tm="100000">
                                          <p:val>
                                            <p:strVal val="#ppt_x"/>
                                          </p:val>
                                        </p:tav>
                                      </p:tavLst>
                                    </p:anim>
                                    <p:anim calcmode="lin" valueType="num">
                                      <p:cBhvr additive="base">
                                        <p:cTn id="18" dur="250" fill="hold"/>
                                        <p:tgtEl>
                                          <p:spTgt spid="251910"/>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750"/>
                            </p:stCondLst>
                            <p:childTnLst>
                              <p:par>
                                <p:cTn id="20" presetID="2" presetClass="entr" presetSubtype="4" fill="hold" grpId="0" nodeType="afterEffect">
                                  <p:stCondLst>
                                    <p:cond delay="500"/>
                                  </p:stCondLst>
                                  <p:childTnLst>
                                    <p:set>
                                      <p:cBhvr>
                                        <p:cTn id="21" dur="1" fill="hold">
                                          <p:stCondLst>
                                            <p:cond delay="0"/>
                                          </p:stCondLst>
                                        </p:cTn>
                                        <p:tgtEl>
                                          <p:spTgt spid="251911"/>
                                        </p:tgtEl>
                                        <p:attrNameLst>
                                          <p:attrName>style.visibility</p:attrName>
                                        </p:attrNameLst>
                                      </p:cBhvr>
                                      <p:to>
                                        <p:strVal val="visible"/>
                                      </p:to>
                                    </p:set>
                                    <p:anim calcmode="lin" valueType="num">
                                      <p:cBhvr additive="base">
                                        <p:cTn id="22" dur="500" fill="hold"/>
                                        <p:tgtEl>
                                          <p:spTgt spid="251911"/>
                                        </p:tgtEl>
                                        <p:attrNameLst>
                                          <p:attrName>ppt_x</p:attrName>
                                        </p:attrNameLst>
                                      </p:cBhvr>
                                      <p:tavLst>
                                        <p:tav tm="0">
                                          <p:val>
                                            <p:strVal val="#ppt_x"/>
                                          </p:val>
                                        </p:tav>
                                        <p:tav tm="100000">
                                          <p:val>
                                            <p:strVal val="#ppt_x"/>
                                          </p:val>
                                        </p:tav>
                                      </p:tavLst>
                                    </p:anim>
                                    <p:anim calcmode="lin" valueType="num">
                                      <p:cBhvr additive="base">
                                        <p:cTn id="23" dur="500" fill="hold"/>
                                        <p:tgtEl>
                                          <p:spTgt spid="251911"/>
                                        </p:tgtEl>
                                        <p:attrNameLst>
                                          <p:attrName>ppt_y</p:attrName>
                                        </p:attrNameLst>
                                      </p:cBhvr>
                                      <p:tavLst>
                                        <p:tav tm="0">
                                          <p:val>
                                            <p:strVal val="1+#ppt_h/2"/>
                                          </p:val>
                                        </p:tav>
                                        <p:tav tm="100000">
                                          <p:val>
                                            <p:strVal val="#ppt_y"/>
                                          </p:val>
                                        </p:tav>
                                      </p:tavLst>
                                    </p:anim>
                                  </p:childTnLst>
                                </p:cTn>
                              </p:par>
                            </p:childTnLst>
                          </p:cTn>
                        </p:par>
                        <p:par>
                          <p:cTn id="24" fill="hold">
                            <p:stCondLst>
                              <p:cond delay="2750"/>
                            </p:stCondLst>
                            <p:childTnLst>
                              <p:par>
                                <p:cTn id="25" presetID="2" presetClass="entr" presetSubtype="4" fill="hold" grpId="0" nodeType="afterEffect">
                                  <p:stCondLst>
                                    <p:cond delay="500"/>
                                  </p:stCondLst>
                                  <p:childTnLst>
                                    <p:set>
                                      <p:cBhvr>
                                        <p:cTn id="26" dur="1" fill="hold">
                                          <p:stCondLst>
                                            <p:cond delay="0"/>
                                          </p:stCondLst>
                                        </p:cTn>
                                        <p:tgtEl>
                                          <p:spTgt spid="251912"/>
                                        </p:tgtEl>
                                        <p:attrNameLst>
                                          <p:attrName>style.visibility</p:attrName>
                                        </p:attrNameLst>
                                      </p:cBhvr>
                                      <p:to>
                                        <p:strVal val="visible"/>
                                      </p:to>
                                    </p:set>
                                    <p:anim calcmode="lin" valueType="num">
                                      <p:cBhvr additive="base">
                                        <p:cTn id="27" dur="500" fill="hold"/>
                                        <p:tgtEl>
                                          <p:spTgt spid="251912"/>
                                        </p:tgtEl>
                                        <p:attrNameLst>
                                          <p:attrName>ppt_x</p:attrName>
                                        </p:attrNameLst>
                                      </p:cBhvr>
                                      <p:tavLst>
                                        <p:tav tm="0">
                                          <p:val>
                                            <p:strVal val="#ppt_x"/>
                                          </p:val>
                                        </p:tav>
                                        <p:tav tm="100000">
                                          <p:val>
                                            <p:strVal val="#ppt_x"/>
                                          </p:val>
                                        </p:tav>
                                      </p:tavLst>
                                    </p:anim>
                                    <p:anim calcmode="lin" valueType="num">
                                      <p:cBhvr additive="base">
                                        <p:cTn id="28" dur="500" fill="hold"/>
                                        <p:tgtEl>
                                          <p:spTgt spid="251912"/>
                                        </p:tgtEl>
                                        <p:attrNameLst>
                                          <p:attrName>ppt_y</p:attrName>
                                        </p:attrNameLst>
                                      </p:cBhvr>
                                      <p:tavLst>
                                        <p:tav tm="0">
                                          <p:val>
                                            <p:strVal val="1+#ppt_h/2"/>
                                          </p:val>
                                        </p:tav>
                                        <p:tav tm="100000">
                                          <p:val>
                                            <p:strVal val="#ppt_y"/>
                                          </p:val>
                                        </p:tav>
                                      </p:tavLst>
                                    </p:anim>
                                  </p:childTnLst>
                                </p:cTn>
                              </p:par>
                            </p:childTnLst>
                          </p:cTn>
                        </p:par>
                        <p:par>
                          <p:cTn id="29" fill="hold">
                            <p:stCondLst>
                              <p:cond delay="3750"/>
                            </p:stCondLst>
                            <p:childTnLst>
                              <p:par>
                                <p:cTn id="30" presetID="2" presetClass="entr" presetSubtype="4" fill="hold" grpId="0" nodeType="afterEffect">
                                  <p:stCondLst>
                                    <p:cond delay="500"/>
                                  </p:stCondLst>
                                  <p:childTnLst>
                                    <p:set>
                                      <p:cBhvr>
                                        <p:cTn id="31" dur="1" fill="hold">
                                          <p:stCondLst>
                                            <p:cond delay="0"/>
                                          </p:stCondLst>
                                        </p:cTn>
                                        <p:tgtEl>
                                          <p:spTgt spid="251913"/>
                                        </p:tgtEl>
                                        <p:attrNameLst>
                                          <p:attrName>style.visibility</p:attrName>
                                        </p:attrNameLst>
                                      </p:cBhvr>
                                      <p:to>
                                        <p:strVal val="visible"/>
                                      </p:to>
                                    </p:set>
                                    <p:anim calcmode="lin" valueType="num">
                                      <p:cBhvr additive="base">
                                        <p:cTn id="32" dur="500" fill="hold"/>
                                        <p:tgtEl>
                                          <p:spTgt spid="251913"/>
                                        </p:tgtEl>
                                        <p:attrNameLst>
                                          <p:attrName>ppt_x</p:attrName>
                                        </p:attrNameLst>
                                      </p:cBhvr>
                                      <p:tavLst>
                                        <p:tav tm="0">
                                          <p:val>
                                            <p:strVal val="#ppt_x"/>
                                          </p:val>
                                        </p:tav>
                                        <p:tav tm="100000">
                                          <p:val>
                                            <p:strVal val="#ppt_x"/>
                                          </p:val>
                                        </p:tav>
                                      </p:tavLst>
                                    </p:anim>
                                    <p:anim calcmode="lin" valueType="num">
                                      <p:cBhvr additive="base">
                                        <p:cTn id="33" dur="500" fill="hold"/>
                                        <p:tgtEl>
                                          <p:spTgt spid="25191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251919"/>
                                        </p:tgtEl>
                                        <p:attrNameLst>
                                          <p:attrName>style.visibility</p:attrName>
                                        </p:attrNameLst>
                                      </p:cBhvr>
                                      <p:to>
                                        <p:strVal val="visible"/>
                                      </p:to>
                                    </p:set>
                                    <p:anim calcmode="lin" valueType="num">
                                      <p:cBhvr>
                                        <p:cTn id="38" dur="500" fill="hold"/>
                                        <p:tgtEl>
                                          <p:spTgt spid="251919"/>
                                        </p:tgtEl>
                                        <p:attrNameLst>
                                          <p:attrName>ppt_w</p:attrName>
                                        </p:attrNameLst>
                                      </p:cBhvr>
                                      <p:tavLst>
                                        <p:tav tm="0">
                                          <p:val>
                                            <p:fltVal val="0"/>
                                          </p:val>
                                        </p:tav>
                                        <p:tav tm="100000">
                                          <p:val>
                                            <p:strVal val="#ppt_w"/>
                                          </p:val>
                                        </p:tav>
                                      </p:tavLst>
                                    </p:anim>
                                    <p:anim calcmode="lin" valueType="num">
                                      <p:cBhvr>
                                        <p:cTn id="39" dur="500" fill="hold"/>
                                        <p:tgtEl>
                                          <p:spTgt spid="251919"/>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47" presetClass="entr" presetSubtype="0" fill="hold" grpId="0" nodeType="afterEffect">
                                  <p:stCondLst>
                                    <p:cond delay="0"/>
                                  </p:stCondLst>
                                  <p:childTnLst>
                                    <p:set>
                                      <p:cBhvr>
                                        <p:cTn id="42" dur="1" fill="hold">
                                          <p:stCondLst>
                                            <p:cond delay="0"/>
                                          </p:stCondLst>
                                        </p:cTn>
                                        <p:tgtEl>
                                          <p:spTgt spid="251914"/>
                                        </p:tgtEl>
                                        <p:attrNameLst>
                                          <p:attrName>style.visibility</p:attrName>
                                        </p:attrNameLst>
                                      </p:cBhvr>
                                      <p:to>
                                        <p:strVal val="visible"/>
                                      </p:to>
                                    </p:set>
                                    <p:animEffect transition="in" filter="fade">
                                      <p:cBhvr>
                                        <p:cTn id="43" dur="1000"/>
                                        <p:tgtEl>
                                          <p:spTgt spid="251914"/>
                                        </p:tgtEl>
                                      </p:cBhvr>
                                    </p:animEffect>
                                    <p:anim calcmode="lin" valueType="num">
                                      <p:cBhvr>
                                        <p:cTn id="44" dur="1000" fill="hold"/>
                                        <p:tgtEl>
                                          <p:spTgt spid="251914"/>
                                        </p:tgtEl>
                                        <p:attrNameLst>
                                          <p:attrName>ppt_x</p:attrName>
                                        </p:attrNameLst>
                                      </p:cBhvr>
                                      <p:tavLst>
                                        <p:tav tm="0">
                                          <p:val>
                                            <p:strVal val="#ppt_x"/>
                                          </p:val>
                                        </p:tav>
                                        <p:tav tm="100000">
                                          <p:val>
                                            <p:strVal val="#ppt_x"/>
                                          </p:val>
                                        </p:tav>
                                      </p:tavLst>
                                    </p:anim>
                                    <p:anim calcmode="lin" valueType="num">
                                      <p:cBhvr>
                                        <p:cTn id="45" dur="1000" fill="hold"/>
                                        <p:tgtEl>
                                          <p:spTgt spid="251914"/>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1000"/>
                                  </p:stCondLst>
                                  <p:childTnLst>
                                    <p:set>
                                      <p:cBhvr>
                                        <p:cTn id="47" dur="1" fill="hold">
                                          <p:stCondLst>
                                            <p:cond delay="0"/>
                                          </p:stCondLst>
                                        </p:cTn>
                                        <p:tgtEl>
                                          <p:spTgt spid="251915"/>
                                        </p:tgtEl>
                                        <p:attrNameLst>
                                          <p:attrName>style.visibility</p:attrName>
                                        </p:attrNameLst>
                                      </p:cBhvr>
                                      <p:to>
                                        <p:strVal val="visible"/>
                                      </p:to>
                                    </p:set>
                                    <p:animEffect transition="in" filter="fade">
                                      <p:cBhvr>
                                        <p:cTn id="48" dur="1000"/>
                                        <p:tgtEl>
                                          <p:spTgt spid="251915"/>
                                        </p:tgtEl>
                                      </p:cBhvr>
                                    </p:animEffect>
                                    <p:anim calcmode="lin" valueType="num">
                                      <p:cBhvr>
                                        <p:cTn id="49" dur="1000" fill="hold"/>
                                        <p:tgtEl>
                                          <p:spTgt spid="251915"/>
                                        </p:tgtEl>
                                        <p:attrNameLst>
                                          <p:attrName>ppt_x</p:attrName>
                                        </p:attrNameLst>
                                      </p:cBhvr>
                                      <p:tavLst>
                                        <p:tav tm="0">
                                          <p:val>
                                            <p:strVal val="#ppt_x"/>
                                          </p:val>
                                        </p:tav>
                                        <p:tav tm="100000">
                                          <p:val>
                                            <p:strVal val="#ppt_x"/>
                                          </p:val>
                                        </p:tav>
                                      </p:tavLst>
                                    </p:anim>
                                    <p:anim calcmode="lin" valueType="num">
                                      <p:cBhvr>
                                        <p:cTn id="50" dur="1000" fill="hold"/>
                                        <p:tgtEl>
                                          <p:spTgt spid="2519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left)">
                                      <p:cBhvr>
                                        <p:cTn id="5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7" grpId="0" animBg="1"/>
      <p:bldP spid="251908" grpId="0" animBg="1"/>
      <p:bldP spid="251910" grpId="0" animBg="1"/>
      <p:bldP spid="251911" grpId="0" autoUpdateAnimBg="0"/>
      <p:bldP spid="251912" grpId="0" autoUpdateAnimBg="0"/>
      <p:bldP spid="251913" grpId="0" autoUpdateAnimBg="0"/>
      <p:bldP spid="251914" grpId="0"/>
      <p:bldP spid="251915" grpId="0"/>
      <p:bldP spid="251919"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sosceles Triangle 20"/>
          <p:cNvSpPr/>
          <p:nvPr/>
        </p:nvSpPr>
        <p:spPr>
          <a:xfrm rot="16200000" flipH="1">
            <a:off x="2834640" y="492287"/>
            <a:ext cx="2560320" cy="6858000"/>
          </a:xfrm>
          <a:prstGeom prst="triangle">
            <a:avLst/>
          </a:prstGeom>
          <a:solidFill>
            <a:srgbClr val="1C6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rot="16200000" flipH="1">
            <a:off x="3154680" y="492287"/>
            <a:ext cx="1920240" cy="6858000"/>
          </a:xfrm>
          <a:prstGeom prst="triangle">
            <a:avLst/>
          </a:prstGeom>
          <a:solidFill>
            <a:srgbClr val="17B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rot="16200000" flipH="1">
            <a:off x="3396996" y="481550"/>
            <a:ext cx="1435608" cy="6858000"/>
          </a:xfrm>
          <a:prstGeom prst="triangle">
            <a:avLst/>
          </a:prstGeom>
          <a:solidFill>
            <a:srgbClr val="F3A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Isosceles Triangle 1"/>
          <p:cNvSpPr/>
          <p:nvPr/>
        </p:nvSpPr>
        <p:spPr>
          <a:xfrm rot="16200000" flipH="1">
            <a:off x="4101084" y="481550"/>
            <a:ext cx="27432" cy="6858000"/>
          </a:xfrm>
          <a:prstGeom prst="triangle">
            <a:avLst/>
          </a:prstGeom>
          <a:solidFill>
            <a:srgbClr val="D6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2" name="Rectangle 4"/>
          <p:cNvSpPr>
            <a:spLocks noGrp="1" noChangeArrowheads="1"/>
          </p:cNvSpPr>
          <p:nvPr>
            <p:ph type="title"/>
          </p:nvPr>
        </p:nvSpPr>
        <p:spPr/>
        <p:txBody>
          <a:bodyPr/>
          <a:lstStyle/>
          <a:p>
            <a:pPr eaLnBrk="1" hangingPunct="1"/>
            <a:r>
              <a:rPr lang="en-US" altLang="en-US" dirty="0"/>
              <a:t>BEAM WIDTHS</a:t>
            </a:r>
          </a:p>
        </p:txBody>
      </p:sp>
      <p:sp>
        <p:nvSpPr>
          <p:cNvPr id="43016" name="Text Box 8"/>
          <p:cNvSpPr txBox="1">
            <a:spLocks noChangeArrowheads="1"/>
          </p:cNvSpPr>
          <p:nvPr/>
        </p:nvSpPr>
        <p:spPr bwMode="auto">
          <a:xfrm>
            <a:off x="7543800" y="2500774"/>
            <a:ext cx="1600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ts val="0"/>
              </a:spcBef>
              <a:buFontTx/>
              <a:buNone/>
            </a:pPr>
            <a:r>
              <a:rPr lang="en-US" altLang="en-US" sz="1600" b="1" dirty="0">
                <a:solidFill>
                  <a:srgbClr val="1C6F9B"/>
                </a:solidFill>
                <a:latin typeface="Tahoma" panose="020B0604030504040204" pitchFamily="34" charset="0"/>
                <a:ea typeface="Tahoma" panose="020B0604030504040204" pitchFamily="34" charset="0"/>
                <a:cs typeface="Tahoma" panose="020B0604030504040204" pitchFamily="34" charset="0"/>
              </a:rPr>
              <a:t>X – BAND</a:t>
            </a:r>
          </a:p>
          <a:p>
            <a:pPr>
              <a:spcBef>
                <a:spcPts val="0"/>
              </a:spcBef>
              <a:buFontTx/>
              <a:buNone/>
            </a:pPr>
            <a:r>
              <a:rPr lang="en-US" altLang="en-US" sz="1400" dirty="0">
                <a:solidFill>
                  <a:srgbClr val="1C6F9B"/>
                </a:solidFill>
                <a:latin typeface="Tahoma" panose="020B0604030504040204" pitchFamily="34" charset="0"/>
                <a:ea typeface="Tahoma" panose="020B0604030504040204" pitchFamily="34" charset="0"/>
                <a:cs typeface="Tahoma" panose="020B0604030504040204" pitchFamily="34" charset="0"/>
              </a:rPr>
              <a:t>317 ft.</a:t>
            </a:r>
          </a:p>
        </p:txBody>
      </p:sp>
      <p:sp>
        <p:nvSpPr>
          <p:cNvPr id="43017" name="Text Box 9"/>
          <p:cNvSpPr txBox="1">
            <a:spLocks noChangeArrowheads="1"/>
          </p:cNvSpPr>
          <p:nvPr/>
        </p:nvSpPr>
        <p:spPr bwMode="auto">
          <a:xfrm>
            <a:off x="7560634" y="4526995"/>
            <a:ext cx="158336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ts val="0"/>
              </a:spcBef>
              <a:buFontTx/>
              <a:buNone/>
            </a:pPr>
            <a:r>
              <a:rPr lang="en-US" altLang="en-US" sz="1600" b="1" dirty="0">
                <a:solidFill>
                  <a:srgbClr val="15AA96"/>
                </a:solidFill>
                <a:latin typeface="Tahoma" panose="020B0604030504040204" pitchFamily="34" charset="0"/>
                <a:ea typeface="Tahoma" panose="020B0604030504040204" pitchFamily="34" charset="0"/>
                <a:cs typeface="Tahoma" panose="020B0604030504040204" pitchFamily="34" charset="0"/>
              </a:rPr>
              <a:t>K – BAND</a:t>
            </a:r>
          </a:p>
          <a:p>
            <a:pPr>
              <a:spcBef>
                <a:spcPts val="0"/>
              </a:spcBef>
              <a:buFontTx/>
              <a:buNone/>
            </a:pPr>
            <a:r>
              <a:rPr lang="en-US" altLang="en-US" sz="1400" dirty="0">
                <a:solidFill>
                  <a:srgbClr val="15AA96"/>
                </a:solidFill>
                <a:latin typeface="Tahoma" panose="020B0604030504040204" pitchFamily="34" charset="0"/>
                <a:ea typeface="Tahoma" panose="020B0604030504040204" pitchFamily="34" charset="0"/>
                <a:cs typeface="Tahoma" panose="020B0604030504040204" pitchFamily="34" charset="0"/>
              </a:rPr>
              <a:t>210 ft.</a:t>
            </a:r>
          </a:p>
        </p:txBody>
      </p:sp>
      <p:sp>
        <p:nvSpPr>
          <p:cNvPr id="43018" name="Text Box 10"/>
          <p:cNvSpPr txBox="1">
            <a:spLocks noChangeArrowheads="1"/>
          </p:cNvSpPr>
          <p:nvPr/>
        </p:nvSpPr>
        <p:spPr bwMode="auto">
          <a:xfrm>
            <a:off x="7543800" y="3166646"/>
            <a:ext cx="1600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ts val="0"/>
              </a:spcBef>
              <a:buFontTx/>
              <a:buNone/>
            </a:pPr>
            <a:r>
              <a:rPr lang="en-US" altLang="en-US" sz="1600" b="1" dirty="0">
                <a:solidFill>
                  <a:srgbClr val="F29A15"/>
                </a:solidFill>
                <a:latin typeface="Tahoma" panose="020B0604030504040204" pitchFamily="34" charset="0"/>
                <a:ea typeface="Tahoma" panose="020B0604030504040204" pitchFamily="34" charset="0"/>
                <a:cs typeface="Tahoma" panose="020B0604030504040204" pitchFamily="34" charset="0"/>
              </a:rPr>
              <a:t>KA – BAND</a:t>
            </a:r>
          </a:p>
          <a:p>
            <a:pPr>
              <a:spcBef>
                <a:spcPts val="0"/>
              </a:spcBef>
              <a:buFontTx/>
              <a:buNone/>
            </a:pPr>
            <a:r>
              <a:rPr lang="en-US" altLang="en-US" sz="1400" dirty="0">
                <a:solidFill>
                  <a:srgbClr val="F29A15"/>
                </a:solidFill>
                <a:latin typeface="Tahoma" panose="020B0604030504040204" pitchFamily="34" charset="0"/>
                <a:ea typeface="Tahoma" panose="020B0604030504040204" pitchFamily="34" charset="0"/>
                <a:cs typeface="Tahoma" panose="020B0604030504040204" pitchFamily="34" charset="0"/>
              </a:rPr>
              <a:t>157 ft.</a:t>
            </a:r>
          </a:p>
        </p:txBody>
      </p:sp>
      <p:sp>
        <p:nvSpPr>
          <p:cNvPr id="43019" name="Text Box 11"/>
          <p:cNvSpPr txBox="1">
            <a:spLocks noChangeArrowheads="1"/>
          </p:cNvSpPr>
          <p:nvPr/>
        </p:nvSpPr>
        <p:spPr bwMode="auto">
          <a:xfrm>
            <a:off x="7543800" y="3710495"/>
            <a:ext cx="160019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000" dirty="0">
                <a:solidFill>
                  <a:srgbClr val="D62B21"/>
                </a:solidFill>
                <a:latin typeface="Tahoma" panose="020B0604030504040204" pitchFamily="34" charset="0"/>
                <a:ea typeface="Tahoma" panose="020B0604030504040204" pitchFamily="34" charset="0"/>
                <a:cs typeface="Tahoma" panose="020B0604030504040204" pitchFamily="34" charset="0"/>
              </a:rPr>
              <a:t>L.A.S.E.R.</a:t>
            </a:r>
          </a:p>
          <a:p>
            <a:pPr>
              <a:spcBef>
                <a:spcPct val="0"/>
              </a:spcBef>
              <a:buFontTx/>
              <a:buNone/>
            </a:pPr>
            <a:r>
              <a:rPr lang="en-US" altLang="en-US" sz="1800" dirty="0">
                <a:solidFill>
                  <a:srgbClr val="D62B21"/>
                </a:solidFill>
                <a:latin typeface="Tahoma" panose="020B0604030504040204" pitchFamily="34" charset="0"/>
                <a:ea typeface="Tahoma" panose="020B0604030504040204" pitchFamily="34" charset="0"/>
                <a:cs typeface="Tahoma" panose="020B0604030504040204" pitchFamily="34" charset="0"/>
              </a:rPr>
              <a:t>36 in.</a:t>
            </a:r>
          </a:p>
        </p:txBody>
      </p:sp>
      <p:sp>
        <p:nvSpPr>
          <p:cNvPr id="12" name="Line 3"/>
          <p:cNvSpPr>
            <a:spLocks noChangeShapeType="1"/>
          </p:cNvSpPr>
          <p:nvPr/>
        </p:nvSpPr>
        <p:spPr bwMode="auto">
          <a:xfrm flipH="1">
            <a:off x="7543800" y="2400122"/>
            <a:ext cx="0" cy="3086278"/>
          </a:xfrm>
          <a:prstGeom prst="line">
            <a:avLst/>
          </a:prstGeom>
          <a:ln>
            <a:headEnd/>
            <a:tailEnd/>
          </a:ln>
          <a:extLst/>
        </p:spPr>
        <p:style>
          <a:lnRef idx="1">
            <a:schemeClr val="accent5"/>
          </a:lnRef>
          <a:fillRef idx="0">
            <a:schemeClr val="accent5"/>
          </a:fillRef>
          <a:effectRef idx="0">
            <a:schemeClr val="accent5"/>
          </a:effectRef>
          <a:fontRef idx="minor">
            <a:schemeClr val="tx1"/>
          </a:fontRef>
        </p:style>
        <p:txBody>
          <a:bodyPr wrap="square" anchor="ctr">
            <a:spAutoFit/>
          </a:bodyPr>
          <a:lstStyle/>
          <a:p>
            <a:endParaRPr lang="en-US"/>
          </a:p>
        </p:txBody>
      </p:sp>
      <p:sp>
        <p:nvSpPr>
          <p:cNvPr id="15" name="Text Box 7"/>
          <p:cNvSpPr txBox="1">
            <a:spLocks noChangeArrowheads="1"/>
          </p:cNvSpPr>
          <p:nvPr/>
        </p:nvSpPr>
        <p:spPr bwMode="auto">
          <a:xfrm>
            <a:off x="381000" y="5541334"/>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US" alt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0 </a:t>
            </a:r>
            <a:r>
              <a:rPr lang="en-US" altLang="en-US" sz="20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ft</a:t>
            </a:r>
            <a:endParaRPr lang="en-US" alt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 Box 8"/>
          <p:cNvSpPr txBox="1">
            <a:spLocks noChangeArrowheads="1"/>
          </p:cNvSpPr>
          <p:nvPr/>
        </p:nvSpPr>
        <p:spPr bwMode="auto">
          <a:xfrm>
            <a:off x="3505200" y="5541334"/>
            <a:ext cx="1219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US" alt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500 </a:t>
            </a:r>
            <a:r>
              <a:rPr lang="en-US" altLang="en-US" sz="20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ft</a:t>
            </a:r>
            <a:endParaRPr lang="en-US" alt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 Box 9"/>
          <p:cNvSpPr txBox="1">
            <a:spLocks noChangeArrowheads="1"/>
          </p:cNvSpPr>
          <p:nvPr/>
        </p:nvSpPr>
        <p:spPr bwMode="auto">
          <a:xfrm>
            <a:off x="7065334" y="5486400"/>
            <a:ext cx="990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US" alt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1000 </a:t>
            </a:r>
            <a:r>
              <a:rPr lang="en-US" altLang="en-US" sz="20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ft</a:t>
            </a:r>
            <a:endParaRPr lang="en-US" alt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3" name="Line 3"/>
          <p:cNvSpPr>
            <a:spLocks noChangeShapeType="1"/>
          </p:cNvSpPr>
          <p:nvPr/>
        </p:nvSpPr>
        <p:spPr bwMode="auto">
          <a:xfrm flipH="1">
            <a:off x="4114800" y="2400122"/>
            <a:ext cx="0" cy="3086278"/>
          </a:xfrm>
          <a:prstGeom prst="line">
            <a:avLst/>
          </a:prstGeom>
          <a:ln>
            <a:headEnd/>
            <a:tailEnd/>
          </a:ln>
          <a:extLst/>
        </p:spPr>
        <p:style>
          <a:lnRef idx="1">
            <a:schemeClr val="accent5"/>
          </a:lnRef>
          <a:fillRef idx="0">
            <a:schemeClr val="accent5"/>
          </a:fillRef>
          <a:effectRef idx="0">
            <a:schemeClr val="accent5"/>
          </a:effectRef>
          <a:fontRef idx="minor">
            <a:schemeClr val="tx1"/>
          </a:fontRef>
        </p:style>
        <p:txBody>
          <a:bodyPr wrap="square" anchor="ctr">
            <a:spAutoFit/>
          </a:bodyPr>
          <a:lstStyle/>
          <a:p>
            <a:endParaRPr lang="en-US"/>
          </a:p>
        </p:txBody>
      </p:sp>
      <p:sp>
        <p:nvSpPr>
          <p:cNvPr id="24" name="Line 3"/>
          <p:cNvSpPr>
            <a:spLocks noChangeShapeType="1"/>
          </p:cNvSpPr>
          <p:nvPr/>
        </p:nvSpPr>
        <p:spPr bwMode="auto">
          <a:xfrm flipH="1">
            <a:off x="685800" y="2400122"/>
            <a:ext cx="0" cy="3086278"/>
          </a:xfrm>
          <a:prstGeom prst="line">
            <a:avLst/>
          </a:prstGeom>
          <a:ln>
            <a:headEnd/>
            <a:tailEnd/>
          </a:ln>
          <a:extLst/>
        </p:spPr>
        <p:style>
          <a:lnRef idx="1">
            <a:schemeClr val="accent5"/>
          </a:lnRef>
          <a:fillRef idx="0">
            <a:schemeClr val="accent5"/>
          </a:fillRef>
          <a:effectRef idx="0">
            <a:schemeClr val="accent5"/>
          </a:effectRef>
          <a:fontRef idx="minor">
            <a:schemeClr val="tx1"/>
          </a:fontRef>
        </p:style>
        <p:txBody>
          <a:bodyPr wrap="square" anchor="ctr">
            <a:spAutoFit/>
          </a:bodyPr>
          <a:lstStyle/>
          <a:p>
            <a:endParaRPr lang="en-US"/>
          </a:p>
        </p:txBody>
      </p:sp>
    </p:spTree>
    <p:extLst>
      <p:ext uri="{BB962C8B-B14F-4D97-AF65-F5344CB8AC3E}">
        <p14:creationId xmlns:p14="http://schemas.microsoft.com/office/powerpoint/2010/main" val="23968766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100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grpId="0" nodeType="afterEffect">
                                  <p:stCondLst>
                                    <p:cond delay="100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4500"/>
                            </p:stCondLst>
                            <p:childTnLst>
                              <p:par>
                                <p:cTn id="20" presetID="2" presetClass="entr" presetSubtype="4" fill="hold" grpId="0" nodeType="afterEffect">
                                  <p:stCondLst>
                                    <p:cond delay="100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par>
                          <p:cTn id="24" fill="hold">
                            <p:stCondLst>
                              <p:cond delay="6000"/>
                            </p:stCondLst>
                            <p:childTnLst>
                              <p:par>
                                <p:cTn id="25" presetID="2" presetClass="entr" presetSubtype="8" fill="hold" grpId="0" nodeType="afterEffect">
                                  <p:stCondLst>
                                    <p:cond delay="100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0-#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childTnLst>
                          </p:cTn>
                        </p:par>
                        <p:par>
                          <p:cTn id="29" fill="hold">
                            <p:stCondLst>
                              <p:cond delay="7500"/>
                            </p:stCondLst>
                            <p:childTnLst>
                              <p:par>
                                <p:cTn id="30" presetID="2" presetClass="entr" presetSubtype="8" fill="hold" grpId="0" nodeType="afterEffect">
                                  <p:stCondLst>
                                    <p:cond delay="100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1000"/>
                                        <p:tgtEl>
                                          <p:spTgt spid="21"/>
                                        </p:tgtEl>
                                      </p:cBhvr>
                                    </p:animEffect>
                                  </p:childTnLst>
                                </p:cTn>
                              </p:par>
                              <p:par>
                                <p:cTn id="39" presetID="12" presetClass="entr" presetSubtype="8" fill="hold" grpId="0" nodeType="withEffect">
                                  <p:stCondLst>
                                    <p:cond delay="1000"/>
                                  </p:stCondLst>
                                  <p:childTnLst>
                                    <p:set>
                                      <p:cBhvr>
                                        <p:cTn id="40" dur="1" fill="hold">
                                          <p:stCondLst>
                                            <p:cond delay="0"/>
                                          </p:stCondLst>
                                        </p:cTn>
                                        <p:tgtEl>
                                          <p:spTgt spid="43016"/>
                                        </p:tgtEl>
                                        <p:attrNameLst>
                                          <p:attrName>style.visibility</p:attrName>
                                        </p:attrNameLst>
                                      </p:cBhvr>
                                      <p:to>
                                        <p:strVal val="visible"/>
                                      </p:to>
                                    </p:set>
                                    <p:anim calcmode="lin" valueType="num">
                                      <p:cBhvr additive="base">
                                        <p:cTn id="41" dur="500"/>
                                        <p:tgtEl>
                                          <p:spTgt spid="43016"/>
                                        </p:tgtEl>
                                        <p:attrNameLst>
                                          <p:attrName>ppt_x</p:attrName>
                                        </p:attrNameLst>
                                      </p:cBhvr>
                                      <p:tavLst>
                                        <p:tav tm="0">
                                          <p:val>
                                            <p:strVal val="#ppt_x-#ppt_w*1.125000"/>
                                          </p:val>
                                        </p:tav>
                                        <p:tav tm="100000">
                                          <p:val>
                                            <p:strVal val="#ppt_x"/>
                                          </p:val>
                                        </p:tav>
                                      </p:tavLst>
                                    </p:anim>
                                    <p:animEffect transition="in" filter="wipe(right)">
                                      <p:cBhvr>
                                        <p:cTn id="42" dur="500"/>
                                        <p:tgtEl>
                                          <p:spTgt spid="430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1000"/>
                                        <p:tgtEl>
                                          <p:spTgt spid="20"/>
                                        </p:tgtEl>
                                      </p:cBhvr>
                                    </p:animEffect>
                                  </p:childTnLst>
                                </p:cTn>
                              </p:par>
                              <p:par>
                                <p:cTn id="48" presetID="12" presetClass="entr" presetSubtype="8" fill="hold" grpId="0" nodeType="withEffect">
                                  <p:stCondLst>
                                    <p:cond delay="1000"/>
                                  </p:stCondLst>
                                  <p:childTnLst>
                                    <p:set>
                                      <p:cBhvr>
                                        <p:cTn id="49" dur="1" fill="hold">
                                          <p:stCondLst>
                                            <p:cond delay="0"/>
                                          </p:stCondLst>
                                        </p:cTn>
                                        <p:tgtEl>
                                          <p:spTgt spid="43017"/>
                                        </p:tgtEl>
                                        <p:attrNameLst>
                                          <p:attrName>style.visibility</p:attrName>
                                        </p:attrNameLst>
                                      </p:cBhvr>
                                      <p:to>
                                        <p:strVal val="visible"/>
                                      </p:to>
                                    </p:set>
                                    <p:anim calcmode="lin" valueType="num">
                                      <p:cBhvr additive="base">
                                        <p:cTn id="50" dur="500"/>
                                        <p:tgtEl>
                                          <p:spTgt spid="43017"/>
                                        </p:tgtEl>
                                        <p:attrNameLst>
                                          <p:attrName>ppt_x</p:attrName>
                                        </p:attrNameLst>
                                      </p:cBhvr>
                                      <p:tavLst>
                                        <p:tav tm="0">
                                          <p:val>
                                            <p:strVal val="#ppt_x-#ppt_w*1.125000"/>
                                          </p:val>
                                        </p:tav>
                                        <p:tav tm="100000">
                                          <p:val>
                                            <p:strVal val="#ppt_x"/>
                                          </p:val>
                                        </p:tav>
                                      </p:tavLst>
                                    </p:anim>
                                    <p:animEffect transition="in" filter="wipe(right)">
                                      <p:cBhvr>
                                        <p:cTn id="51" dur="500"/>
                                        <p:tgtEl>
                                          <p:spTgt spid="430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1000"/>
                                        <p:tgtEl>
                                          <p:spTgt spid="19"/>
                                        </p:tgtEl>
                                      </p:cBhvr>
                                    </p:animEffect>
                                  </p:childTnLst>
                                </p:cTn>
                              </p:par>
                              <p:par>
                                <p:cTn id="57" presetID="12" presetClass="entr" presetSubtype="8" fill="hold" grpId="0" nodeType="withEffect">
                                  <p:stCondLst>
                                    <p:cond delay="1000"/>
                                  </p:stCondLst>
                                  <p:childTnLst>
                                    <p:set>
                                      <p:cBhvr>
                                        <p:cTn id="58" dur="1" fill="hold">
                                          <p:stCondLst>
                                            <p:cond delay="0"/>
                                          </p:stCondLst>
                                        </p:cTn>
                                        <p:tgtEl>
                                          <p:spTgt spid="43018"/>
                                        </p:tgtEl>
                                        <p:attrNameLst>
                                          <p:attrName>style.visibility</p:attrName>
                                        </p:attrNameLst>
                                      </p:cBhvr>
                                      <p:to>
                                        <p:strVal val="visible"/>
                                      </p:to>
                                    </p:set>
                                    <p:anim calcmode="lin" valueType="num">
                                      <p:cBhvr additive="base">
                                        <p:cTn id="59" dur="500"/>
                                        <p:tgtEl>
                                          <p:spTgt spid="43018"/>
                                        </p:tgtEl>
                                        <p:attrNameLst>
                                          <p:attrName>ppt_x</p:attrName>
                                        </p:attrNameLst>
                                      </p:cBhvr>
                                      <p:tavLst>
                                        <p:tav tm="0">
                                          <p:val>
                                            <p:strVal val="#ppt_x-#ppt_w*1.125000"/>
                                          </p:val>
                                        </p:tav>
                                        <p:tav tm="100000">
                                          <p:val>
                                            <p:strVal val="#ppt_x"/>
                                          </p:val>
                                        </p:tav>
                                      </p:tavLst>
                                    </p:anim>
                                    <p:animEffect transition="in" filter="wipe(right)">
                                      <p:cBhvr>
                                        <p:cTn id="60" dur="500"/>
                                        <p:tgtEl>
                                          <p:spTgt spid="430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left)">
                                      <p:cBhvr>
                                        <p:cTn id="65" dur="1000"/>
                                        <p:tgtEl>
                                          <p:spTgt spid="2"/>
                                        </p:tgtEl>
                                      </p:cBhvr>
                                    </p:animEffect>
                                  </p:childTnLst>
                                </p:cTn>
                              </p:par>
                              <p:par>
                                <p:cTn id="66" presetID="12" presetClass="entr" presetSubtype="8" fill="hold" grpId="0" nodeType="withEffect">
                                  <p:stCondLst>
                                    <p:cond delay="1000"/>
                                  </p:stCondLst>
                                  <p:childTnLst>
                                    <p:set>
                                      <p:cBhvr>
                                        <p:cTn id="67" dur="1" fill="hold">
                                          <p:stCondLst>
                                            <p:cond delay="0"/>
                                          </p:stCondLst>
                                        </p:cTn>
                                        <p:tgtEl>
                                          <p:spTgt spid="43019"/>
                                        </p:tgtEl>
                                        <p:attrNameLst>
                                          <p:attrName>style.visibility</p:attrName>
                                        </p:attrNameLst>
                                      </p:cBhvr>
                                      <p:to>
                                        <p:strVal val="visible"/>
                                      </p:to>
                                    </p:set>
                                    <p:anim calcmode="lin" valueType="num">
                                      <p:cBhvr additive="base">
                                        <p:cTn id="68" dur="500"/>
                                        <p:tgtEl>
                                          <p:spTgt spid="43019"/>
                                        </p:tgtEl>
                                        <p:attrNameLst>
                                          <p:attrName>ppt_x</p:attrName>
                                        </p:attrNameLst>
                                      </p:cBhvr>
                                      <p:tavLst>
                                        <p:tav tm="0">
                                          <p:val>
                                            <p:strVal val="#ppt_x-#ppt_w*1.125000"/>
                                          </p:val>
                                        </p:tav>
                                        <p:tav tm="100000">
                                          <p:val>
                                            <p:strVal val="#ppt_x"/>
                                          </p:val>
                                        </p:tav>
                                      </p:tavLst>
                                    </p:anim>
                                    <p:animEffect transition="in" filter="wipe(right)">
                                      <p:cBhvr>
                                        <p:cTn id="69" dur="500"/>
                                        <p:tgtEl>
                                          <p:spTgt spid="43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19" grpId="0" animBg="1"/>
      <p:bldP spid="2" grpId="0" animBg="1"/>
      <p:bldP spid="43016" grpId="0"/>
      <p:bldP spid="43017" grpId="0"/>
      <p:bldP spid="43018" grpId="0"/>
      <p:bldP spid="43019" grpId="0"/>
      <p:bldP spid="12" grpId="0" animBg="1"/>
      <p:bldP spid="15" grpId="0" autoUpdateAnimBg="0"/>
      <p:bldP spid="16" grpId="0" autoUpdateAnimBg="0"/>
      <p:bldP spid="17" grpId="0" autoUpdateAnimBg="0"/>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229600" cy="533400"/>
          </a:xfrm>
        </p:spPr>
        <p:txBody>
          <a:bodyPr/>
          <a:lstStyle/>
          <a:p>
            <a:r>
              <a:rPr lang="en-US" dirty="0"/>
              <a:t>L.A.S.E.R.</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80367"/>
          <a:stretch/>
        </p:blipFill>
        <p:spPr>
          <a:xfrm>
            <a:off x="2920350" y="1875099"/>
            <a:ext cx="791688" cy="4684786"/>
          </a:xfrm>
          <a:prstGeom prst="rect">
            <a:avLst/>
          </a:prstGeom>
        </p:spPr>
      </p:pic>
      <p:sp>
        <p:nvSpPr>
          <p:cNvPr id="5" name="Content Placeholder 2"/>
          <p:cNvSpPr txBox="1">
            <a:spLocks/>
          </p:cNvSpPr>
          <p:nvPr/>
        </p:nvSpPr>
        <p:spPr>
          <a:xfrm>
            <a:off x="3560430" y="2064075"/>
            <a:ext cx="1112829"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dirty="0" err="1"/>
              <a:t>ight</a:t>
            </a:r>
            <a:endParaRPr lang="en-US" sz="3600" dirty="0"/>
          </a:p>
        </p:txBody>
      </p:sp>
      <p:sp>
        <p:nvSpPr>
          <p:cNvPr id="6" name="Content Placeholder 2"/>
          <p:cNvSpPr txBox="1">
            <a:spLocks/>
          </p:cNvSpPr>
          <p:nvPr/>
        </p:nvSpPr>
        <p:spPr>
          <a:xfrm>
            <a:off x="3642726" y="3051627"/>
            <a:ext cx="39101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dirty="0" err="1"/>
              <a:t>mplification</a:t>
            </a:r>
            <a:r>
              <a:rPr lang="en-US" sz="3600" dirty="0"/>
              <a:t> by</a:t>
            </a:r>
          </a:p>
        </p:txBody>
      </p:sp>
      <p:sp>
        <p:nvSpPr>
          <p:cNvPr id="7" name="Content Placeholder 2"/>
          <p:cNvSpPr txBox="1">
            <a:spLocks/>
          </p:cNvSpPr>
          <p:nvPr/>
        </p:nvSpPr>
        <p:spPr>
          <a:xfrm>
            <a:off x="3569574" y="4039179"/>
            <a:ext cx="39101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dirty="0" err="1"/>
              <a:t>timulated</a:t>
            </a:r>
            <a:endParaRPr lang="en-US" sz="3600" dirty="0"/>
          </a:p>
        </p:txBody>
      </p:sp>
      <p:sp>
        <p:nvSpPr>
          <p:cNvPr id="8" name="Content Placeholder 2"/>
          <p:cNvSpPr txBox="1">
            <a:spLocks/>
          </p:cNvSpPr>
          <p:nvPr/>
        </p:nvSpPr>
        <p:spPr>
          <a:xfrm>
            <a:off x="3532998" y="5045019"/>
            <a:ext cx="39101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dirty="0"/>
              <a:t>mission of</a:t>
            </a:r>
          </a:p>
        </p:txBody>
      </p:sp>
      <p:sp>
        <p:nvSpPr>
          <p:cNvPr id="9" name="Content Placeholder 2"/>
          <p:cNvSpPr txBox="1">
            <a:spLocks/>
          </p:cNvSpPr>
          <p:nvPr/>
        </p:nvSpPr>
        <p:spPr>
          <a:xfrm>
            <a:off x="3569574" y="6032571"/>
            <a:ext cx="39101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dirty="0" err="1"/>
              <a:t>adiation</a:t>
            </a:r>
            <a:endParaRPr lang="en-US" sz="3600" dirty="0"/>
          </a:p>
        </p:txBody>
      </p:sp>
    </p:spTree>
    <p:extLst>
      <p:ext uri="{BB962C8B-B14F-4D97-AF65-F5344CB8AC3E}">
        <p14:creationId xmlns:p14="http://schemas.microsoft.com/office/powerpoint/2010/main" val="13420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X:\Courses\Speed Measurement\Revision\Assets\Images\shutterstock_385162894.jpg"/>
          <p:cNvPicPr>
            <a:picLocks noChangeAspect="1" noChangeArrowheads="1"/>
          </p:cNvPicPr>
          <p:nvPr/>
        </p:nvPicPr>
        <p:blipFill rotWithShape="1">
          <a:blip r:embed="rId3">
            <a:extLst>
              <a:ext uri="{28A0092B-C50C-407E-A947-70E740481C1C}">
                <a14:useLocalDpi xmlns:a14="http://schemas.microsoft.com/office/drawing/2010/main" val="0"/>
              </a:ext>
            </a:extLst>
          </a:blip>
          <a:srcRect l="11259" r="12431"/>
          <a:stretch/>
        </p:blipFill>
        <p:spPr bwMode="auto">
          <a:xfrm>
            <a:off x="6316420" y="3747783"/>
            <a:ext cx="2806313" cy="2103120"/>
          </a:xfrm>
          <a:prstGeom prst="rect">
            <a:avLst/>
          </a:prstGeom>
          <a:noFill/>
          <a:extLst>
            <a:ext uri="{909E8E84-426E-40DD-AFC4-6F175D3DCCD1}">
              <a14:hiddenFill xmlns:a14="http://schemas.microsoft.com/office/drawing/2010/main">
                <a:solidFill>
                  <a:srgbClr val="FFFFFF"/>
                </a:solidFill>
              </a14:hiddenFill>
            </a:ext>
          </a:extLst>
        </p:spPr>
      </p:pic>
      <p:sp>
        <p:nvSpPr>
          <p:cNvPr id="62466" name="Rectangle 2"/>
          <p:cNvSpPr>
            <a:spLocks noGrp="1" noChangeArrowheads="1"/>
          </p:cNvSpPr>
          <p:nvPr>
            <p:ph type="title"/>
          </p:nvPr>
        </p:nvSpPr>
        <p:spPr/>
        <p:txBody>
          <a:bodyPr/>
          <a:lstStyle/>
          <a:p>
            <a:pPr eaLnBrk="1" hangingPunct="1"/>
            <a:r>
              <a:rPr lang="en-US" altLang="en-US" dirty="0"/>
              <a:t>AVERAGE OF LEAST SQUARES</a:t>
            </a:r>
          </a:p>
        </p:txBody>
      </p:sp>
      <p:sp>
        <p:nvSpPr>
          <p:cNvPr id="89091" name="Rectangle 3"/>
          <p:cNvSpPr>
            <a:spLocks noGrp="1" noChangeArrowheads="1"/>
          </p:cNvSpPr>
          <p:nvPr>
            <p:ph type="body" idx="1"/>
          </p:nvPr>
        </p:nvSpPr>
        <p:spPr>
          <a:xfrm>
            <a:off x="381000" y="1828800"/>
            <a:ext cx="8229600" cy="1946275"/>
          </a:xfrm>
        </p:spPr>
        <p:txBody>
          <a:bodyPr>
            <a:noAutofit/>
          </a:bodyPr>
          <a:lstStyle/>
          <a:p>
            <a:pPr eaLnBrk="1" hangingPunct="1"/>
            <a:r>
              <a:rPr lang="en-US" altLang="en-US" sz="2800" dirty="0"/>
              <a:t>What if 1</a:t>
            </a:r>
            <a:r>
              <a:rPr lang="en-US" altLang="en-US" sz="2800" baseline="30000" dirty="0"/>
              <a:t>st</a:t>
            </a:r>
            <a:r>
              <a:rPr lang="en-US" altLang="en-US" sz="2800" dirty="0"/>
              <a:t>  pulse hits the windshield and 2</a:t>
            </a:r>
            <a:r>
              <a:rPr lang="en-US" altLang="en-US" sz="2800" baseline="30000" dirty="0"/>
              <a:t>nd</a:t>
            </a:r>
            <a:r>
              <a:rPr lang="en-US" altLang="en-US" sz="2800" dirty="0"/>
              <a:t> pulse hits the grill? </a:t>
            </a:r>
          </a:p>
          <a:p>
            <a:pPr eaLnBrk="1" hangingPunct="1">
              <a:buFontTx/>
              <a:buNone/>
            </a:pPr>
            <a:endParaRPr lang="en-US" altLang="en-US" sz="2800" dirty="0"/>
          </a:p>
          <a:p>
            <a:pPr eaLnBrk="1" hangingPunct="1"/>
            <a:r>
              <a:rPr lang="en-US" altLang="en-US" sz="2800" dirty="0"/>
              <a:t>An erroneous 4 feet gets added and would increase the violator's speed.</a:t>
            </a:r>
          </a:p>
          <a:p>
            <a:pPr eaLnBrk="1" hangingPunct="1">
              <a:buFontTx/>
              <a:buNone/>
            </a:pPr>
            <a:endParaRPr lang="en-US" altLang="en-US" sz="2800" dirty="0"/>
          </a:p>
        </p:txBody>
      </p:sp>
      <p:sp>
        <p:nvSpPr>
          <p:cNvPr id="5" name="Text Box 4"/>
          <p:cNvSpPr txBox="1">
            <a:spLocks noChangeArrowheads="1"/>
          </p:cNvSpPr>
          <p:nvPr/>
        </p:nvSpPr>
        <p:spPr bwMode="auto">
          <a:xfrm>
            <a:off x="351430" y="503555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endParaRPr lang="en-US" altLang="en-US" sz="2400">
              <a:solidFill>
                <a:schemeClr val="bg1"/>
              </a:solidFill>
              <a:latin typeface="Times New Roman" pitchFamily="18" charset="0"/>
            </a:endParaRPr>
          </a:p>
        </p:txBody>
      </p:sp>
      <p:sp>
        <p:nvSpPr>
          <p:cNvPr id="7" name="Line 6"/>
          <p:cNvSpPr>
            <a:spLocks noChangeShapeType="1"/>
          </p:cNvSpPr>
          <p:nvPr/>
        </p:nvSpPr>
        <p:spPr bwMode="auto">
          <a:xfrm flipV="1">
            <a:off x="2039753" y="4689475"/>
            <a:ext cx="4894448" cy="419100"/>
          </a:xfrm>
          <a:prstGeom prst="line">
            <a:avLst/>
          </a:prstGeom>
          <a:ln>
            <a:headEnd/>
            <a:tailEnd type="triangle" w="med" len="med"/>
          </a:ln>
          <a:extLst/>
        </p:spPr>
        <p:style>
          <a:lnRef idx="1">
            <a:schemeClr val="accent1"/>
          </a:lnRef>
          <a:fillRef idx="0">
            <a:schemeClr val="accent1"/>
          </a:fillRef>
          <a:effectRef idx="0">
            <a:schemeClr val="accent1"/>
          </a:effectRef>
          <a:fontRef idx="minor">
            <a:schemeClr val="tx1"/>
          </a:fontRef>
        </p:style>
        <p:txBody>
          <a:bodyPr wrap="none" anchor="ctr"/>
          <a:lstStyle/>
          <a:p>
            <a:endParaRPr lang="en-US"/>
          </a:p>
        </p:txBody>
      </p:sp>
      <p:sp>
        <p:nvSpPr>
          <p:cNvPr id="8" name="Line 7"/>
          <p:cNvSpPr>
            <a:spLocks noChangeShapeType="1"/>
          </p:cNvSpPr>
          <p:nvPr/>
        </p:nvSpPr>
        <p:spPr bwMode="auto">
          <a:xfrm>
            <a:off x="2039753" y="5108575"/>
            <a:ext cx="4297933" cy="0"/>
          </a:xfrm>
          <a:prstGeom prst="line">
            <a:avLst/>
          </a:prstGeom>
          <a:ln>
            <a:headEnd/>
            <a:tailEnd type="triangle" w="med" len="med"/>
          </a:ln>
          <a:extLst/>
        </p:spPr>
        <p:style>
          <a:lnRef idx="1">
            <a:schemeClr val="accent1"/>
          </a:lnRef>
          <a:fillRef idx="0">
            <a:schemeClr val="accent1"/>
          </a:fillRef>
          <a:effectRef idx="0">
            <a:schemeClr val="accent1"/>
          </a:effectRef>
          <a:fontRef idx="minor">
            <a:schemeClr val="tx1"/>
          </a:fontRef>
        </p:style>
        <p:txBody>
          <a:bodyPr wrap="none" anchor="ctr"/>
          <a:lstStyle/>
          <a:p>
            <a:endParaRPr lang="en-US"/>
          </a:p>
        </p:txBody>
      </p:sp>
      <p:pic>
        <p:nvPicPr>
          <p:cNvPr id="5124" name="Picture 4" descr="E:\Speed Measurement\BLACK LIDA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247" y="4556760"/>
            <a:ext cx="1430153"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81922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Effect transition="in" filter="wipe(down)">
                                      <p:cBhvr>
                                        <p:cTn id="7" dur="500"/>
                                        <p:tgtEl>
                                          <p:spTgt spid="890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9091">
                                            <p:txEl>
                                              <p:pRg st="2" end="2"/>
                                            </p:txEl>
                                          </p:spTgt>
                                        </p:tgtEl>
                                        <p:attrNameLst>
                                          <p:attrName>style.visibility</p:attrName>
                                        </p:attrNameLst>
                                      </p:cBhvr>
                                      <p:to>
                                        <p:strVal val="visible"/>
                                      </p:to>
                                    </p:set>
                                    <p:animEffect transition="in" filter="wipe(down)">
                                      <p:cBhvr>
                                        <p:cTn id="12" dur="500"/>
                                        <p:tgtEl>
                                          <p:spTgt spid="890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upRigh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trips(downRigh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ChangeArrowheads="1"/>
          </p:cNvSpPr>
          <p:nvPr>
            <p:ph idx="1"/>
          </p:nvPr>
        </p:nvSpPr>
        <p:spPr>
          <a:xfrm>
            <a:off x="457200" y="1905000"/>
            <a:ext cx="8229600" cy="4221163"/>
          </a:xfrm>
        </p:spPr>
        <p:txBody>
          <a:bodyPr>
            <a:normAutofit/>
          </a:bodyPr>
          <a:lstStyle/>
          <a:p>
            <a:pPr>
              <a:lnSpc>
                <a:spcPct val="200000"/>
              </a:lnSpc>
            </a:pPr>
            <a:r>
              <a:rPr lang="en-US" altLang="en-US" sz="2800" dirty="0"/>
              <a:t>A process used to eliminate errors</a:t>
            </a:r>
          </a:p>
          <a:p>
            <a:pPr lvl="1" eaLnBrk="1" hangingPunct="1">
              <a:lnSpc>
                <a:spcPct val="200000"/>
              </a:lnSpc>
            </a:pPr>
            <a:r>
              <a:rPr lang="en-US" altLang="en-US" dirty="0"/>
              <a:t>Each pulse is mathematically plotted</a:t>
            </a:r>
          </a:p>
          <a:p>
            <a:pPr lvl="1" eaLnBrk="1" hangingPunct="1">
              <a:lnSpc>
                <a:spcPct val="200000"/>
              </a:lnSpc>
            </a:pPr>
            <a:r>
              <a:rPr lang="en-US" altLang="en-US" dirty="0"/>
              <a:t>Each new plot is compared with previous data</a:t>
            </a:r>
          </a:p>
          <a:p>
            <a:pPr eaLnBrk="1" hangingPunct="1">
              <a:lnSpc>
                <a:spcPct val="200000"/>
              </a:lnSpc>
            </a:pPr>
            <a:endParaRPr lang="en-US" altLang="en-US" sz="2800" dirty="0"/>
          </a:p>
        </p:txBody>
      </p:sp>
      <p:sp>
        <p:nvSpPr>
          <p:cNvPr id="63490" name="Rectangle 2"/>
          <p:cNvSpPr>
            <a:spLocks noGrp="1" noChangeArrowheads="1"/>
          </p:cNvSpPr>
          <p:nvPr>
            <p:ph type="title"/>
          </p:nvPr>
        </p:nvSpPr>
        <p:spPr/>
        <p:txBody>
          <a:bodyPr>
            <a:noAutofit/>
          </a:bodyPr>
          <a:lstStyle/>
          <a:p>
            <a:pPr eaLnBrk="1" hangingPunct="1"/>
            <a:r>
              <a:rPr lang="en-US" altLang="en-US" dirty="0"/>
              <a:t>AVERAGE OF LEAST SQUARES</a:t>
            </a:r>
          </a:p>
        </p:txBody>
      </p:sp>
    </p:spTree>
    <p:extLst>
      <p:ext uri="{BB962C8B-B14F-4D97-AF65-F5344CB8AC3E}">
        <p14:creationId xmlns:p14="http://schemas.microsoft.com/office/powerpoint/2010/main" val="448275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Effect transition="in" filter="dissolve">
                                      <p:cBhvr>
                                        <p:cTn id="7" dur="500"/>
                                        <p:tgtEl>
                                          <p:spTgt spid="9113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1139">
                                            <p:txEl>
                                              <p:pRg st="1" end="1"/>
                                            </p:txEl>
                                          </p:spTgt>
                                        </p:tgtEl>
                                        <p:attrNameLst>
                                          <p:attrName>style.visibility</p:attrName>
                                        </p:attrNameLst>
                                      </p:cBhvr>
                                      <p:to>
                                        <p:strVal val="visible"/>
                                      </p:to>
                                    </p:set>
                                    <p:animEffect transition="in" filter="dissolve">
                                      <p:cBhvr>
                                        <p:cTn id="10" dur="500"/>
                                        <p:tgtEl>
                                          <p:spTgt spid="91139">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1139">
                                            <p:txEl>
                                              <p:pRg st="2" end="2"/>
                                            </p:txEl>
                                          </p:spTgt>
                                        </p:tgtEl>
                                        <p:attrNameLst>
                                          <p:attrName>style.visibility</p:attrName>
                                        </p:attrNameLst>
                                      </p:cBhvr>
                                      <p:to>
                                        <p:strVal val="visible"/>
                                      </p:to>
                                    </p:set>
                                    <p:animEffect transition="in" filter="dissolve">
                                      <p:cBhvr>
                                        <p:cTn id="13" dur="500"/>
                                        <p:tgtEl>
                                          <p:spTgt spid="911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7" name="Group 3"/>
          <p:cNvGrpSpPr>
            <a:grpSpLocks/>
          </p:cNvGrpSpPr>
          <p:nvPr/>
        </p:nvGrpSpPr>
        <p:grpSpPr bwMode="auto">
          <a:xfrm>
            <a:off x="1027906" y="1479548"/>
            <a:ext cx="7088189" cy="4768852"/>
            <a:chOff x="501" y="576"/>
            <a:chExt cx="4465" cy="3004"/>
          </a:xfrm>
        </p:grpSpPr>
        <p:sp>
          <p:nvSpPr>
            <p:cNvPr id="67588" name="Line 4"/>
            <p:cNvSpPr>
              <a:spLocks noChangeShapeType="1"/>
            </p:cNvSpPr>
            <p:nvPr/>
          </p:nvSpPr>
          <p:spPr bwMode="auto">
            <a:xfrm flipH="1">
              <a:off x="1248" y="2880"/>
              <a:ext cx="355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89" name="Line 5"/>
            <p:cNvSpPr>
              <a:spLocks noChangeShapeType="1"/>
            </p:cNvSpPr>
            <p:nvPr/>
          </p:nvSpPr>
          <p:spPr bwMode="auto">
            <a:xfrm flipV="1">
              <a:off x="1248" y="576"/>
              <a:ext cx="0" cy="2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0" name="Text Box 6"/>
            <p:cNvSpPr txBox="1">
              <a:spLocks noChangeArrowheads="1"/>
            </p:cNvSpPr>
            <p:nvPr/>
          </p:nvSpPr>
          <p:spPr bwMode="auto">
            <a:xfrm>
              <a:off x="501" y="581"/>
              <a:ext cx="72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ahoma" panose="020B0604030504040204" pitchFamily="34" charset="0"/>
                  <a:ea typeface="Tahoma" panose="020B0604030504040204" pitchFamily="34" charset="0"/>
                  <a:cs typeface="Tahoma" panose="020B0604030504040204" pitchFamily="34" charset="0"/>
                </a:rPr>
                <a:t>Distance</a:t>
              </a:r>
            </a:p>
          </p:txBody>
        </p:sp>
        <p:sp>
          <p:nvSpPr>
            <p:cNvPr id="67591" name="Text Box 7"/>
            <p:cNvSpPr txBox="1">
              <a:spLocks noChangeArrowheads="1"/>
            </p:cNvSpPr>
            <p:nvPr/>
          </p:nvSpPr>
          <p:spPr bwMode="auto">
            <a:xfrm>
              <a:off x="1225" y="2880"/>
              <a:ext cx="46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ahoma" panose="020B0604030504040204" pitchFamily="34" charset="0"/>
                  <a:ea typeface="Tahoma" panose="020B0604030504040204" pitchFamily="34" charset="0"/>
                  <a:cs typeface="Tahoma" panose="020B0604030504040204" pitchFamily="34" charset="0"/>
                </a:rPr>
                <a:t>Time</a:t>
              </a:r>
            </a:p>
          </p:txBody>
        </p:sp>
        <p:sp>
          <p:nvSpPr>
            <p:cNvPr id="67592" name="Line 8"/>
            <p:cNvSpPr>
              <a:spLocks noChangeShapeType="1"/>
            </p:cNvSpPr>
            <p:nvPr/>
          </p:nvSpPr>
          <p:spPr bwMode="auto">
            <a:xfrm>
              <a:off x="1488" y="816"/>
              <a:ext cx="2976" cy="1632"/>
            </a:xfrm>
            <a:prstGeom prst="line">
              <a:avLst/>
            </a:prstGeom>
            <a:noFill/>
            <a:ln w="57150">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3" name="Line 9"/>
            <p:cNvSpPr>
              <a:spLocks noChangeShapeType="1"/>
            </p:cNvSpPr>
            <p:nvPr/>
          </p:nvSpPr>
          <p:spPr bwMode="auto">
            <a:xfrm>
              <a:off x="1728" y="3072"/>
              <a:ext cx="278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4" name="Text Box 10"/>
            <p:cNvSpPr txBox="1">
              <a:spLocks noChangeArrowheads="1"/>
            </p:cNvSpPr>
            <p:nvPr/>
          </p:nvSpPr>
          <p:spPr bwMode="auto">
            <a:xfrm>
              <a:off x="1957" y="3328"/>
              <a:ext cx="155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Vehicle Approaching</a:t>
              </a:r>
            </a:p>
          </p:txBody>
        </p:sp>
        <p:sp>
          <p:nvSpPr>
            <p:cNvPr id="67595" name="Line 11"/>
            <p:cNvSpPr>
              <a:spLocks noChangeShapeType="1"/>
            </p:cNvSpPr>
            <p:nvPr/>
          </p:nvSpPr>
          <p:spPr bwMode="auto">
            <a:xfrm>
              <a:off x="1440" y="1056"/>
              <a:ext cx="2976" cy="1632"/>
            </a:xfrm>
            <a:prstGeom prst="line">
              <a:avLst/>
            </a:prstGeom>
            <a:noFill/>
            <a:ln w="571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6" name="Line 12"/>
            <p:cNvSpPr>
              <a:spLocks noChangeShapeType="1"/>
            </p:cNvSpPr>
            <p:nvPr/>
          </p:nvSpPr>
          <p:spPr bwMode="auto">
            <a:xfrm>
              <a:off x="1632" y="624"/>
              <a:ext cx="2976" cy="1632"/>
            </a:xfrm>
            <a:prstGeom prst="line">
              <a:avLst/>
            </a:prstGeom>
            <a:noFill/>
            <a:ln w="571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7" name="Text Box 13"/>
            <p:cNvSpPr txBox="1">
              <a:spLocks noChangeArrowheads="1"/>
            </p:cNvSpPr>
            <p:nvPr/>
          </p:nvSpPr>
          <p:spPr bwMode="auto">
            <a:xfrm>
              <a:off x="3290" y="992"/>
              <a:ext cx="167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ahoma" panose="020B0604030504040204" pitchFamily="34" charset="0"/>
                  <a:ea typeface="Tahoma" panose="020B0604030504040204" pitchFamily="34" charset="0"/>
                  <a:cs typeface="Tahoma" panose="020B0604030504040204" pitchFamily="34" charset="0"/>
                </a:rPr>
                <a:t>Allowed limits of data</a:t>
              </a:r>
            </a:p>
          </p:txBody>
        </p:sp>
        <p:sp>
          <p:nvSpPr>
            <p:cNvPr id="67598" name="Line 14"/>
            <p:cNvSpPr>
              <a:spLocks noChangeShapeType="1"/>
            </p:cNvSpPr>
            <p:nvPr/>
          </p:nvSpPr>
          <p:spPr bwMode="auto">
            <a:xfrm flipH="1">
              <a:off x="3888" y="1296"/>
              <a:ext cx="24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9" name="Line 15"/>
            <p:cNvSpPr>
              <a:spLocks noChangeShapeType="1"/>
            </p:cNvSpPr>
            <p:nvPr/>
          </p:nvSpPr>
          <p:spPr bwMode="auto">
            <a:xfrm>
              <a:off x="4128" y="1296"/>
              <a:ext cx="0" cy="115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 name="Title 1"/>
          <p:cNvSpPr>
            <a:spLocks noGrp="1"/>
          </p:cNvSpPr>
          <p:nvPr>
            <p:ph type="title"/>
          </p:nvPr>
        </p:nvSpPr>
        <p:spPr/>
        <p:txBody>
          <a:bodyPr/>
          <a:lstStyle/>
          <a:p>
            <a:r>
              <a:rPr lang="en-US" dirty="0"/>
              <a:t>AVERAGE OF LEAST SQUARES</a:t>
            </a:r>
          </a:p>
        </p:txBody>
      </p:sp>
    </p:spTree>
    <p:extLst>
      <p:ext uri="{BB962C8B-B14F-4D97-AF65-F5344CB8AC3E}">
        <p14:creationId xmlns:p14="http://schemas.microsoft.com/office/powerpoint/2010/main" val="236555333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en-US"/>
              <a:t>AVERAGE OF LEAST SQUARES</a:t>
            </a:r>
          </a:p>
        </p:txBody>
      </p:sp>
      <p:sp>
        <p:nvSpPr>
          <p:cNvPr id="68611" name="Rectangle 3"/>
          <p:cNvSpPr>
            <a:spLocks noGrp="1" noChangeArrowheads="1"/>
          </p:cNvSpPr>
          <p:nvPr>
            <p:ph type="body" idx="1"/>
          </p:nvPr>
        </p:nvSpPr>
        <p:spPr>
          <a:xfrm>
            <a:off x="457200" y="2209800"/>
            <a:ext cx="8229600" cy="3505200"/>
          </a:xfrm>
        </p:spPr>
        <p:txBody>
          <a:bodyPr>
            <a:normAutofit/>
          </a:bodyPr>
          <a:lstStyle/>
          <a:p>
            <a:pPr eaLnBrk="1" hangingPunct="1">
              <a:lnSpc>
                <a:spcPct val="90000"/>
              </a:lnSpc>
            </a:pPr>
            <a:r>
              <a:rPr lang="en-US" altLang="en-US" sz="2800" dirty="0"/>
              <a:t>Sudden changes in targeting points can result in an erroneous speed display</a:t>
            </a:r>
          </a:p>
          <a:p>
            <a:pPr eaLnBrk="1" hangingPunct="1">
              <a:lnSpc>
                <a:spcPct val="90000"/>
              </a:lnSpc>
            </a:pPr>
            <a:endParaRPr lang="en-US" altLang="en-US" sz="2800" dirty="0"/>
          </a:p>
          <a:p>
            <a:pPr eaLnBrk="1" hangingPunct="1">
              <a:lnSpc>
                <a:spcPct val="90000"/>
              </a:lnSpc>
            </a:pPr>
            <a:r>
              <a:rPr lang="en-US" altLang="en-US" sz="2800" dirty="0"/>
              <a:t>This data would fall outside the limits set by the L.I.D.A.R.</a:t>
            </a:r>
          </a:p>
          <a:p>
            <a:pPr eaLnBrk="1" hangingPunct="1">
              <a:lnSpc>
                <a:spcPct val="90000"/>
              </a:lnSpc>
              <a:buFontTx/>
              <a:buNone/>
            </a:pPr>
            <a:endParaRPr lang="en-US" altLang="en-US" sz="2800" dirty="0"/>
          </a:p>
          <a:p>
            <a:pPr eaLnBrk="1" hangingPunct="1">
              <a:lnSpc>
                <a:spcPct val="90000"/>
              </a:lnSpc>
            </a:pPr>
            <a:r>
              <a:rPr lang="en-US" altLang="en-US" sz="2800" dirty="0"/>
              <a:t>Speed reading not displayed during time data falls outside limits</a:t>
            </a:r>
          </a:p>
        </p:txBody>
      </p:sp>
    </p:spTree>
    <p:extLst>
      <p:ext uri="{BB962C8B-B14F-4D97-AF65-F5344CB8AC3E}">
        <p14:creationId xmlns:p14="http://schemas.microsoft.com/office/powerpoint/2010/main" val="420496680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AVERAGE OF LEAST SQUARES</a:t>
            </a:r>
          </a:p>
        </p:txBody>
      </p:sp>
      <p:grpSp>
        <p:nvGrpSpPr>
          <p:cNvPr id="3" name="Group 2"/>
          <p:cNvGrpSpPr/>
          <p:nvPr/>
        </p:nvGrpSpPr>
        <p:grpSpPr>
          <a:xfrm>
            <a:off x="1159668" y="1600200"/>
            <a:ext cx="6824664" cy="4768852"/>
            <a:chOff x="1027906" y="1473675"/>
            <a:chExt cx="6824664" cy="4768852"/>
          </a:xfrm>
        </p:grpSpPr>
        <p:sp>
          <p:nvSpPr>
            <p:cNvPr id="69640" name="Line 8"/>
            <p:cNvSpPr>
              <a:spLocks noChangeShapeType="1"/>
            </p:cNvSpPr>
            <p:nvPr/>
          </p:nvSpPr>
          <p:spPr bwMode="auto">
            <a:xfrm>
              <a:off x="2747169" y="1904204"/>
              <a:ext cx="1828800" cy="990600"/>
            </a:xfrm>
            <a:prstGeom prst="line">
              <a:avLst/>
            </a:prstGeom>
            <a:noFill/>
            <a:ln w="57150">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43" name="Line 11"/>
            <p:cNvSpPr>
              <a:spLocks noChangeShapeType="1"/>
            </p:cNvSpPr>
            <p:nvPr/>
          </p:nvSpPr>
          <p:spPr bwMode="auto">
            <a:xfrm>
              <a:off x="2670969" y="2285204"/>
              <a:ext cx="4724400" cy="2590800"/>
            </a:xfrm>
            <a:prstGeom prst="line">
              <a:avLst/>
            </a:prstGeom>
            <a:noFill/>
            <a:ln w="571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44" name="Line 12"/>
            <p:cNvSpPr>
              <a:spLocks noChangeShapeType="1"/>
            </p:cNvSpPr>
            <p:nvPr/>
          </p:nvSpPr>
          <p:spPr bwMode="auto">
            <a:xfrm>
              <a:off x="2975769" y="1599404"/>
              <a:ext cx="4724400" cy="2590800"/>
            </a:xfrm>
            <a:prstGeom prst="line">
              <a:avLst/>
            </a:prstGeom>
            <a:noFill/>
            <a:ln w="571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45" name="Line 13"/>
            <p:cNvSpPr>
              <a:spLocks noChangeShapeType="1"/>
            </p:cNvSpPr>
            <p:nvPr/>
          </p:nvSpPr>
          <p:spPr bwMode="auto">
            <a:xfrm>
              <a:off x="4575969" y="2894804"/>
              <a:ext cx="457200" cy="1143000"/>
            </a:xfrm>
            <a:prstGeom prst="line">
              <a:avLst/>
            </a:prstGeom>
            <a:noFill/>
            <a:ln w="57150">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46" name="Line 14"/>
            <p:cNvSpPr>
              <a:spLocks noChangeShapeType="1"/>
            </p:cNvSpPr>
            <p:nvPr/>
          </p:nvSpPr>
          <p:spPr bwMode="auto">
            <a:xfrm>
              <a:off x="5033169" y="4037804"/>
              <a:ext cx="1524000" cy="838200"/>
            </a:xfrm>
            <a:prstGeom prst="line">
              <a:avLst/>
            </a:prstGeom>
            <a:noFill/>
            <a:ln w="57150">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47" name="Text Box 15"/>
            <p:cNvSpPr txBox="1">
              <a:spLocks noChangeArrowheads="1"/>
            </p:cNvSpPr>
            <p:nvPr/>
          </p:nvSpPr>
          <p:spPr bwMode="auto">
            <a:xfrm>
              <a:off x="5169694" y="1839117"/>
              <a:ext cx="198246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ahoma" panose="020B0604030504040204" pitchFamily="34" charset="0"/>
                  <a:ea typeface="Tahoma" panose="020B0604030504040204" pitchFamily="34" charset="0"/>
                  <a:cs typeface="Tahoma" panose="020B0604030504040204" pitchFamily="34" charset="0"/>
                </a:rPr>
                <a:t>Reflection from </a:t>
              </a:r>
            </a:p>
            <a:p>
              <a:pPr eaLnBrk="1" hangingPunct="1">
                <a:spcBef>
                  <a:spcPct val="0"/>
                </a:spcBef>
                <a:buFontTx/>
                <a:buNone/>
              </a:pPr>
              <a:r>
                <a:rPr lang="en-US" altLang="en-US" sz="2000" dirty="0">
                  <a:latin typeface="Tahoma" panose="020B0604030504040204" pitchFamily="34" charset="0"/>
                  <a:ea typeface="Tahoma" panose="020B0604030504040204" pitchFamily="34" charset="0"/>
                  <a:cs typeface="Tahoma" panose="020B0604030504040204" pitchFamily="34" charset="0"/>
                </a:rPr>
                <a:t>Windshield</a:t>
              </a:r>
            </a:p>
          </p:txBody>
        </p:sp>
        <p:sp>
          <p:nvSpPr>
            <p:cNvPr id="69648" name="Text Box 16"/>
            <p:cNvSpPr txBox="1">
              <a:spLocks noChangeArrowheads="1"/>
            </p:cNvSpPr>
            <p:nvPr/>
          </p:nvSpPr>
          <p:spPr bwMode="auto">
            <a:xfrm>
              <a:off x="2975769" y="3580604"/>
              <a:ext cx="129573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ahoma" panose="020B0604030504040204" pitchFamily="34" charset="0"/>
                  <a:ea typeface="Tahoma" panose="020B0604030504040204" pitchFamily="34" charset="0"/>
                  <a:cs typeface="Tahoma" panose="020B0604030504040204" pitchFamily="34" charset="0"/>
                </a:rPr>
                <a:t>Reflection</a:t>
              </a:r>
            </a:p>
            <a:p>
              <a:pPr eaLnBrk="1" hangingPunct="1">
                <a:spcBef>
                  <a:spcPct val="0"/>
                </a:spcBef>
                <a:buFontTx/>
                <a:buNone/>
              </a:pPr>
              <a:r>
                <a:rPr lang="en-US" altLang="en-US" sz="2000" dirty="0">
                  <a:latin typeface="Tahoma" panose="020B0604030504040204" pitchFamily="34" charset="0"/>
                  <a:ea typeface="Tahoma" panose="020B0604030504040204" pitchFamily="34" charset="0"/>
                  <a:cs typeface="Tahoma" panose="020B0604030504040204" pitchFamily="34" charset="0"/>
                </a:rPr>
                <a:t>From grill</a:t>
              </a:r>
            </a:p>
          </p:txBody>
        </p:sp>
        <p:sp>
          <p:nvSpPr>
            <p:cNvPr id="69649" name="Line 17"/>
            <p:cNvSpPr>
              <a:spLocks noChangeShapeType="1"/>
            </p:cNvSpPr>
            <p:nvPr/>
          </p:nvSpPr>
          <p:spPr bwMode="auto">
            <a:xfrm flipH="1">
              <a:off x="4194969" y="2285204"/>
              <a:ext cx="9144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50" name="Line 18"/>
            <p:cNvSpPr>
              <a:spLocks noChangeShapeType="1"/>
            </p:cNvSpPr>
            <p:nvPr/>
          </p:nvSpPr>
          <p:spPr bwMode="auto">
            <a:xfrm>
              <a:off x="4423569" y="4114004"/>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4"/>
            <p:cNvSpPr>
              <a:spLocks noChangeShapeType="1"/>
            </p:cNvSpPr>
            <p:nvPr/>
          </p:nvSpPr>
          <p:spPr bwMode="auto">
            <a:xfrm flipH="1">
              <a:off x="2213769" y="5131277"/>
              <a:ext cx="563880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5"/>
            <p:cNvSpPr>
              <a:spLocks noChangeShapeType="1"/>
            </p:cNvSpPr>
            <p:nvPr/>
          </p:nvSpPr>
          <p:spPr bwMode="auto">
            <a:xfrm flipV="1">
              <a:off x="2213769" y="1473675"/>
              <a:ext cx="0" cy="36576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Text Box 6"/>
            <p:cNvSpPr txBox="1">
              <a:spLocks noChangeArrowheads="1"/>
            </p:cNvSpPr>
            <p:nvPr/>
          </p:nvSpPr>
          <p:spPr bwMode="auto">
            <a:xfrm>
              <a:off x="1027906" y="1481613"/>
              <a:ext cx="11493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ahoma" panose="020B0604030504040204" pitchFamily="34" charset="0"/>
                  <a:ea typeface="Tahoma" panose="020B0604030504040204" pitchFamily="34" charset="0"/>
                  <a:cs typeface="Tahoma" panose="020B0604030504040204" pitchFamily="34" charset="0"/>
                </a:rPr>
                <a:t>Distance</a:t>
              </a:r>
            </a:p>
          </p:txBody>
        </p:sp>
        <p:sp>
          <p:nvSpPr>
            <p:cNvPr id="23" name="Text Box 7"/>
            <p:cNvSpPr txBox="1">
              <a:spLocks noChangeArrowheads="1"/>
            </p:cNvSpPr>
            <p:nvPr/>
          </p:nvSpPr>
          <p:spPr bwMode="auto">
            <a:xfrm>
              <a:off x="2177256" y="5131277"/>
              <a:ext cx="7429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ahoma" panose="020B0604030504040204" pitchFamily="34" charset="0"/>
                  <a:ea typeface="Tahoma" panose="020B0604030504040204" pitchFamily="34" charset="0"/>
                  <a:cs typeface="Tahoma" panose="020B0604030504040204" pitchFamily="34" charset="0"/>
                </a:rPr>
                <a:t>Time</a:t>
              </a:r>
            </a:p>
          </p:txBody>
        </p:sp>
        <p:sp>
          <p:nvSpPr>
            <p:cNvPr id="25" name="Line 9"/>
            <p:cNvSpPr>
              <a:spLocks noChangeShapeType="1"/>
            </p:cNvSpPr>
            <p:nvPr/>
          </p:nvSpPr>
          <p:spPr bwMode="auto">
            <a:xfrm>
              <a:off x="2975769" y="5436077"/>
              <a:ext cx="441960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Text Box 10"/>
            <p:cNvSpPr txBox="1">
              <a:spLocks noChangeArrowheads="1"/>
            </p:cNvSpPr>
            <p:nvPr/>
          </p:nvSpPr>
          <p:spPr bwMode="auto">
            <a:xfrm>
              <a:off x="3339306" y="5842477"/>
              <a:ext cx="2460626"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Vehicle Approaching</a:t>
              </a:r>
            </a:p>
          </p:txBody>
        </p:sp>
      </p:grpSp>
    </p:spTree>
    <p:extLst>
      <p:ext uri="{BB962C8B-B14F-4D97-AF65-F5344CB8AC3E}">
        <p14:creationId xmlns:p14="http://schemas.microsoft.com/office/powerpoint/2010/main" val="20032897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9" name="Group 3"/>
          <p:cNvGrpSpPr>
            <a:grpSpLocks/>
          </p:cNvGrpSpPr>
          <p:nvPr/>
        </p:nvGrpSpPr>
        <p:grpSpPr bwMode="auto">
          <a:xfrm>
            <a:off x="1153319" y="1582737"/>
            <a:ext cx="6837363" cy="4970463"/>
            <a:chOff x="493" y="566"/>
            <a:chExt cx="4307" cy="3131"/>
          </a:xfrm>
        </p:grpSpPr>
        <p:sp>
          <p:nvSpPr>
            <p:cNvPr id="70660" name="Line 4"/>
            <p:cNvSpPr>
              <a:spLocks noChangeShapeType="1"/>
            </p:cNvSpPr>
            <p:nvPr/>
          </p:nvSpPr>
          <p:spPr bwMode="auto">
            <a:xfrm flipH="1">
              <a:off x="1248" y="2880"/>
              <a:ext cx="355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61" name="Line 5"/>
            <p:cNvSpPr>
              <a:spLocks noChangeShapeType="1"/>
            </p:cNvSpPr>
            <p:nvPr/>
          </p:nvSpPr>
          <p:spPr bwMode="auto">
            <a:xfrm flipV="1">
              <a:off x="1248" y="576"/>
              <a:ext cx="0" cy="2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62" name="Text Box 6"/>
            <p:cNvSpPr txBox="1">
              <a:spLocks noChangeArrowheads="1"/>
            </p:cNvSpPr>
            <p:nvPr/>
          </p:nvSpPr>
          <p:spPr bwMode="auto">
            <a:xfrm>
              <a:off x="493" y="566"/>
              <a:ext cx="745"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ahoma" panose="020B0604030504040204" pitchFamily="34" charset="0"/>
                  <a:ea typeface="Tahoma" panose="020B0604030504040204" pitchFamily="34" charset="0"/>
                  <a:cs typeface="Tahoma" panose="020B0604030504040204" pitchFamily="34" charset="0"/>
                </a:rPr>
                <a:t>Distance</a:t>
              </a:r>
            </a:p>
          </p:txBody>
        </p:sp>
        <p:sp>
          <p:nvSpPr>
            <p:cNvPr id="70663" name="Text Box 7"/>
            <p:cNvSpPr txBox="1">
              <a:spLocks noChangeArrowheads="1"/>
            </p:cNvSpPr>
            <p:nvPr/>
          </p:nvSpPr>
          <p:spPr bwMode="auto">
            <a:xfrm>
              <a:off x="1238" y="2935"/>
              <a:ext cx="47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ahoma" panose="020B0604030504040204" pitchFamily="34" charset="0"/>
                  <a:ea typeface="Tahoma" panose="020B0604030504040204" pitchFamily="34" charset="0"/>
                  <a:cs typeface="Tahoma" panose="020B0604030504040204" pitchFamily="34" charset="0"/>
                </a:rPr>
                <a:t>Time</a:t>
              </a:r>
            </a:p>
          </p:txBody>
        </p:sp>
        <p:sp>
          <p:nvSpPr>
            <p:cNvPr id="70664" name="Line 8"/>
            <p:cNvSpPr>
              <a:spLocks noChangeShapeType="1"/>
            </p:cNvSpPr>
            <p:nvPr/>
          </p:nvSpPr>
          <p:spPr bwMode="auto">
            <a:xfrm>
              <a:off x="1497" y="838"/>
              <a:ext cx="1152" cy="624"/>
            </a:xfrm>
            <a:prstGeom prst="line">
              <a:avLst/>
            </a:prstGeom>
            <a:noFill/>
            <a:ln w="57150">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65" name="Line 9"/>
            <p:cNvSpPr>
              <a:spLocks noChangeShapeType="1"/>
            </p:cNvSpPr>
            <p:nvPr/>
          </p:nvSpPr>
          <p:spPr bwMode="auto">
            <a:xfrm>
              <a:off x="1728" y="3072"/>
              <a:ext cx="278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66" name="Text Box 10"/>
            <p:cNvSpPr txBox="1">
              <a:spLocks noChangeArrowheads="1"/>
            </p:cNvSpPr>
            <p:nvPr/>
          </p:nvSpPr>
          <p:spPr bwMode="auto">
            <a:xfrm>
              <a:off x="1866" y="3445"/>
              <a:ext cx="156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Vehicle approaching</a:t>
              </a:r>
            </a:p>
          </p:txBody>
        </p:sp>
        <p:sp>
          <p:nvSpPr>
            <p:cNvPr id="70667" name="Line 11"/>
            <p:cNvSpPr>
              <a:spLocks noChangeShapeType="1"/>
            </p:cNvSpPr>
            <p:nvPr/>
          </p:nvSpPr>
          <p:spPr bwMode="auto">
            <a:xfrm>
              <a:off x="1440" y="1056"/>
              <a:ext cx="1104" cy="576"/>
            </a:xfrm>
            <a:prstGeom prst="line">
              <a:avLst/>
            </a:prstGeom>
            <a:noFill/>
            <a:ln w="571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68" name="Line 12"/>
            <p:cNvSpPr>
              <a:spLocks noChangeShapeType="1"/>
            </p:cNvSpPr>
            <p:nvPr/>
          </p:nvSpPr>
          <p:spPr bwMode="auto">
            <a:xfrm>
              <a:off x="1632" y="624"/>
              <a:ext cx="1056" cy="576"/>
            </a:xfrm>
            <a:prstGeom prst="line">
              <a:avLst/>
            </a:prstGeom>
            <a:noFill/>
            <a:ln w="571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69" name="Line 13"/>
            <p:cNvSpPr>
              <a:spLocks noChangeShapeType="1"/>
            </p:cNvSpPr>
            <p:nvPr/>
          </p:nvSpPr>
          <p:spPr bwMode="auto">
            <a:xfrm>
              <a:off x="2640" y="1454"/>
              <a:ext cx="294" cy="699"/>
            </a:xfrm>
            <a:prstGeom prst="line">
              <a:avLst/>
            </a:prstGeom>
            <a:noFill/>
            <a:ln w="57150">
              <a:solidFill>
                <a:schemeClr val="accent4"/>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70" name="Line 14"/>
            <p:cNvSpPr>
              <a:spLocks noChangeShapeType="1"/>
            </p:cNvSpPr>
            <p:nvPr/>
          </p:nvSpPr>
          <p:spPr bwMode="auto">
            <a:xfrm>
              <a:off x="2925" y="2145"/>
              <a:ext cx="966" cy="528"/>
            </a:xfrm>
            <a:prstGeom prst="line">
              <a:avLst/>
            </a:prstGeom>
            <a:noFill/>
            <a:ln w="57150">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71" name="Line 15"/>
            <p:cNvSpPr>
              <a:spLocks noChangeShapeType="1"/>
            </p:cNvSpPr>
            <p:nvPr/>
          </p:nvSpPr>
          <p:spPr bwMode="auto">
            <a:xfrm>
              <a:off x="2832" y="2352"/>
              <a:ext cx="960" cy="528"/>
            </a:xfrm>
            <a:prstGeom prst="line">
              <a:avLst/>
            </a:prstGeom>
            <a:noFill/>
            <a:ln w="571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72" name="Line 16"/>
            <p:cNvSpPr>
              <a:spLocks noChangeShapeType="1"/>
            </p:cNvSpPr>
            <p:nvPr/>
          </p:nvSpPr>
          <p:spPr bwMode="auto">
            <a:xfrm>
              <a:off x="3072" y="1968"/>
              <a:ext cx="960" cy="528"/>
            </a:xfrm>
            <a:prstGeom prst="line">
              <a:avLst/>
            </a:prstGeom>
            <a:noFill/>
            <a:ln w="571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73" name="Text Box 17"/>
            <p:cNvSpPr txBox="1">
              <a:spLocks noChangeArrowheads="1"/>
            </p:cNvSpPr>
            <p:nvPr/>
          </p:nvSpPr>
          <p:spPr bwMode="auto">
            <a:xfrm>
              <a:off x="3090" y="775"/>
              <a:ext cx="1601"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a:latin typeface="Tahoma" panose="020B0604030504040204" pitchFamily="34" charset="0"/>
                  <a:ea typeface="Tahoma" panose="020B0604030504040204" pitchFamily="34" charset="0"/>
                  <a:cs typeface="Tahoma" panose="020B0604030504040204" pitchFamily="34" charset="0"/>
                </a:rPr>
                <a:t>Trapped and deleted</a:t>
              </a:r>
            </a:p>
            <a:p>
              <a:pPr algn="ctr" eaLnBrk="1" hangingPunct="1">
                <a:spcBef>
                  <a:spcPct val="0"/>
                </a:spcBef>
                <a:buFontTx/>
                <a:buNone/>
              </a:pPr>
              <a:r>
                <a:rPr lang="en-US" altLang="en-US" sz="2000" dirty="0">
                  <a:latin typeface="Tahoma" panose="020B0604030504040204" pitchFamily="34" charset="0"/>
                  <a:ea typeface="Tahoma" panose="020B0604030504040204" pitchFamily="34" charset="0"/>
                  <a:cs typeface="Tahoma" panose="020B0604030504040204" pitchFamily="34" charset="0"/>
                </a:rPr>
                <a:t>Data</a:t>
              </a:r>
            </a:p>
          </p:txBody>
        </p:sp>
        <p:sp>
          <p:nvSpPr>
            <p:cNvPr id="70674" name="Line 18"/>
            <p:cNvSpPr>
              <a:spLocks noChangeShapeType="1"/>
            </p:cNvSpPr>
            <p:nvPr/>
          </p:nvSpPr>
          <p:spPr bwMode="auto">
            <a:xfrm flipH="1">
              <a:off x="2886" y="1200"/>
              <a:ext cx="714" cy="57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 name="Title 1"/>
          <p:cNvSpPr>
            <a:spLocks noGrp="1"/>
          </p:cNvSpPr>
          <p:nvPr>
            <p:ph type="title"/>
          </p:nvPr>
        </p:nvSpPr>
        <p:spPr/>
        <p:txBody>
          <a:bodyPr/>
          <a:lstStyle/>
          <a:p>
            <a:r>
              <a:rPr lang="en-US" dirty="0"/>
              <a:t>AVERAGE OF LEAST SQUARES</a:t>
            </a:r>
          </a:p>
        </p:txBody>
      </p:sp>
    </p:spTree>
    <p:extLst>
      <p:ext uri="{BB962C8B-B14F-4D97-AF65-F5344CB8AC3E}">
        <p14:creationId xmlns:p14="http://schemas.microsoft.com/office/powerpoint/2010/main" val="198319771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8229600" cy="4525963"/>
          </a:xfrm>
        </p:spPr>
        <p:txBody>
          <a:bodyPr/>
          <a:lstStyle/>
          <a:p>
            <a:pPr>
              <a:lnSpc>
                <a:spcPct val="150000"/>
              </a:lnSpc>
            </a:pPr>
            <a:r>
              <a:rPr lang="en-US" dirty="0"/>
              <a:t>Reflective surfaces</a:t>
            </a:r>
          </a:p>
          <a:p>
            <a:pPr>
              <a:lnSpc>
                <a:spcPct val="150000"/>
              </a:lnSpc>
            </a:pPr>
            <a:r>
              <a:rPr lang="en-US" dirty="0"/>
              <a:t>Color</a:t>
            </a:r>
          </a:p>
          <a:p>
            <a:pPr>
              <a:lnSpc>
                <a:spcPct val="150000"/>
              </a:lnSpc>
            </a:pPr>
            <a:r>
              <a:rPr lang="en-US" dirty="0"/>
              <a:t>Cleanliness</a:t>
            </a:r>
          </a:p>
          <a:p>
            <a:pPr>
              <a:lnSpc>
                <a:spcPct val="150000"/>
              </a:lnSpc>
            </a:pPr>
            <a:r>
              <a:rPr lang="en-US" dirty="0"/>
              <a:t>Distance</a:t>
            </a:r>
          </a:p>
          <a:p>
            <a:pPr>
              <a:lnSpc>
                <a:spcPct val="150000"/>
              </a:lnSpc>
            </a:pPr>
            <a:r>
              <a:rPr lang="en-US" dirty="0"/>
              <a:t>Texture</a:t>
            </a:r>
          </a:p>
        </p:txBody>
      </p:sp>
      <p:sp>
        <p:nvSpPr>
          <p:cNvPr id="3" name="Title 2"/>
          <p:cNvSpPr>
            <a:spLocks noGrp="1"/>
          </p:cNvSpPr>
          <p:nvPr>
            <p:ph type="title"/>
          </p:nvPr>
        </p:nvSpPr>
        <p:spPr/>
        <p:txBody>
          <a:bodyPr/>
          <a:lstStyle/>
          <a:p>
            <a:r>
              <a:rPr lang="en-US" dirty="0"/>
              <a:t>L.I.D.A.R. TARGETING</a:t>
            </a:r>
          </a:p>
        </p:txBody>
      </p:sp>
    </p:spTree>
    <p:extLst>
      <p:ext uri="{BB962C8B-B14F-4D97-AF65-F5344CB8AC3E}">
        <p14:creationId xmlns:p14="http://schemas.microsoft.com/office/powerpoint/2010/main" val="4056795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876800" y="1334112"/>
            <a:ext cx="3995934" cy="2597808"/>
          </a:xfrm>
          <a:prstGeom prst="rect">
            <a:avLst/>
          </a:prstGeom>
        </p:spPr>
      </p:pic>
      <p:sp>
        <p:nvSpPr>
          <p:cNvPr id="272718" name="Line 334"/>
          <p:cNvSpPr>
            <a:spLocks noChangeShapeType="1"/>
          </p:cNvSpPr>
          <p:nvPr/>
        </p:nvSpPr>
        <p:spPr bwMode="auto">
          <a:xfrm flipV="1">
            <a:off x="1609725" y="3200400"/>
            <a:ext cx="3724275" cy="304798"/>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272720" name="Line 336"/>
          <p:cNvSpPr>
            <a:spLocks noChangeShapeType="1"/>
          </p:cNvSpPr>
          <p:nvPr/>
        </p:nvSpPr>
        <p:spPr bwMode="auto">
          <a:xfrm flipV="1">
            <a:off x="1609725" y="2590800"/>
            <a:ext cx="4943475" cy="914398"/>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2" name="Title 1"/>
          <p:cNvSpPr>
            <a:spLocks noGrp="1"/>
          </p:cNvSpPr>
          <p:nvPr>
            <p:ph type="title"/>
          </p:nvPr>
        </p:nvSpPr>
        <p:spPr/>
        <p:txBody>
          <a:bodyPr/>
          <a:lstStyle/>
          <a:p>
            <a:r>
              <a:rPr lang="en-US" dirty="0"/>
              <a:t>AIMING POINTS ON VEHICLE</a:t>
            </a:r>
          </a:p>
        </p:txBody>
      </p:sp>
      <p:pic>
        <p:nvPicPr>
          <p:cNvPr id="342" name="Picture 4" descr="E:\Speed Measurement\BLACK LIDA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212" y="2971800"/>
            <a:ext cx="1430153"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586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2718"/>
                                        </p:tgtEl>
                                        <p:attrNameLst>
                                          <p:attrName>style.visibility</p:attrName>
                                        </p:attrNameLst>
                                      </p:cBhvr>
                                      <p:to>
                                        <p:strVal val="visible"/>
                                      </p:to>
                                    </p:set>
                                    <p:animEffect transition="in" filter="wipe(left)">
                                      <p:cBhvr>
                                        <p:cTn id="7" dur="500"/>
                                        <p:tgtEl>
                                          <p:spTgt spid="27271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2720"/>
                                        </p:tgtEl>
                                        <p:attrNameLst>
                                          <p:attrName>style.visibility</p:attrName>
                                        </p:attrNameLst>
                                      </p:cBhvr>
                                      <p:to>
                                        <p:strVal val="visible"/>
                                      </p:to>
                                    </p:set>
                                    <p:animEffect transition="in" filter="wipe(left)">
                                      <p:cBhvr>
                                        <p:cTn id="11" dur="500"/>
                                        <p:tgtEl>
                                          <p:spTgt spid="272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718" grpId="0" animBg="1"/>
      <p:bldP spid="2727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600199"/>
            <a:ext cx="8762999" cy="5091157"/>
          </a:xfrm>
          <a:prstGeom prst="rect">
            <a:avLst/>
          </a:prstGeom>
        </p:spPr>
      </p:pic>
      <p:sp>
        <p:nvSpPr>
          <p:cNvPr id="2" name="Title 1"/>
          <p:cNvSpPr>
            <a:spLocks noGrp="1"/>
          </p:cNvSpPr>
          <p:nvPr>
            <p:ph type="title"/>
          </p:nvPr>
        </p:nvSpPr>
        <p:spPr/>
        <p:txBody>
          <a:bodyPr/>
          <a:lstStyle/>
          <a:p>
            <a:r>
              <a:rPr lang="en-US" sz="3200" dirty="0"/>
              <a:t>L.I.D.A.R. TRACKING HISTORY</a:t>
            </a:r>
          </a:p>
        </p:txBody>
      </p:sp>
      <p:sp>
        <p:nvSpPr>
          <p:cNvPr id="6" name="Content Placeholder 2"/>
          <p:cNvSpPr txBox="1">
            <a:spLocks/>
          </p:cNvSpPr>
          <p:nvPr/>
        </p:nvSpPr>
        <p:spPr>
          <a:xfrm>
            <a:off x="256032" y="2304288"/>
            <a:ext cx="2590800" cy="1066800"/>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Bef>
                <a:spcPts val="0"/>
              </a:spcBef>
              <a:buFont typeface="Arial" panose="020B0604020202020204" pitchFamily="34" charset="0"/>
              <a:buNone/>
            </a:pPr>
            <a:r>
              <a:rPr lang="en-US" sz="2400" dirty="0">
                <a:solidFill>
                  <a:prstClr val="white"/>
                </a:solidFill>
              </a:rPr>
              <a:t>VISUAL OBSERVATION</a:t>
            </a:r>
          </a:p>
        </p:txBody>
      </p:sp>
      <p:sp>
        <p:nvSpPr>
          <p:cNvPr id="7" name="Content Placeholder 2"/>
          <p:cNvSpPr txBox="1">
            <a:spLocks/>
          </p:cNvSpPr>
          <p:nvPr/>
        </p:nvSpPr>
        <p:spPr>
          <a:xfrm>
            <a:off x="533400" y="3611880"/>
            <a:ext cx="2971800" cy="198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lnSpc>
                <a:spcPct val="120000"/>
              </a:lnSpc>
              <a:spcBef>
                <a:spcPts val="0"/>
              </a:spcBef>
              <a:buFont typeface="Arial" panose="020B0604020202020204" pitchFamily="34" charset="0"/>
              <a:buNone/>
            </a:pPr>
            <a:r>
              <a:rPr lang="en-US" sz="2200" dirty="0">
                <a:solidFill>
                  <a:prstClr val="black">
                    <a:lumMod val="75000"/>
                    <a:lumOff val="25000"/>
                  </a:prstClr>
                </a:solidFill>
              </a:rPr>
              <a:t>Target Identification</a:t>
            </a:r>
          </a:p>
          <a:p>
            <a:pPr marL="0" lvl="1" indent="0">
              <a:lnSpc>
                <a:spcPct val="120000"/>
              </a:lnSpc>
              <a:spcBef>
                <a:spcPts val="0"/>
              </a:spcBef>
              <a:buFont typeface="Arial" panose="020B0604020202020204" pitchFamily="34" charset="0"/>
              <a:buNone/>
            </a:pPr>
            <a:r>
              <a:rPr lang="en-US" sz="2200" dirty="0">
                <a:solidFill>
                  <a:prstClr val="black">
                    <a:lumMod val="75000"/>
                    <a:lumOff val="25000"/>
                  </a:prstClr>
                </a:solidFill>
              </a:rPr>
              <a:t>Speed Estimation</a:t>
            </a:r>
          </a:p>
          <a:p>
            <a:pPr marL="0" lvl="1" indent="0">
              <a:lnSpc>
                <a:spcPct val="120000"/>
              </a:lnSpc>
              <a:spcBef>
                <a:spcPts val="0"/>
              </a:spcBef>
              <a:buFont typeface="Arial" panose="020B0604020202020204" pitchFamily="34" charset="0"/>
              <a:buNone/>
            </a:pPr>
            <a:r>
              <a:rPr lang="en-US" sz="2200" dirty="0">
                <a:solidFill>
                  <a:prstClr val="black">
                    <a:lumMod val="75000"/>
                    <a:lumOff val="25000"/>
                  </a:prstClr>
                </a:solidFill>
              </a:rPr>
              <a:t>Target Range</a:t>
            </a:r>
          </a:p>
          <a:p>
            <a:pPr marL="0" lvl="1" indent="0">
              <a:lnSpc>
                <a:spcPct val="120000"/>
              </a:lnSpc>
              <a:spcBef>
                <a:spcPts val="0"/>
              </a:spcBef>
              <a:buFont typeface="Arial" panose="020B0604020202020204" pitchFamily="34" charset="0"/>
              <a:buNone/>
            </a:pPr>
            <a:r>
              <a:rPr lang="en-US" sz="2200" dirty="0">
                <a:solidFill>
                  <a:prstClr val="black">
                    <a:lumMod val="75000"/>
                    <a:lumOff val="25000"/>
                  </a:prstClr>
                </a:solidFill>
              </a:rPr>
              <a:t>Check Environment</a:t>
            </a:r>
          </a:p>
        </p:txBody>
      </p:sp>
      <p:sp>
        <p:nvSpPr>
          <p:cNvPr id="8" name="Content Placeholder 2"/>
          <p:cNvSpPr txBox="1">
            <a:spLocks/>
          </p:cNvSpPr>
          <p:nvPr/>
        </p:nvSpPr>
        <p:spPr>
          <a:xfrm>
            <a:off x="3314699" y="2304288"/>
            <a:ext cx="2590800" cy="1066800"/>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Bef>
                <a:spcPts val="0"/>
              </a:spcBef>
              <a:buFont typeface="Arial" panose="020B0604020202020204" pitchFamily="34" charset="0"/>
              <a:buNone/>
            </a:pPr>
            <a:r>
              <a:rPr lang="en-US" sz="2400" dirty="0">
                <a:solidFill>
                  <a:prstClr val="white"/>
                </a:solidFill>
              </a:rPr>
              <a:t>AUDIO</a:t>
            </a:r>
            <a:br>
              <a:rPr lang="en-US" sz="2400" dirty="0">
                <a:solidFill>
                  <a:prstClr val="white"/>
                </a:solidFill>
              </a:rPr>
            </a:br>
            <a:r>
              <a:rPr lang="en-US" sz="2400" dirty="0">
                <a:solidFill>
                  <a:prstClr val="white"/>
                </a:solidFill>
              </a:rPr>
              <a:t>CONFIRMATION</a:t>
            </a:r>
          </a:p>
        </p:txBody>
      </p:sp>
      <p:sp>
        <p:nvSpPr>
          <p:cNvPr id="9" name="Content Placeholder 2"/>
          <p:cNvSpPr txBox="1">
            <a:spLocks/>
          </p:cNvSpPr>
          <p:nvPr/>
        </p:nvSpPr>
        <p:spPr>
          <a:xfrm>
            <a:off x="3581400" y="3611880"/>
            <a:ext cx="2971800" cy="198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lnSpc>
                <a:spcPct val="120000"/>
              </a:lnSpc>
              <a:spcBef>
                <a:spcPts val="0"/>
              </a:spcBef>
              <a:buFont typeface="Arial" panose="020B0604020202020204" pitchFamily="34" charset="0"/>
              <a:buNone/>
            </a:pPr>
            <a:r>
              <a:rPr lang="en-US" sz="2200" dirty="0">
                <a:solidFill>
                  <a:prstClr val="black">
                    <a:lumMod val="75000"/>
                    <a:lumOff val="25000"/>
                  </a:prstClr>
                </a:solidFill>
              </a:rPr>
              <a:t>Varies with device</a:t>
            </a:r>
          </a:p>
        </p:txBody>
      </p:sp>
      <p:sp>
        <p:nvSpPr>
          <p:cNvPr id="10" name="Content Placeholder 2"/>
          <p:cNvSpPr txBox="1">
            <a:spLocks/>
          </p:cNvSpPr>
          <p:nvPr/>
        </p:nvSpPr>
        <p:spPr>
          <a:xfrm>
            <a:off x="6373368" y="2304288"/>
            <a:ext cx="2590800" cy="1066800"/>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Bef>
                <a:spcPts val="0"/>
              </a:spcBef>
              <a:buFont typeface="Arial" panose="020B0604020202020204" pitchFamily="34" charset="0"/>
              <a:buNone/>
            </a:pPr>
            <a:r>
              <a:rPr lang="en-US" sz="2400" dirty="0">
                <a:solidFill>
                  <a:prstClr val="white"/>
                </a:solidFill>
              </a:rPr>
              <a:t>UNIT</a:t>
            </a:r>
            <a:br>
              <a:rPr lang="en-US" sz="2400" dirty="0">
                <a:solidFill>
                  <a:prstClr val="white"/>
                </a:solidFill>
              </a:rPr>
            </a:br>
            <a:r>
              <a:rPr lang="en-US" sz="2400" dirty="0">
                <a:solidFill>
                  <a:prstClr val="white"/>
                </a:solidFill>
              </a:rPr>
              <a:t>CONFIRMATION</a:t>
            </a:r>
          </a:p>
        </p:txBody>
      </p:sp>
      <p:sp>
        <p:nvSpPr>
          <p:cNvPr id="11" name="Content Placeholder 2"/>
          <p:cNvSpPr txBox="1">
            <a:spLocks/>
          </p:cNvSpPr>
          <p:nvPr/>
        </p:nvSpPr>
        <p:spPr>
          <a:xfrm>
            <a:off x="6555828" y="3611880"/>
            <a:ext cx="2971800" cy="198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lnSpc>
                <a:spcPct val="90000"/>
              </a:lnSpc>
              <a:spcBef>
                <a:spcPts val="0"/>
              </a:spcBef>
              <a:buFont typeface="Arial" panose="020B0604020202020204" pitchFamily="34" charset="0"/>
              <a:buNone/>
            </a:pPr>
            <a:r>
              <a:rPr lang="en-US" sz="2200" dirty="0">
                <a:solidFill>
                  <a:prstClr val="black">
                    <a:lumMod val="75000"/>
                    <a:lumOff val="25000"/>
                  </a:prstClr>
                </a:solidFill>
              </a:rPr>
              <a:t>Consistent with</a:t>
            </a:r>
            <a:br>
              <a:rPr lang="en-US" sz="2200" dirty="0">
                <a:solidFill>
                  <a:prstClr val="black">
                    <a:lumMod val="75000"/>
                    <a:lumOff val="25000"/>
                  </a:prstClr>
                </a:solidFill>
              </a:rPr>
            </a:br>
            <a:r>
              <a:rPr lang="en-US" sz="2200" dirty="0">
                <a:solidFill>
                  <a:prstClr val="black">
                    <a:lumMod val="75000"/>
                    <a:lumOff val="25000"/>
                  </a:prstClr>
                </a:solidFill>
              </a:rPr>
              <a:t>visual estimate</a:t>
            </a:r>
          </a:p>
          <a:p>
            <a:pPr marL="0" lvl="1" indent="0">
              <a:lnSpc>
                <a:spcPct val="175000"/>
              </a:lnSpc>
              <a:spcBef>
                <a:spcPts val="0"/>
              </a:spcBef>
              <a:buFont typeface="Arial" panose="020B0604020202020204" pitchFamily="34" charset="0"/>
              <a:buNone/>
            </a:pPr>
            <a:r>
              <a:rPr lang="en-US" sz="2200" dirty="0">
                <a:solidFill>
                  <a:prstClr val="black">
                    <a:lumMod val="75000"/>
                    <a:lumOff val="25000"/>
                  </a:prstClr>
                </a:solidFill>
              </a:rPr>
              <a:t>Steady reading</a:t>
            </a:r>
          </a:p>
        </p:txBody>
      </p:sp>
      <p:sp>
        <p:nvSpPr>
          <p:cNvPr id="13" name="Rectangle 12"/>
          <p:cNvSpPr/>
          <p:nvPr/>
        </p:nvSpPr>
        <p:spPr>
          <a:xfrm>
            <a:off x="990600" y="5867400"/>
            <a:ext cx="1143000" cy="823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4038599" y="5867400"/>
            <a:ext cx="1143000" cy="823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7097268" y="5867400"/>
            <a:ext cx="1143000" cy="823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5311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42" presetClass="exit" presetSubtype="0" fill="hold" grpId="0" nodeType="withEffect">
                                  <p:stCondLst>
                                    <p:cond delay="750"/>
                                  </p:stCondLst>
                                  <p:childTnLst>
                                    <p:animEffect transition="out" filter="fade">
                                      <p:cBhvr>
                                        <p:cTn id="9" dur="1000"/>
                                        <p:tgtEl>
                                          <p:spTgt spid="13"/>
                                        </p:tgtEl>
                                      </p:cBhvr>
                                    </p:animEffect>
                                    <p:anim calcmode="lin" valueType="num">
                                      <p:cBhvr>
                                        <p:cTn id="10" dur="1000"/>
                                        <p:tgtEl>
                                          <p:spTgt spid="13"/>
                                        </p:tgtEl>
                                        <p:attrNameLst>
                                          <p:attrName>ppt_x</p:attrName>
                                        </p:attrNameLst>
                                      </p:cBhvr>
                                      <p:tavLst>
                                        <p:tav tm="0">
                                          <p:val>
                                            <p:strVal val="ppt_x"/>
                                          </p:val>
                                        </p:tav>
                                        <p:tav tm="100000">
                                          <p:val>
                                            <p:strVal val="ppt_x"/>
                                          </p:val>
                                        </p:tav>
                                      </p:tavLst>
                                    </p:anim>
                                    <p:anim calcmode="lin" valueType="num">
                                      <p:cBhvr>
                                        <p:cTn id="11" dur="1000"/>
                                        <p:tgtEl>
                                          <p:spTgt spid="13"/>
                                        </p:tgtEl>
                                        <p:attrNameLst>
                                          <p:attrName>ppt_y</p:attrName>
                                        </p:attrNameLst>
                                      </p:cBhvr>
                                      <p:tavLst>
                                        <p:tav tm="0">
                                          <p:val>
                                            <p:strVal val="ppt_y"/>
                                          </p:val>
                                        </p:tav>
                                        <p:tav tm="100000">
                                          <p:val>
                                            <p:strVal val="ppt_y+.1"/>
                                          </p:val>
                                        </p:tav>
                                      </p:tavLst>
                                    </p:anim>
                                    <p:set>
                                      <p:cBhvr>
                                        <p:cTn id="12" dur="1" fill="hold">
                                          <p:stCondLst>
                                            <p:cond delay="9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2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750"/>
                                        <p:tgtEl>
                                          <p:spTgt spid="8"/>
                                        </p:tgtEl>
                                      </p:cBhvr>
                                    </p:animEffect>
                                  </p:childTnLst>
                                </p:cTn>
                              </p:par>
                              <p:par>
                                <p:cTn id="23" presetID="42" presetClass="exit" presetSubtype="0" fill="hold" grpId="0" nodeType="withEffect">
                                  <p:stCondLst>
                                    <p:cond delay="750"/>
                                  </p:stCondLst>
                                  <p:childTnLst>
                                    <p:animEffect transition="out" filter="fade">
                                      <p:cBhvr>
                                        <p:cTn id="24" dur="1000"/>
                                        <p:tgtEl>
                                          <p:spTgt spid="14"/>
                                        </p:tgtEl>
                                      </p:cBhvr>
                                    </p:animEffect>
                                    <p:anim calcmode="lin" valueType="num">
                                      <p:cBhvr>
                                        <p:cTn id="25" dur="1000"/>
                                        <p:tgtEl>
                                          <p:spTgt spid="14"/>
                                        </p:tgtEl>
                                        <p:attrNameLst>
                                          <p:attrName>ppt_x</p:attrName>
                                        </p:attrNameLst>
                                      </p:cBhvr>
                                      <p:tavLst>
                                        <p:tav tm="0">
                                          <p:val>
                                            <p:strVal val="ppt_x"/>
                                          </p:val>
                                        </p:tav>
                                        <p:tav tm="100000">
                                          <p:val>
                                            <p:strVal val="ppt_x"/>
                                          </p:val>
                                        </p:tav>
                                      </p:tavLst>
                                    </p:anim>
                                    <p:anim calcmode="lin" valueType="num">
                                      <p:cBhvr>
                                        <p:cTn id="26" dur="1000"/>
                                        <p:tgtEl>
                                          <p:spTgt spid="14"/>
                                        </p:tgtEl>
                                        <p:attrNameLst>
                                          <p:attrName>ppt_y</p:attrName>
                                        </p:attrNameLst>
                                      </p:cBhvr>
                                      <p:tavLst>
                                        <p:tav tm="0">
                                          <p:val>
                                            <p:strVal val="ppt_y"/>
                                          </p:val>
                                        </p:tav>
                                        <p:tav tm="100000">
                                          <p:val>
                                            <p:strVal val="ppt_y+.1"/>
                                          </p:val>
                                        </p:tav>
                                      </p:tavLst>
                                    </p:anim>
                                    <p:set>
                                      <p:cBhvr>
                                        <p:cTn id="27" dur="1" fill="hold">
                                          <p:stCondLst>
                                            <p:cond delay="9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175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750"/>
                                        <p:tgtEl>
                                          <p:spTgt spid="10"/>
                                        </p:tgtEl>
                                      </p:cBhvr>
                                    </p:animEffect>
                                  </p:childTnLst>
                                </p:cTn>
                              </p:par>
                              <p:par>
                                <p:cTn id="38" presetID="42" presetClass="exit" presetSubtype="0" fill="hold" grpId="0" nodeType="withEffect">
                                  <p:stCondLst>
                                    <p:cond delay="750"/>
                                  </p:stCondLst>
                                  <p:childTnLst>
                                    <p:animEffect transition="out" filter="fade">
                                      <p:cBhvr>
                                        <p:cTn id="39" dur="1000"/>
                                        <p:tgtEl>
                                          <p:spTgt spid="15"/>
                                        </p:tgtEl>
                                      </p:cBhvr>
                                    </p:animEffect>
                                    <p:anim calcmode="lin" valueType="num">
                                      <p:cBhvr>
                                        <p:cTn id="40" dur="1000"/>
                                        <p:tgtEl>
                                          <p:spTgt spid="15"/>
                                        </p:tgtEl>
                                        <p:attrNameLst>
                                          <p:attrName>ppt_x</p:attrName>
                                        </p:attrNameLst>
                                      </p:cBhvr>
                                      <p:tavLst>
                                        <p:tav tm="0">
                                          <p:val>
                                            <p:strVal val="ppt_x"/>
                                          </p:val>
                                        </p:tav>
                                        <p:tav tm="100000">
                                          <p:val>
                                            <p:strVal val="ppt_x"/>
                                          </p:val>
                                        </p:tav>
                                      </p:tavLst>
                                    </p:anim>
                                    <p:anim calcmode="lin" valueType="num">
                                      <p:cBhvr>
                                        <p:cTn id="41" dur="1000"/>
                                        <p:tgtEl>
                                          <p:spTgt spid="15"/>
                                        </p:tgtEl>
                                        <p:attrNameLst>
                                          <p:attrName>ppt_y</p:attrName>
                                        </p:attrNameLst>
                                      </p:cBhvr>
                                      <p:tavLst>
                                        <p:tav tm="0">
                                          <p:val>
                                            <p:strVal val="ppt_y"/>
                                          </p:val>
                                        </p:tav>
                                        <p:tav tm="100000">
                                          <p:val>
                                            <p:strVal val="ppt_y+.1"/>
                                          </p:val>
                                        </p:tav>
                                      </p:tavLst>
                                    </p:anim>
                                    <p:set>
                                      <p:cBhvr>
                                        <p:cTn id="42" dur="1" fill="hold">
                                          <p:stCondLst>
                                            <p:cond delay="9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3" grpId="0" animBg="1"/>
      <p:bldP spid="14"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dirty="0"/>
              <a:t>L.I.D.A.R. EFFECTS</a:t>
            </a:r>
          </a:p>
        </p:txBody>
      </p:sp>
      <p:sp>
        <p:nvSpPr>
          <p:cNvPr id="5" name="Subtitle 4"/>
          <p:cNvSpPr>
            <a:spLocks noGrp="1"/>
          </p:cNvSpPr>
          <p:nvPr>
            <p:ph type="subTitle" idx="1"/>
          </p:nvPr>
        </p:nvSpPr>
        <p:spPr/>
        <p:txBody>
          <a:bodyPr/>
          <a:lstStyle/>
          <a:p>
            <a:r>
              <a:rPr lang="en-US" dirty="0"/>
              <a:t>Chapter 4</a:t>
            </a:r>
          </a:p>
        </p:txBody>
      </p:sp>
    </p:spTree>
    <p:extLst>
      <p:ext uri="{BB962C8B-B14F-4D97-AF65-F5344CB8AC3E}">
        <p14:creationId xmlns:p14="http://schemas.microsoft.com/office/powerpoint/2010/main" val="1807691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L.A.S.E.R.</a:t>
            </a:r>
          </a:p>
        </p:txBody>
      </p:sp>
      <p:sp>
        <p:nvSpPr>
          <p:cNvPr id="3" name="Content Placeholder 2"/>
          <p:cNvSpPr>
            <a:spLocks noGrp="1"/>
          </p:cNvSpPr>
          <p:nvPr>
            <p:ph idx="1"/>
          </p:nvPr>
        </p:nvSpPr>
        <p:spPr>
          <a:xfrm>
            <a:off x="457200" y="1951037"/>
            <a:ext cx="8229600" cy="4525963"/>
          </a:xfrm>
        </p:spPr>
        <p:txBody>
          <a:bodyPr/>
          <a:lstStyle/>
          <a:p>
            <a:pPr>
              <a:lnSpc>
                <a:spcPct val="150000"/>
              </a:lnSpc>
            </a:pPr>
            <a:r>
              <a:rPr lang="en-US" dirty="0"/>
              <a:t>Semiconductor</a:t>
            </a:r>
          </a:p>
          <a:p>
            <a:pPr>
              <a:lnSpc>
                <a:spcPct val="150000"/>
              </a:lnSpc>
            </a:pPr>
            <a:r>
              <a:rPr lang="en-US" dirty="0"/>
              <a:t>Gas</a:t>
            </a:r>
          </a:p>
          <a:p>
            <a:pPr>
              <a:lnSpc>
                <a:spcPct val="150000"/>
              </a:lnSpc>
            </a:pPr>
            <a:r>
              <a:rPr lang="en-US" dirty="0"/>
              <a:t>Chemical</a:t>
            </a:r>
          </a:p>
          <a:p>
            <a:pPr>
              <a:lnSpc>
                <a:spcPct val="150000"/>
              </a:lnSpc>
            </a:pPr>
            <a:r>
              <a:rPr lang="en-US" dirty="0"/>
              <a:t>Excimer</a:t>
            </a:r>
          </a:p>
          <a:p>
            <a:pPr>
              <a:lnSpc>
                <a:spcPct val="150000"/>
              </a:lnSpc>
            </a:pPr>
            <a:r>
              <a:rPr lang="en-US" dirty="0"/>
              <a:t>Free Electron</a:t>
            </a:r>
          </a:p>
        </p:txBody>
      </p:sp>
    </p:spTree>
    <p:extLst>
      <p:ext uri="{BB962C8B-B14F-4D97-AF65-F5344CB8AC3E}">
        <p14:creationId xmlns:p14="http://schemas.microsoft.com/office/powerpoint/2010/main" val="2272335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FACTORS AFFECTING L.I.D.A.R.</a:t>
            </a:r>
          </a:p>
        </p:txBody>
      </p:sp>
      <p:sp>
        <p:nvSpPr>
          <p:cNvPr id="3" name="Content Placeholder 2"/>
          <p:cNvSpPr>
            <a:spLocks noGrp="1"/>
          </p:cNvSpPr>
          <p:nvPr>
            <p:ph idx="1"/>
          </p:nvPr>
        </p:nvSpPr>
        <p:spPr>
          <a:xfrm>
            <a:off x="457200" y="1752600"/>
            <a:ext cx="8229600" cy="4373563"/>
          </a:xfrm>
        </p:spPr>
        <p:txBody>
          <a:bodyPr/>
          <a:lstStyle/>
          <a:p>
            <a:pPr>
              <a:lnSpc>
                <a:spcPct val="150000"/>
              </a:lnSpc>
            </a:pPr>
            <a:r>
              <a:rPr lang="en-US" dirty="0"/>
              <a:t>Radio Frequency Interference (R.F.I.)</a:t>
            </a:r>
          </a:p>
          <a:p>
            <a:pPr>
              <a:lnSpc>
                <a:spcPct val="150000"/>
              </a:lnSpc>
            </a:pPr>
            <a:r>
              <a:rPr lang="en-US" dirty="0"/>
              <a:t>Random R.F.I.</a:t>
            </a:r>
          </a:p>
          <a:p>
            <a:pPr>
              <a:lnSpc>
                <a:spcPct val="150000"/>
              </a:lnSpc>
            </a:pPr>
            <a:r>
              <a:rPr lang="en-US" dirty="0"/>
              <a:t>Law Enforcement Radio R.F.I.</a:t>
            </a:r>
          </a:p>
          <a:p>
            <a:pPr>
              <a:lnSpc>
                <a:spcPct val="150000"/>
              </a:lnSpc>
            </a:pPr>
            <a:r>
              <a:rPr lang="en-US" dirty="0"/>
              <a:t>Light Devices R.F.I.</a:t>
            </a:r>
          </a:p>
          <a:p>
            <a:pPr>
              <a:lnSpc>
                <a:spcPct val="150000"/>
              </a:lnSpc>
            </a:pPr>
            <a:r>
              <a:rPr lang="en-US" dirty="0"/>
              <a:t>Electrical Lines R.F.I.</a:t>
            </a:r>
          </a:p>
        </p:txBody>
      </p:sp>
    </p:spTree>
    <p:extLst>
      <p:ext uri="{BB962C8B-B14F-4D97-AF65-F5344CB8AC3E}">
        <p14:creationId xmlns:p14="http://schemas.microsoft.com/office/powerpoint/2010/main" val="2760299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FACTORS AFFECTING L.I.D.A.R.</a:t>
            </a:r>
          </a:p>
        </p:txBody>
      </p:sp>
      <p:sp>
        <p:nvSpPr>
          <p:cNvPr id="3" name="Content Placeholder 2"/>
          <p:cNvSpPr>
            <a:spLocks noGrp="1"/>
          </p:cNvSpPr>
          <p:nvPr>
            <p:ph idx="1"/>
          </p:nvPr>
        </p:nvSpPr>
        <p:spPr>
          <a:xfrm>
            <a:off x="457200" y="1752600"/>
            <a:ext cx="8229600" cy="4373563"/>
          </a:xfrm>
        </p:spPr>
        <p:txBody>
          <a:bodyPr>
            <a:normAutofit/>
          </a:bodyPr>
          <a:lstStyle/>
          <a:p>
            <a:pPr>
              <a:lnSpc>
                <a:spcPct val="150000"/>
              </a:lnSpc>
            </a:pPr>
            <a:r>
              <a:rPr lang="en-US" dirty="0"/>
              <a:t>Windshield</a:t>
            </a:r>
          </a:p>
          <a:p>
            <a:pPr>
              <a:lnSpc>
                <a:spcPct val="150000"/>
              </a:lnSpc>
            </a:pPr>
            <a:r>
              <a:rPr lang="en-US" dirty="0"/>
              <a:t>Weather</a:t>
            </a:r>
          </a:p>
          <a:p>
            <a:pPr>
              <a:lnSpc>
                <a:spcPct val="150000"/>
              </a:lnSpc>
            </a:pPr>
            <a:r>
              <a:rPr lang="en-US" dirty="0"/>
              <a:t>Low Voltage</a:t>
            </a:r>
          </a:p>
          <a:p>
            <a:pPr>
              <a:lnSpc>
                <a:spcPct val="150000"/>
              </a:lnSpc>
            </a:pPr>
            <a:r>
              <a:rPr lang="en-US" dirty="0"/>
              <a:t>Sweep Effect</a:t>
            </a:r>
          </a:p>
          <a:p>
            <a:pPr>
              <a:lnSpc>
                <a:spcPct val="150000"/>
              </a:lnSpc>
            </a:pPr>
            <a:r>
              <a:rPr lang="en-US" dirty="0"/>
              <a:t>Cosine Effect</a:t>
            </a:r>
          </a:p>
        </p:txBody>
      </p:sp>
    </p:spTree>
    <p:extLst>
      <p:ext uri="{BB962C8B-B14F-4D97-AF65-F5344CB8AC3E}">
        <p14:creationId xmlns:p14="http://schemas.microsoft.com/office/powerpoint/2010/main" val="4533165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tLang="en-US" dirty="0"/>
              <a:t>SWEEP EFFECT</a:t>
            </a:r>
          </a:p>
        </p:txBody>
      </p:sp>
      <p:sp>
        <p:nvSpPr>
          <p:cNvPr id="73731" name="Rectangle 3"/>
          <p:cNvSpPr>
            <a:spLocks noGrp="1" noChangeArrowheads="1"/>
          </p:cNvSpPr>
          <p:nvPr>
            <p:ph type="body" idx="1"/>
          </p:nvPr>
        </p:nvSpPr>
        <p:spPr>
          <a:xfrm>
            <a:off x="457200" y="1752600"/>
            <a:ext cx="8229600" cy="4343400"/>
          </a:xfrm>
        </p:spPr>
        <p:txBody>
          <a:bodyPr>
            <a:normAutofit/>
          </a:bodyPr>
          <a:lstStyle/>
          <a:p>
            <a:pPr eaLnBrk="1" hangingPunct="1">
              <a:spcAft>
                <a:spcPts val="1200"/>
              </a:spcAft>
            </a:pPr>
            <a:r>
              <a:rPr lang="en-US" altLang="en-US" sz="2800" dirty="0"/>
              <a:t>Caused by changing targeting point while transmitting L.A.S.E.R. pulses</a:t>
            </a:r>
          </a:p>
          <a:p>
            <a:pPr eaLnBrk="1" hangingPunct="1">
              <a:spcAft>
                <a:spcPts val="1200"/>
              </a:spcAft>
            </a:pPr>
            <a:r>
              <a:rPr lang="en-US" altLang="en-US" sz="2800" dirty="0"/>
              <a:t>Creates gradual change in speed data instead of sudden change</a:t>
            </a:r>
          </a:p>
          <a:p>
            <a:pPr>
              <a:spcAft>
                <a:spcPts val="1200"/>
              </a:spcAft>
            </a:pPr>
            <a:r>
              <a:rPr lang="en-US" altLang="en-US" sz="2800" dirty="0"/>
              <a:t>L.I.D.A.R. may allow data in and see the change as an increase in speed depending on how wide the limits are set in the average of least squares error trappings</a:t>
            </a:r>
          </a:p>
        </p:txBody>
      </p:sp>
    </p:spTree>
    <p:extLst>
      <p:ext uri="{BB962C8B-B14F-4D97-AF65-F5344CB8AC3E}">
        <p14:creationId xmlns:p14="http://schemas.microsoft.com/office/powerpoint/2010/main" val="3526035551"/>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5" name="Group 3"/>
          <p:cNvGrpSpPr>
            <a:grpSpLocks/>
          </p:cNvGrpSpPr>
          <p:nvPr/>
        </p:nvGrpSpPr>
        <p:grpSpPr bwMode="auto">
          <a:xfrm>
            <a:off x="146051" y="1524000"/>
            <a:ext cx="7626351" cy="4978401"/>
            <a:chOff x="524" y="576"/>
            <a:chExt cx="4804" cy="3136"/>
          </a:xfrm>
        </p:grpSpPr>
        <p:sp>
          <p:nvSpPr>
            <p:cNvPr id="74756" name="Freeform 4"/>
            <p:cNvSpPr>
              <a:spLocks/>
            </p:cNvSpPr>
            <p:nvPr/>
          </p:nvSpPr>
          <p:spPr bwMode="auto">
            <a:xfrm>
              <a:off x="1776" y="1008"/>
              <a:ext cx="3216" cy="1632"/>
            </a:xfrm>
            <a:custGeom>
              <a:avLst/>
              <a:gdLst>
                <a:gd name="T0" fmla="*/ 0 w 3216"/>
                <a:gd name="T1" fmla="*/ 0 h 1632"/>
                <a:gd name="T2" fmla="*/ 1632 w 3216"/>
                <a:gd name="T3" fmla="*/ 480 h 1632"/>
                <a:gd name="T4" fmla="*/ 3216 w 3216"/>
                <a:gd name="T5" fmla="*/ 1632 h 1632"/>
                <a:gd name="T6" fmla="*/ 0 60000 65536"/>
                <a:gd name="T7" fmla="*/ 0 60000 65536"/>
                <a:gd name="T8" fmla="*/ 0 60000 65536"/>
              </a:gdLst>
              <a:ahLst/>
              <a:cxnLst>
                <a:cxn ang="T6">
                  <a:pos x="T0" y="T1"/>
                </a:cxn>
                <a:cxn ang="T7">
                  <a:pos x="T2" y="T3"/>
                </a:cxn>
                <a:cxn ang="T8">
                  <a:pos x="T4" y="T5"/>
                </a:cxn>
              </a:cxnLst>
              <a:rect l="0" t="0" r="r" b="b"/>
              <a:pathLst>
                <a:path w="3216" h="1632">
                  <a:moveTo>
                    <a:pt x="0" y="0"/>
                  </a:moveTo>
                  <a:cubicBezTo>
                    <a:pt x="548" y="104"/>
                    <a:pt x="1096" y="208"/>
                    <a:pt x="1632" y="480"/>
                  </a:cubicBezTo>
                  <a:cubicBezTo>
                    <a:pt x="2168" y="752"/>
                    <a:pt x="2952" y="1440"/>
                    <a:pt x="3216" y="1632"/>
                  </a:cubicBezTo>
                </a:path>
              </a:pathLst>
            </a:custGeom>
            <a:noFill/>
            <a:ln w="57150" cmpd="sng">
              <a:solidFill>
                <a:schemeClr val="accent4"/>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57" name="Freeform 5"/>
            <p:cNvSpPr>
              <a:spLocks/>
            </p:cNvSpPr>
            <p:nvPr/>
          </p:nvSpPr>
          <p:spPr bwMode="auto">
            <a:xfrm>
              <a:off x="1632" y="1152"/>
              <a:ext cx="3216" cy="1632"/>
            </a:xfrm>
            <a:custGeom>
              <a:avLst/>
              <a:gdLst>
                <a:gd name="T0" fmla="*/ 0 w 3216"/>
                <a:gd name="T1" fmla="*/ 0 h 1632"/>
                <a:gd name="T2" fmla="*/ 1632 w 3216"/>
                <a:gd name="T3" fmla="*/ 480 h 1632"/>
                <a:gd name="T4" fmla="*/ 3216 w 3216"/>
                <a:gd name="T5" fmla="*/ 1632 h 1632"/>
                <a:gd name="T6" fmla="*/ 0 60000 65536"/>
                <a:gd name="T7" fmla="*/ 0 60000 65536"/>
                <a:gd name="T8" fmla="*/ 0 60000 65536"/>
              </a:gdLst>
              <a:ahLst/>
              <a:cxnLst>
                <a:cxn ang="T6">
                  <a:pos x="T0" y="T1"/>
                </a:cxn>
                <a:cxn ang="T7">
                  <a:pos x="T2" y="T3"/>
                </a:cxn>
                <a:cxn ang="T8">
                  <a:pos x="T4" y="T5"/>
                </a:cxn>
              </a:cxnLst>
              <a:rect l="0" t="0" r="r" b="b"/>
              <a:pathLst>
                <a:path w="3216" h="1632">
                  <a:moveTo>
                    <a:pt x="0" y="0"/>
                  </a:moveTo>
                  <a:cubicBezTo>
                    <a:pt x="548" y="104"/>
                    <a:pt x="1096" y="208"/>
                    <a:pt x="1632" y="480"/>
                  </a:cubicBezTo>
                  <a:cubicBezTo>
                    <a:pt x="2168" y="752"/>
                    <a:pt x="2952" y="1440"/>
                    <a:pt x="3216" y="1632"/>
                  </a:cubicBezTo>
                </a:path>
              </a:pathLst>
            </a:custGeom>
            <a:noFill/>
            <a:ln w="57150"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58" name="Freeform 6"/>
            <p:cNvSpPr>
              <a:spLocks/>
            </p:cNvSpPr>
            <p:nvPr/>
          </p:nvSpPr>
          <p:spPr bwMode="auto">
            <a:xfrm>
              <a:off x="1872" y="816"/>
              <a:ext cx="3216" cy="1632"/>
            </a:xfrm>
            <a:custGeom>
              <a:avLst/>
              <a:gdLst>
                <a:gd name="T0" fmla="*/ 0 w 3216"/>
                <a:gd name="T1" fmla="*/ 0 h 1632"/>
                <a:gd name="T2" fmla="*/ 1632 w 3216"/>
                <a:gd name="T3" fmla="*/ 480 h 1632"/>
                <a:gd name="T4" fmla="*/ 3216 w 3216"/>
                <a:gd name="T5" fmla="*/ 1632 h 1632"/>
                <a:gd name="T6" fmla="*/ 0 60000 65536"/>
                <a:gd name="T7" fmla="*/ 0 60000 65536"/>
                <a:gd name="T8" fmla="*/ 0 60000 65536"/>
              </a:gdLst>
              <a:ahLst/>
              <a:cxnLst>
                <a:cxn ang="T6">
                  <a:pos x="T0" y="T1"/>
                </a:cxn>
                <a:cxn ang="T7">
                  <a:pos x="T2" y="T3"/>
                </a:cxn>
                <a:cxn ang="T8">
                  <a:pos x="T4" y="T5"/>
                </a:cxn>
              </a:cxnLst>
              <a:rect l="0" t="0" r="r" b="b"/>
              <a:pathLst>
                <a:path w="3216" h="1632">
                  <a:moveTo>
                    <a:pt x="0" y="0"/>
                  </a:moveTo>
                  <a:cubicBezTo>
                    <a:pt x="548" y="104"/>
                    <a:pt x="1096" y="208"/>
                    <a:pt x="1632" y="480"/>
                  </a:cubicBezTo>
                  <a:cubicBezTo>
                    <a:pt x="2168" y="752"/>
                    <a:pt x="2952" y="1440"/>
                    <a:pt x="3216" y="1632"/>
                  </a:cubicBezTo>
                </a:path>
              </a:pathLst>
            </a:custGeom>
            <a:noFill/>
            <a:ln w="57150"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59" name="Line 7"/>
            <p:cNvSpPr>
              <a:spLocks noChangeShapeType="1"/>
            </p:cNvSpPr>
            <p:nvPr/>
          </p:nvSpPr>
          <p:spPr bwMode="auto">
            <a:xfrm>
              <a:off x="1776" y="1008"/>
              <a:ext cx="3312" cy="672"/>
            </a:xfrm>
            <a:prstGeom prst="line">
              <a:avLst/>
            </a:prstGeom>
            <a:noFill/>
            <a:ln w="19050">
              <a:solidFill>
                <a:schemeClr val="accent4">
                  <a:lumMod val="50000"/>
                </a:schemeClr>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0" name="Text Box 8"/>
            <p:cNvSpPr txBox="1">
              <a:spLocks noChangeArrowheads="1"/>
            </p:cNvSpPr>
            <p:nvPr/>
          </p:nvSpPr>
          <p:spPr bwMode="auto">
            <a:xfrm>
              <a:off x="3408" y="768"/>
              <a:ext cx="162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dirty="0">
                  <a:latin typeface="Tahoma" panose="020B0604030504040204" pitchFamily="34" charset="0"/>
                  <a:ea typeface="Tahoma" panose="020B0604030504040204" pitchFamily="34" charset="0"/>
                  <a:cs typeface="Tahoma" panose="020B0604030504040204" pitchFamily="34" charset="0"/>
                </a:rPr>
                <a:t>True target speed</a:t>
              </a:r>
            </a:p>
          </p:txBody>
        </p:sp>
        <p:sp>
          <p:nvSpPr>
            <p:cNvPr id="74761" name="Text Box 9"/>
            <p:cNvSpPr txBox="1">
              <a:spLocks noChangeArrowheads="1"/>
            </p:cNvSpPr>
            <p:nvPr/>
          </p:nvSpPr>
          <p:spPr bwMode="auto">
            <a:xfrm>
              <a:off x="2643" y="3189"/>
              <a:ext cx="2685"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dirty="0">
                  <a:latin typeface="Tahoma" panose="020B0604030504040204" pitchFamily="34" charset="0"/>
                  <a:ea typeface="Tahoma" panose="020B0604030504040204" pitchFamily="34" charset="0"/>
                  <a:cs typeface="Tahoma" panose="020B0604030504040204" pitchFamily="34" charset="0"/>
                </a:rPr>
                <a:t>Change in target speed due to movement of L.I.D.A.R.</a:t>
              </a:r>
            </a:p>
          </p:txBody>
        </p:sp>
        <p:sp>
          <p:nvSpPr>
            <p:cNvPr id="74762" name="Line 10"/>
            <p:cNvSpPr>
              <a:spLocks noChangeShapeType="1"/>
            </p:cNvSpPr>
            <p:nvPr/>
          </p:nvSpPr>
          <p:spPr bwMode="auto">
            <a:xfrm flipV="1">
              <a:off x="4848" y="2688"/>
              <a:ext cx="96"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3" name="Line 11"/>
            <p:cNvSpPr>
              <a:spLocks noChangeShapeType="1"/>
            </p:cNvSpPr>
            <p:nvPr/>
          </p:nvSpPr>
          <p:spPr bwMode="auto">
            <a:xfrm>
              <a:off x="4368" y="1056"/>
              <a:ext cx="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4" name="Line 12"/>
            <p:cNvSpPr>
              <a:spLocks noChangeShapeType="1"/>
            </p:cNvSpPr>
            <p:nvPr/>
          </p:nvSpPr>
          <p:spPr bwMode="auto">
            <a:xfrm flipH="1">
              <a:off x="1248" y="2880"/>
              <a:ext cx="355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5" name="Line 13"/>
            <p:cNvSpPr>
              <a:spLocks noChangeShapeType="1"/>
            </p:cNvSpPr>
            <p:nvPr/>
          </p:nvSpPr>
          <p:spPr bwMode="auto">
            <a:xfrm flipV="1">
              <a:off x="1248" y="576"/>
              <a:ext cx="0" cy="2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6" name="Text Box 14"/>
            <p:cNvSpPr txBox="1">
              <a:spLocks noChangeArrowheads="1"/>
            </p:cNvSpPr>
            <p:nvPr/>
          </p:nvSpPr>
          <p:spPr bwMode="auto">
            <a:xfrm>
              <a:off x="524" y="576"/>
              <a:ext cx="72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ahoma" panose="020B0604030504040204" pitchFamily="34" charset="0"/>
                  <a:ea typeface="Tahoma" panose="020B0604030504040204" pitchFamily="34" charset="0"/>
                  <a:cs typeface="Tahoma" panose="020B0604030504040204" pitchFamily="34" charset="0"/>
                </a:rPr>
                <a:t>Distance</a:t>
              </a:r>
            </a:p>
          </p:txBody>
        </p:sp>
        <p:sp>
          <p:nvSpPr>
            <p:cNvPr id="74767" name="Text Box 15"/>
            <p:cNvSpPr txBox="1">
              <a:spLocks noChangeArrowheads="1"/>
            </p:cNvSpPr>
            <p:nvPr/>
          </p:nvSpPr>
          <p:spPr bwMode="auto">
            <a:xfrm>
              <a:off x="1238" y="2935"/>
              <a:ext cx="46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ahoma" panose="020B0604030504040204" pitchFamily="34" charset="0"/>
                  <a:ea typeface="Tahoma" panose="020B0604030504040204" pitchFamily="34" charset="0"/>
                  <a:cs typeface="Tahoma" panose="020B0604030504040204" pitchFamily="34" charset="0"/>
                </a:rPr>
                <a:t>Time</a:t>
              </a:r>
            </a:p>
          </p:txBody>
        </p:sp>
      </p:grpSp>
      <p:sp>
        <p:nvSpPr>
          <p:cNvPr id="2" name="Title 1"/>
          <p:cNvSpPr>
            <a:spLocks noGrp="1"/>
          </p:cNvSpPr>
          <p:nvPr>
            <p:ph type="title"/>
          </p:nvPr>
        </p:nvSpPr>
        <p:spPr/>
        <p:txBody>
          <a:bodyPr/>
          <a:lstStyle/>
          <a:p>
            <a:r>
              <a:rPr lang="en-US" dirty="0"/>
              <a:t>SWEEP EFFECT</a:t>
            </a:r>
          </a:p>
        </p:txBody>
      </p:sp>
    </p:spTree>
    <p:extLst>
      <p:ext uri="{BB962C8B-B14F-4D97-AF65-F5344CB8AC3E}">
        <p14:creationId xmlns:p14="http://schemas.microsoft.com/office/powerpoint/2010/main" val="3568714683"/>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X:\Courses\Speed Measurement\Revision\Assets\Images\SemiTruckSid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1050" y="1885950"/>
            <a:ext cx="4572000" cy="2873827"/>
          </a:xfrm>
          <a:prstGeom prst="rect">
            <a:avLst/>
          </a:prstGeom>
          <a:noFill/>
          <a:extLst>
            <a:ext uri="{909E8E84-426E-40DD-AFC4-6F175D3DCCD1}">
              <a14:hiddenFill xmlns:a14="http://schemas.microsoft.com/office/drawing/2010/main">
                <a:solidFill>
                  <a:srgbClr val="FFFFFF"/>
                </a:solidFill>
              </a14:hiddenFill>
            </a:ext>
          </a:extLst>
        </p:spPr>
      </p:pic>
      <p:sp>
        <p:nvSpPr>
          <p:cNvPr id="269320" name="Line 8"/>
          <p:cNvSpPr>
            <a:spLocks noChangeShapeType="1"/>
          </p:cNvSpPr>
          <p:nvPr/>
        </p:nvSpPr>
        <p:spPr bwMode="auto">
          <a:xfrm flipV="1">
            <a:off x="1734952" y="3505199"/>
            <a:ext cx="5656448" cy="1752600"/>
          </a:xfrm>
          <a:prstGeom prst="line">
            <a:avLst/>
          </a:prstGeom>
          <a:noFill/>
          <a:ln w="28575">
            <a:solidFill>
              <a:srgbClr val="0070C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78" name="Rectangle 2"/>
          <p:cNvSpPr>
            <a:spLocks noGrp="1" noChangeArrowheads="1"/>
          </p:cNvSpPr>
          <p:nvPr>
            <p:ph type="title"/>
          </p:nvPr>
        </p:nvSpPr>
        <p:spPr/>
        <p:txBody>
          <a:bodyPr/>
          <a:lstStyle/>
          <a:p>
            <a:pPr eaLnBrk="1" hangingPunct="1"/>
            <a:r>
              <a:rPr lang="en-US" altLang="en-US" dirty="0"/>
              <a:t>SWEEP EFFECT</a:t>
            </a:r>
          </a:p>
        </p:txBody>
      </p:sp>
      <p:sp>
        <p:nvSpPr>
          <p:cNvPr id="269318" name="Line 6"/>
          <p:cNvSpPr>
            <a:spLocks noChangeShapeType="1"/>
          </p:cNvSpPr>
          <p:nvPr/>
        </p:nvSpPr>
        <p:spPr bwMode="auto">
          <a:xfrm flipV="1">
            <a:off x="1734952" y="3810000"/>
            <a:ext cx="3446648" cy="1447800"/>
          </a:xfrm>
          <a:prstGeom prst="line">
            <a:avLst/>
          </a:prstGeom>
          <a:noFill/>
          <a:ln w="28575">
            <a:solidFill>
              <a:schemeClr val="accent6"/>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19" name="Line 7"/>
          <p:cNvSpPr>
            <a:spLocks noChangeShapeType="1"/>
          </p:cNvSpPr>
          <p:nvPr/>
        </p:nvSpPr>
        <p:spPr bwMode="auto">
          <a:xfrm flipV="1">
            <a:off x="1734952" y="3429000"/>
            <a:ext cx="5275447" cy="1828800"/>
          </a:xfrm>
          <a:prstGeom prst="line">
            <a:avLst/>
          </a:prstGeom>
          <a:noFill/>
          <a:ln w="28575">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21" name="Line 9"/>
          <p:cNvSpPr>
            <a:spLocks noChangeShapeType="1"/>
          </p:cNvSpPr>
          <p:nvPr/>
        </p:nvSpPr>
        <p:spPr bwMode="auto">
          <a:xfrm flipV="1">
            <a:off x="1726166" y="3601336"/>
            <a:ext cx="6705600" cy="1656464"/>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 name="Picture 4" descr="E:\Speed Measurement\BLACK LIDA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731202"/>
            <a:ext cx="1430153"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8058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269318"/>
                                        </p:tgtEl>
                                        <p:attrNameLst>
                                          <p:attrName>style.visibility</p:attrName>
                                        </p:attrNameLst>
                                      </p:cBhvr>
                                      <p:to>
                                        <p:strVal val="visible"/>
                                      </p:to>
                                    </p:set>
                                    <p:animEffect transition="in" filter="strips(upRight)">
                                      <p:cBhvr>
                                        <p:cTn id="7" dur="500"/>
                                        <p:tgtEl>
                                          <p:spTgt spid="269318"/>
                                        </p:tgtEl>
                                      </p:cBhvr>
                                    </p:animEffect>
                                  </p:childTnLst>
                                </p:cTn>
                              </p:par>
                            </p:childTnLst>
                          </p:cTn>
                        </p:par>
                        <p:par>
                          <p:cTn id="8" fill="hold" nodeType="afterGroup">
                            <p:stCondLst>
                              <p:cond delay="500"/>
                            </p:stCondLst>
                            <p:childTnLst>
                              <p:par>
                                <p:cTn id="9" presetID="18" presetClass="entr" presetSubtype="3" fill="hold" grpId="0" nodeType="afterEffect">
                                  <p:stCondLst>
                                    <p:cond delay="300"/>
                                  </p:stCondLst>
                                  <p:childTnLst>
                                    <p:set>
                                      <p:cBhvr>
                                        <p:cTn id="10" dur="1" fill="hold">
                                          <p:stCondLst>
                                            <p:cond delay="0"/>
                                          </p:stCondLst>
                                        </p:cTn>
                                        <p:tgtEl>
                                          <p:spTgt spid="269319"/>
                                        </p:tgtEl>
                                        <p:attrNameLst>
                                          <p:attrName>style.visibility</p:attrName>
                                        </p:attrNameLst>
                                      </p:cBhvr>
                                      <p:to>
                                        <p:strVal val="visible"/>
                                      </p:to>
                                    </p:set>
                                    <p:animEffect transition="in" filter="strips(upRight)">
                                      <p:cBhvr>
                                        <p:cTn id="11" dur="500"/>
                                        <p:tgtEl>
                                          <p:spTgt spid="269319"/>
                                        </p:tgtEl>
                                      </p:cBhvr>
                                    </p:animEffect>
                                  </p:childTnLst>
                                </p:cTn>
                              </p:par>
                            </p:childTnLst>
                          </p:cTn>
                        </p:par>
                        <p:par>
                          <p:cTn id="12" fill="hold" nodeType="afterGroup">
                            <p:stCondLst>
                              <p:cond delay="1300"/>
                            </p:stCondLst>
                            <p:childTnLst>
                              <p:par>
                                <p:cTn id="13" presetID="18" presetClass="entr" presetSubtype="3" fill="hold" grpId="0" nodeType="afterEffect">
                                  <p:stCondLst>
                                    <p:cond delay="300"/>
                                  </p:stCondLst>
                                  <p:childTnLst>
                                    <p:set>
                                      <p:cBhvr>
                                        <p:cTn id="14" dur="1" fill="hold">
                                          <p:stCondLst>
                                            <p:cond delay="0"/>
                                          </p:stCondLst>
                                        </p:cTn>
                                        <p:tgtEl>
                                          <p:spTgt spid="269320"/>
                                        </p:tgtEl>
                                        <p:attrNameLst>
                                          <p:attrName>style.visibility</p:attrName>
                                        </p:attrNameLst>
                                      </p:cBhvr>
                                      <p:to>
                                        <p:strVal val="visible"/>
                                      </p:to>
                                    </p:set>
                                    <p:animEffect transition="in" filter="strips(upRight)">
                                      <p:cBhvr>
                                        <p:cTn id="15" dur="500"/>
                                        <p:tgtEl>
                                          <p:spTgt spid="269320"/>
                                        </p:tgtEl>
                                      </p:cBhvr>
                                    </p:animEffect>
                                  </p:childTnLst>
                                </p:cTn>
                              </p:par>
                            </p:childTnLst>
                          </p:cTn>
                        </p:par>
                        <p:par>
                          <p:cTn id="16" fill="hold" nodeType="afterGroup">
                            <p:stCondLst>
                              <p:cond delay="2100"/>
                            </p:stCondLst>
                            <p:childTnLst>
                              <p:par>
                                <p:cTn id="17" presetID="18" presetClass="entr" presetSubtype="3" fill="hold" grpId="0" nodeType="afterEffect">
                                  <p:stCondLst>
                                    <p:cond delay="300"/>
                                  </p:stCondLst>
                                  <p:childTnLst>
                                    <p:set>
                                      <p:cBhvr>
                                        <p:cTn id="18" dur="1" fill="hold">
                                          <p:stCondLst>
                                            <p:cond delay="0"/>
                                          </p:stCondLst>
                                        </p:cTn>
                                        <p:tgtEl>
                                          <p:spTgt spid="269321"/>
                                        </p:tgtEl>
                                        <p:attrNameLst>
                                          <p:attrName>style.visibility</p:attrName>
                                        </p:attrNameLst>
                                      </p:cBhvr>
                                      <p:to>
                                        <p:strVal val="visible"/>
                                      </p:to>
                                    </p:set>
                                    <p:animEffect transition="in" filter="strips(upRight)">
                                      <p:cBhvr>
                                        <p:cTn id="19" dur="500"/>
                                        <p:tgtEl>
                                          <p:spTgt spid="269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20" grpId="0" animBg="1"/>
      <p:bldP spid="269318" grpId="0" animBg="1"/>
      <p:bldP spid="269319" grpId="0" animBg="1"/>
      <p:bldP spid="26932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026" t="17701" r="2833" b="25287"/>
          <a:stretch/>
        </p:blipFill>
        <p:spPr>
          <a:xfrm>
            <a:off x="4477943" y="1995942"/>
            <a:ext cx="3934405" cy="1935978"/>
          </a:xfrm>
          <a:prstGeom prst="rect">
            <a:avLst/>
          </a:prstGeom>
        </p:spPr>
      </p:pic>
      <p:sp>
        <p:nvSpPr>
          <p:cNvPr id="77075" name="Text Box 68"/>
          <p:cNvSpPr txBox="1">
            <a:spLocks noChangeArrowheads="1"/>
          </p:cNvSpPr>
          <p:nvPr/>
        </p:nvSpPr>
        <p:spPr bwMode="auto">
          <a:xfrm>
            <a:off x="5943600" y="1676400"/>
            <a:ext cx="2133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US" altLang="en-US" sz="1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Vehicle Moving</a:t>
            </a:r>
          </a:p>
        </p:txBody>
      </p:sp>
      <p:sp>
        <p:nvSpPr>
          <p:cNvPr id="272718" name="Line 334"/>
          <p:cNvSpPr>
            <a:spLocks noChangeShapeType="1"/>
          </p:cNvSpPr>
          <p:nvPr/>
        </p:nvSpPr>
        <p:spPr bwMode="auto">
          <a:xfrm flipV="1">
            <a:off x="1609725" y="3248189"/>
            <a:ext cx="3343275" cy="257009"/>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272719" name="Line 335"/>
          <p:cNvSpPr>
            <a:spLocks noChangeShapeType="1"/>
          </p:cNvSpPr>
          <p:nvPr/>
        </p:nvSpPr>
        <p:spPr bwMode="auto">
          <a:xfrm flipV="1">
            <a:off x="1609725" y="2971800"/>
            <a:ext cx="3648075" cy="533400"/>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272720" name="Line 336"/>
          <p:cNvSpPr>
            <a:spLocks noChangeShapeType="1"/>
          </p:cNvSpPr>
          <p:nvPr/>
        </p:nvSpPr>
        <p:spPr bwMode="auto">
          <a:xfrm flipV="1">
            <a:off x="1609725" y="2800018"/>
            <a:ext cx="3876675" cy="705181"/>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272721" name="Line 337"/>
          <p:cNvSpPr>
            <a:spLocks noChangeShapeType="1"/>
          </p:cNvSpPr>
          <p:nvPr/>
        </p:nvSpPr>
        <p:spPr bwMode="auto">
          <a:xfrm flipV="1">
            <a:off x="1609724" y="2438400"/>
            <a:ext cx="5095875" cy="1066800"/>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272722" name="Line 338"/>
          <p:cNvSpPr>
            <a:spLocks noChangeShapeType="1"/>
          </p:cNvSpPr>
          <p:nvPr/>
        </p:nvSpPr>
        <p:spPr bwMode="auto">
          <a:xfrm flipV="1">
            <a:off x="1609725" y="2209800"/>
            <a:ext cx="5629275" cy="1295400"/>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272723" name="Text Box 339"/>
          <p:cNvSpPr txBox="1">
            <a:spLocks noChangeArrowheads="1"/>
          </p:cNvSpPr>
          <p:nvPr/>
        </p:nvSpPr>
        <p:spPr bwMode="auto">
          <a:xfrm>
            <a:off x="992289" y="5486400"/>
            <a:ext cx="697131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US" altLang="en-US" sz="2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May produce momentary speed reading higher than actual speed!</a:t>
            </a:r>
          </a:p>
        </p:txBody>
      </p:sp>
      <p:sp>
        <p:nvSpPr>
          <p:cNvPr id="2" name="Title 1"/>
          <p:cNvSpPr>
            <a:spLocks noGrp="1"/>
          </p:cNvSpPr>
          <p:nvPr>
            <p:ph type="title"/>
          </p:nvPr>
        </p:nvSpPr>
        <p:spPr/>
        <p:txBody>
          <a:bodyPr/>
          <a:lstStyle/>
          <a:p>
            <a:r>
              <a:rPr lang="en-US" dirty="0"/>
              <a:t>SWEEP EFFECT</a:t>
            </a:r>
          </a:p>
        </p:txBody>
      </p:sp>
      <p:pic>
        <p:nvPicPr>
          <p:cNvPr id="342" name="Picture 4" descr="E:\Speed Measurement\BLACK LIDA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212" y="2971800"/>
            <a:ext cx="1430153"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348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2718"/>
                                        </p:tgtEl>
                                        <p:attrNameLst>
                                          <p:attrName>style.visibility</p:attrName>
                                        </p:attrNameLst>
                                      </p:cBhvr>
                                      <p:to>
                                        <p:strVal val="visible"/>
                                      </p:to>
                                    </p:set>
                                    <p:animEffect transition="in" filter="wipe(left)">
                                      <p:cBhvr>
                                        <p:cTn id="7" dur="500"/>
                                        <p:tgtEl>
                                          <p:spTgt spid="27271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2719"/>
                                        </p:tgtEl>
                                        <p:attrNameLst>
                                          <p:attrName>style.visibility</p:attrName>
                                        </p:attrNameLst>
                                      </p:cBhvr>
                                      <p:to>
                                        <p:strVal val="visible"/>
                                      </p:to>
                                    </p:set>
                                    <p:animEffect transition="in" filter="wipe(left)">
                                      <p:cBhvr>
                                        <p:cTn id="11" dur="500"/>
                                        <p:tgtEl>
                                          <p:spTgt spid="27271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72720"/>
                                        </p:tgtEl>
                                        <p:attrNameLst>
                                          <p:attrName>style.visibility</p:attrName>
                                        </p:attrNameLst>
                                      </p:cBhvr>
                                      <p:to>
                                        <p:strVal val="visible"/>
                                      </p:to>
                                    </p:set>
                                    <p:animEffect transition="in" filter="wipe(left)">
                                      <p:cBhvr>
                                        <p:cTn id="15" dur="500"/>
                                        <p:tgtEl>
                                          <p:spTgt spid="272720"/>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72721"/>
                                        </p:tgtEl>
                                        <p:attrNameLst>
                                          <p:attrName>style.visibility</p:attrName>
                                        </p:attrNameLst>
                                      </p:cBhvr>
                                      <p:to>
                                        <p:strVal val="visible"/>
                                      </p:to>
                                    </p:set>
                                    <p:animEffect transition="in" filter="wipe(left)">
                                      <p:cBhvr>
                                        <p:cTn id="19" dur="500"/>
                                        <p:tgtEl>
                                          <p:spTgt spid="272721"/>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72722"/>
                                        </p:tgtEl>
                                        <p:attrNameLst>
                                          <p:attrName>style.visibility</p:attrName>
                                        </p:attrNameLst>
                                      </p:cBhvr>
                                      <p:to>
                                        <p:strVal val="visible"/>
                                      </p:to>
                                    </p:set>
                                    <p:animEffect transition="in" filter="wipe(left)">
                                      <p:cBhvr>
                                        <p:cTn id="23" dur="500"/>
                                        <p:tgtEl>
                                          <p:spTgt spid="2727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2723"/>
                                        </p:tgtEl>
                                        <p:attrNameLst>
                                          <p:attrName>style.visibility</p:attrName>
                                        </p:attrNameLst>
                                      </p:cBhvr>
                                      <p:to>
                                        <p:strVal val="visible"/>
                                      </p:to>
                                    </p:set>
                                    <p:animEffect transition="in" filter="wipe(left)">
                                      <p:cBhvr>
                                        <p:cTn id="28" dur="500"/>
                                        <p:tgtEl>
                                          <p:spTgt spid="272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718" grpId="0" animBg="1"/>
      <p:bldP spid="272719" grpId="0" animBg="1"/>
      <p:bldP spid="272720" grpId="0" animBg="1"/>
      <p:bldP spid="272721" grpId="0" animBg="1"/>
      <p:bldP spid="272722" grpId="0" animBg="1"/>
      <p:bldP spid="27272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STATIONARY COSINE EFFECT</a:t>
            </a:r>
          </a:p>
        </p:txBody>
      </p:sp>
      <p:sp>
        <p:nvSpPr>
          <p:cNvPr id="33" name="Rectangle 2"/>
          <p:cNvSpPr/>
          <p:nvPr/>
        </p:nvSpPr>
        <p:spPr>
          <a:xfrm flipH="1">
            <a:off x="-542446" y="2427840"/>
            <a:ext cx="10067441" cy="1554480"/>
          </a:xfrm>
          <a:custGeom>
            <a:avLst/>
            <a:gdLst>
              <a:gd name="connsiteX0" fmla="*/ 0 w 10051676"/>
              <a:gd name="connsiteY0" fmla="*/ 0 h 301673"/>
              <a:gd name="connsiteX1" fmla="*/ 10051676 w 10051676"/>
              <a:gd name="connsiteY1" fmla="*/ 0 h 301673"/>
              <a:gd name="connsiteX2" fmla="*/ 10051676 w 10051676"/>
              <a:gd name="connsiteY2" fmla="*/ 301673 h 301673"/>
              <a:gd name="connsiteX3" fmla="*/ 0 w 10051676"/>
              <a:gd name="connsiteY3" fmla="*/ 301673 h 301673"/>
              <a:gd name="connsiteX4" fmla="*/ 0 w 10051676"/>
              <a:gd name="connsiteY4" fmla="*/ 0 h 301673"/>
              <a:gd name="connsiteX0" fmla="*/ 0 w 10051676"/>
              <a:gd name="connsiteY0" fmla="*/ 0 h 301673"/>
              <a:gd name="connsiteX1" fmla="*/ 10051676 w 10051676"/>
              <a:gd name="connsiteY1" fmla="*/ 0 h 301673"/>
              <a:gd name="connsiteX2" fmla="*/ 10051676 w 10051676"/>
              <a:gd name="connsiteY2" fmla="*/ 301673 h 301673"/>
              <a:gd name="connsiteX3" fmla="*/ 0 w 10051676"/>
              <a:gd name="connsiteY3" fmla="*/ 301673 h 301673"/>
              <a:gd name="connsiteX4" fmla="*/ 0 w 10051676"/>
              <a:gd name="connsiteY4" fmla="*/ 0 h 301673"/>
              <a:gd name="connsiteX0" fmla="*/ 0 w 10051676"/>
              <a:gd name="connsiteY0" fmla="*/ 0 h 365263"/>
              <a:gd name="connsiteX1" fmla="*/ 10051676 w 10051676"/>
              <a:gd name="connsiteY1" fmla="*/ 0 h 365263"/>
              <a:gd name="connsiteX2" fmla="*/ 10051676 w 10051676"/>
              <a:gd name="connsiteY2" fmla="*/ 301673 h 365263"/>
              <a:gd name="connsiteX3" fmla="*/ 0 w 10051676"/>
              <a:gd name="connsiteY3" fmla="*/ 301673 h 365263"/>
              <a:gd name="connsiteX4" fmla="*/ 0 w 10051676"/>
              <a:gd name="connsiteY4" fmla="*/ 0 h 365263"/>
              <a:gd name="connsiteX0" fmla="*/ 0 w 10051676"/>
              <a:gd name="connsiteY0" fmla="*/ 0 h 349666"/>
              <a:gd name="connsiteX1" fmla="*/ 10051676 w 10051676"/>
              <a:gd name="connsiteY1" fmla="*/ 0 h 349666"/>
              <a:gd name="connsiteX2" fmla="*/ 10051676 w 10051676"/>
              <a:gd name="connsiteY2" fmla="*/ 301673 h 349666"/>
              <a:gd name="connsiteX3" fmla="*/ 0 w 10051676"/>
              <a:gd name="connsiteY3" fmla="*/ 301673 h 349666"/>
              <a:gd name="connsiteX4" fmla="*/ 0 w 10051676"/>
              <a:gd name="connsiteY4" fmla="*/ 0 h 349666"/>
              <a:gd name="connsiteX0" fmla="*/ 0 w 10051676"/>
              <a:gd name="connsiteY0" fmla="*/ 0 h 355339"/>
              <a:gd name="connsiteX1" fmla="*/ 10051676 w 10051676"/>
              <a:gd name="connsiteY1" fmla="*/ 0 h 355339"/>
              <a:gd name="connsiteX2" fmla="*/ 10051676 w 10051676"/>
              <a:gd name="connsiteY2" fmla="*/ 301673 h 355339"/>
              <a:gd name="connsiteX3" fmla="*/ 0 w 10051676"/>
              <a:gd name="connsiteY3" fmla="*/ 301673 h 355339"/>
              <a:gd name="connsiteX4" fmla="*/ 0 w 10051676"/>
              <a:gd name="connsiteY4" fmla="*/ 0 h 355339"/>
              <a:gd name="connsiteX0" fmla="*/ 0 w 10051676"/>
              <a:gd name="connsiteY0" fmla="*/ 0 h 420001"/>
              <a:gd name="connsiteX1" fmla="*/ 10051676 w 10051676"/>
              <a:gd name="connsiteY1" fmla="*/ 0 h 420001"/>
              <a:gd name="connsiteX2" fmla="*/ 10051676 w 10051676"/>
              <a:gd name="connsiteY2" fmla="*/ 301673 h 420001"/>
              <a:gd name="connsiteX3" fmla="*/ 0 w 10051676"/>
              <a:gd name="connsiteY3" fmla="*/ 301673 h 420001"/>
              <a:gd name="connsiteX4" fmla="*/ 0 w 10051676"/>
              <a:gd name="connsiteY4" fmla="*/ 0 h 420001"/>
              <a:gd name="connsiteX0" fmla="*/ 0 w 10051676"/>
              <a:gd name="connsiteY0" fmla="*/ 0 h 457982"/>
              <a:gd name="connsiteX1" fmla="*/ 10051676 w 10051676"/>
              <a:gd name="connsiteY1" fmla="*/ 0 h 457982"/>
              <a:gd name="connsiteX2" fmla="*/ 10051676 w 10051676"/>
              <a:gd name="connsiteY2" fmla="*/ 301673 h 457982"/>
              <a:gd name="connsiteX3" fmla="*/ 0 w 10051676"/>
              <a:gd name="connsiteY3" fmla="*/ 301673 h 457982"/>
              <a:gd name="connsiteX4" fmla="*/ 0 w 10051676"/>
              <a:gd name="connsiteY4" fmla="*/ 0 h 457982"/>
              <a:gd name="connsiteX0" fmla="*/ 0 w 10051676"/>
              <a:gd name="connsiteY0" fmla="*/ 0 h 454267"/>
              <a:gd name="connsiteX1" fmla="*/ 10051676 w 10051676"/>
              <a:gd name="connsiteY1" fmla="*/ 0 h 454267"/>
              <a:gd name="connsiteX2" fmla="*/ 10051676 w 10051676"/>
              <a:gd name="connsiteY2" fmla="*/ 301673 h 454267"/>
              <a:gd name="connsiteX3" fmla="*/ 0 w 10051676"/>
              <a:gd name="connsiteY3" fmla="*/ 301673 h 454267"/>
              <a:gd name="connsiteX4" fmla="*/ 0 w 10051676"/>
              <a:gd name="connsiteY4" fmla="*/ 0 h 454267"/>
              <a:gd name="connsiteX0" fmla="*/ 0 w 10051676"/>
              <a:gd name="connsiteY0" fmla="*/ 0 h 495830"/>
              <a:gd name="connsiteX1" fmla="*/ 10051676 w 10051676"/>
              <a:gd name="connsiteY1" fmla="*/ 0 h 495830"/>
              <a:gd name="connsiteX2" fmla="*/ 10051676 w 10051676"/>
              <a:gd name="connsiteY2" fmla="*/ 348970 h 495830"/>
              <a:gd name="connsiteX3" fmla="*/ 0 w 10051676"/>
              <a:gd name="connsiteY3" fmla="*/ 301673 h 495830"/>
              <a:gd name="connsiteX4" fmla="*/ 0 w 10051676"/>
              <a:gd name="connsiteY4" fmla="*/ 0 h 495830"/>
              <a:gd name="connsiteX0" fmla="*/ 0 w 10051676"/>
              <a:gd name="connsiteY0" fmla="*/ 0 h 501564"/>
              <a:gd name="connsiteX1" fmla="*/ 10051676 w 10051676"/>
              <a:gd name="connsiteY1" fmla="*/ 0 h 501564"/>
              <a:gd name="connsiteX2" fmla="*/ 10051676 w 10051676"/>
              <a:gd name="connsiteY2" fmla="*/ 348970 h 501564"/>
              <a:gd name="connsiteX3" fmla="*/ 0 w 10051676"/>
              <a:gd name="connsiteY3" fmla="*/ 348969 h 501564"/>
              <a:gd name="connsiteX4" fmla="*/ 0 w 10051676"/>
              <a:gd name="connsiteY4" fmla="*/ 0 h 501564"/>
              <a:gd name="connsiteX0" fmla="*/ 0 w 10051676"/>
              <a:gd name="connsiteY0" fmla="*/ 0 h 492957"/>
              <a:gd name="connsiteX1" fmla="*/ 10051676 w 10051676"/>
              <a:gd name="connsiteY1" fmla="*/ 0 h 492957"/>
              <a:gd name="connsiteX2" fmla="*/ 10051676 w 10051676"/>
              <a:gd name="connsiteY2" fmla="*/ 348970 h 492957"/>
              <a:gd name="connsiteX3" fmla="*/ 0 w 10051676"/>
              <a:gd name="connsiteY3" fmla="*/ 348969 h 492957"/>
              <a:gd name="connsiteX4" fmla="*/ 0 w 10051676"/>
              <a:gd name="connsiteY4" fmla="*/ 0 h 492957"/>
              <a:gd name="connsiteX0" fmla="*/ 0 w 10051676"/>
              <a:gd name="connsiteY0" fmla="*/ 0 h 416878"/>
              <a:gd name="connsiteX1" fmla="*/ 10051676 w 10051676"/>
              <a:gd name="connsiteY1" fmla="*/ 0 h 416878"/>
              <a:gd name="connsiteX2" fmla="*/ 10051676 w 10051676"/>
              <a:gd name="connsiteY2" fmla="*/ 348970 h 416878"/>
              <a:gd name="connsiteX3" fmla="*/ 0 w 10051676"/>
              <a:gd name="connsiteY3" fmla="*/ 348969 h 416878"/>
              <a:gd name="connsiteX4" fmla="*/ 0 w 10051676"/>
              <a:gd name="connsiteY4" fmla="*/ 0 h 416878"/>
              <a:gd name="connsiteX0" fmla="*/ 0 w 10051676"/>
              <a:gd name="connsiteY0" fmla="*/ 0 h 898135"/>
              <a:gd name="connsiteX1" fmla="*/ 10051676 w 10051676"/>
              <a:gd name="connsiteY1" fmla="*/ 0 h 898135"/>
              <a:gd name="connsiteX2" fmla="*/ 10020145 w 10051676"/>
              <a:gd name="connsiteY2" fmla="*/ 853466 h 898135"/>
              <a:gd name="connsiteX3" fmla="*/ 0 w 10051676"/>
              <a:gd name="connsiteY3" fmla="*/ 348969 h 898135"/>
              <a:gd name="connsiteX4" fmla="*/ 0 w 10051676"/>
              <a:gd name="connsiteY4" fmla="*/ 0 h 898135"/>
              <a:gd name="connsiteX0" fmla="*/ 15765 w 10067441"/>
              <a:gd name="connsiteY0" fmla="*/ 0 h 901721"/>
              <a:gd name="connsiteX1" fmla="*/ 10067441 w 10067441"/>
              <a:gd name="connsiteY1" fmla="*/ 0 h 901721"/>
              <a:gd name="connsiteX2" fmla="*/ 10035910 w 10067441"/>
              <a:gd name="connsiteY2" fmla="*/ 853466 h 901721"/>
              <a:gd name="connsiteX3" fmla="*/ 0 w 10067441"/>
              <a:gd name="connsiteY3" fmla="*/ 459327 h 901721"/>
              <a:gd name="connsiteX4" fmla="*/ 15765 w 10067441"/>
              <a:gd name="connsiteY4" fmla="*/ 0 h 901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7441" h="901721">
                <a:moveTo>
                  <a:pt x="15765" y="0"/>
                </a:moveTo>
                <a:lnTo>
                  <a:pt x="10067441" y="0"/>
                </a:lnTo>
                <a:lnTo>
                  <a:pt x="10035910" y="853466"/>
                </a:lnTo>
                <a:cubicBezTo>
                  <a:pt x="7000662" y="1153011"/>
                  <a:pt x="5352778" y="-60936"/>
                  <a:pt x="0" y="459327"/>
                </a:cubicBezTo>
                <a:lnTo>
                  <a:pt x="15765" y="0"/>
                </a:lnTo>
                <a:close/>
              </a:path>
            </a:pathLst>
          </a:custGeom>
          <a:solidFill>
            <a:srgbClr val="017D3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795528" y="1112633"/>
            <a:ext cx="10424160" cy="1328898"/>
            <a:chOff x="-795528" y="3564050"/>
            <a:chExt cx="10424160" cy="1998549"/>
          </a:xfrm>
        </p:grpSpPr>
        <p:sp>
          <p:nvSpPr>
            <p:cNvPr id="36" name="Rectangle 35"/>
            <p:cNvSpPr/>
            <p:nvPr/>
          </p:nvSpPr>
          <p:spPr>
            <a:xfrm>
              <a:off x="-526676" y="3564050"/>
              <a:ext cx="10051676" cy="1998549"/>
            </a:xfrm>
            <a:prstGeom prst="rect">
              <a:avLst/>
            </a:prstGeom>
            <a:solidFill>
              <a:schemeClr val="tx2">
                <a:lumMod val="90000"/>
                <a:lumOff val="10000"/>
              </a:schemeClr>
            </a:solidFill>
            <a:ln w="41275">
              <a:noFill/>
            </a:ln>
            <a:effectLst>
              <a:outerShdw blurRad="63500" dist="38100" dir="5400000" algn="t" rotWithShape="0">
                <a:schemeClr val="tx1">
                  <a:lumMod val="75000"/>
                  <a:lumOff val="25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83081" y="3694644"/>
              <a:ext cx="9764486" cy="1737360"/>
            </a:xfrm>
            <a:prstGeom prst="rect">
              <a:avLst/>
            </a:prstGeom>
            <a:noFill/>
            <a:ln w="38100">
              <a:solidFill>
                <a:srgbClr val="EFA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ine 5"/>
            <p:cNvSpPr>
              <a:spLocks noChangeShapeType="1"/>
            </p:cNvSpPr>
            <p:nvPr/>
          </p:nvSpPr>
          <p:spPr bwMode="auto">
            <a:xfrm>
              <a:off x="-795528" y="4529063"/>
              <a:ext cx="10424160" cy="68522"/>
            </a:xfrm>
            <a:prstGeom prst="line">
              <a:avLst/>
            </a:prstGeom>
            <a:noFill/>
            <a:ln w="3492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2" name="TextBox 21"/>
          <p:cNvSpPr txBox="1"/>
          <p:nvPr/>
        </p:nvSpPr>
        <p:spPr>
          <a:xfrm>
            <a:off x="345208" y="1752600"/>
            <a:ext cx="457200" cy="369332"/>
          </a:xfrm>
          <a:prstGeom prst="rect">
            <a:avLst/>
          </a:prstGeom>
          <a:noFill/>
        </p:spPr>
        <p:txBody>
          <a:bodyPr wrap="squar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0</a:t>
            </a:r>
          </a:p>
        </p:txBody>
      </p:sp>
      <p:sp>
        <p:nvSpPr>
          <p:cNvPr id="24" name="TextBox 23"/>
          <p:cNvSpPr txBox="1"/>
          <p:nvPr/>
        </p:nvSpPr>
        <p:spPr>
          <a:xfrm>
            <a:off x="2011679" y="1752600"/>
            <a:ext cx="457200" cy="369332"/>
          </a:xfrm>
          <a:prstGeom prst="rect">
            <a:avLst/>
          </a:prstGeom>
          <a:noFill/>
        </p:spPr>
        <p:txBody>
          <a:bodyPr wrap="squar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35</a:t>
            </a:r>
          </a:p>
        </p:txBody>
      </p:sp>
      <p:sp>
        <p:nvSpPr>
          <p:cNvPr id="25" name="TextBox 24"/>
          <p:cNvSpPr txBox="1"/>
          <p:nvPr/>
        </p:nvSpPr>
        <p:spPr>
          <a:xfrm>
            <a:off x="4450920" y="1752600"/>
            <a:ext cx="457200" cy="369332"/>
          </a:xfrm>
          <a:prstGeom prst="rect">
            <a:avLst/>
          </a:prstGeom>
          <a:noFill/>
        </p:spPr>
        <p:txBody>
          <a:bodyPr wrap="squar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46</a:t>
            </a:r>
          </a:p>
        </p:txBody>
      </p:sp>
      <p:sp>
        <p:nvSpPr>
          <p:cNvPr id="26" name="TextBox 25"/>
          <p:cNvSpPr txBox="1"/>
          <p:nvPr/>
        </p:nvSpPr>
        <p:spPr>
          <a:xfrm>
            <a:off x="8001000" y="1752600"/>
            <a:ext cx="457200" cy="369332"/>
          </a:xfrm>
          <a:prstGeom prst="rect">
            <a:avLst/>
          </a:prstGeom>
          <a:noFill/>
        </p:spPr>
        <p:txBody>
          <a:bodyPr wrap="squar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49</a:t>
            </a:r>
          </a:p>
        </p:txBody>
      </p:sp>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1131" y="2903834"/>
            <a:ext cx="1312536" cy="640080"/>
          </a:xfrm>
          <a:prstGeom prst="rect">
            <a:avLst/>
          </a:prstGeom>
          <a:effectLst>
            <a:outerShdw blurRad="76200" sx="102000" sy="102000" algn="ctr" rotWithShape="0">
              <a:prstClr val="black">
                <a:alpha val="40000"/>
              </a:prstClr>
            </a:outerShdw>
          </a:effectLst>
        </p:spPr>
      </p:pic>
      <p:cxnSp>
        <p:nvCxnSpPr>
          <p:cNvPr id="27" name="Straight Connector 26"/>
          <p:cNvCxnSpPr/>
          <p:nvPr/>
        </p:nvCxnSpPr>
        <p:spPr>
          <a:xfrm flipV="1">
            <a:off x="644136" y="1615440"/>
            <a:ext cx="11182" cy="1280160"/>
          </a:xfrm>
          <a:prstGeom prst="line">
            <a:avLst/>
          </a:prstGeom>
          <a:ln w="19050">
            <a:solidFill>
              <a:srgbClr val="D62B21"/>
            </a:solidFill>
          </a:ln>
          <a:effectLst>
            <a:outerShdw blurRad="50800" dist="254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44136" y="1524001"/>
            <a:ext cx="1138944" cy="1368500"/>
          </a:xfrm>
          <a:prstGeom prst="line">
            <a:avLst/>
          </a:prstGeom>
          <a:ln w="19050">
            <a:solidFill>
              <a:srgbClr val="D62B21"/>
            </a:solidFill>
          </a:ln>
          <a:effectLst>
            <a:outerShdw blurRad="50800" dist="254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44136" y="1524002"/>
            <a:ext cx="3577344" cy="1368499"/>
          </a:xfrm>
          <a:prstGeom prst="line">
            <a:avLst/>
          </a:prstGeom>
          <a:ln w="19050">
            <a:solidFill>
              <a:srgbClr val="D62B21"/>
            </a:solidFill>
          </a:ln>
          <a:effectLst>
            <a:outerShdw blurRad="50800" dist="254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644136" y="1676401"/>
            <a:ext cx="7234943" cy="1216100"/>
          </a:xfrm>
          <a:prstGeom prst="line">
            <a:avLst/>
          </a:prstGeom>
          <a:ln w="19050">
            <a:solidFill>
              <a:srgbClr val="D62B21"/>
            </a:solidFill>
          </a:ln>
          <a:effectLst>
            <a:outerShdw blurRad="50800" dist="254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44136" y="2892501"/>
            <a:ext cx="4339343" cy="0"/>
          </a:xfrm>
          <a:prstGeom prst="line">
            <a:avLst/>
          </a:prstGeom>
          <a:ln w="19050">
            <a:solidFill>
              <a:srgbClr val="D62B21"/>
            </a:solidFill>
          </a:ln>
          <a:effectLst>
            <a:outerShdw blurRad="50800" dist="254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983479" y="2606040"/>
            <a:ext cx="4062300" cy="400110"/>
          </a:xfrm>
          <a:prstGeom prst="rect">
            <a:avLst/>
          </a:prstGeom>
          <a:noFill/>
        </p:spPr>
        <p:txBody>
          <a:bodyPr wrap="square" rtlCol="0">
            <a:sp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True Target Speed = 50 mph</a:t>
            </a:r>
          </a:p>
        </p:txBody>
      </p:sp>
      <p:cxnSp>
        <p:nvCxnSpPr>
          <p:cNvPr id="8204" name="Straight Arrow Connector 8203"/>
          <p:cNvCxnSpPr/>
          <p:nvPr/>
        </p:nvCxnSpPr>
        <p:spPr>
          <a:xfrm flipH="1">
            <a:off x="2828924" y="3726611"/>
            <a:ext cx="4638676" cy="718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2828924" y="3733800"/>
            <a:ext cx="4638676" cy="18981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12" name="Freeform 8211"/>
          <p:cNvSpPr/>
          <p:nvPr/>
        </p:nvSpPr>
        <p:spPr>
          <a:xfrm>
            <a:off x="5857336" y="3726611"/>
            <a:ext cx="189781" cy="586597"/>
          </a:xfrm>
          <a:custGeom>
            <a:avLst/>
            <a:gdLst>
              <a:gd name="connsiteX0" fmla="*/ 0 w 189781"/>
              <a:gd name="connsiteY0" fmla="*/ 0 h 586597"/>
              <a:gd name="connsiteX1" fmla="*/ 43132 w 189781"/>
              <a:gd name="connsiteY1" fmla="*/ 267419 h 586597"/>
              <a:gd name="connsiteX2" fmla="*/ 189781 w 189781"/>
              <a:gd name="connsiteY2" fmla="*/ 586597 h 586597"/>
            </a:gdLst>
            <a:ahLst/>
            <a:cxnLst>
              <a:cxn ang="0">
                <a:pos x="connsiteX0" y="connsiteY0"/>
              </a:cxn>
              <a:cxn ang="0">
                <a:pos x="connsiteX1" y="connsiteY1"/>
              </a:cxn>
              <a:cxn ang="0">
                <a:pos x="connsiteX2" y="connsiteY2"/>
              </a:cxn>
            </a:cxnLst>
            <a:rect l="l" t="t" r="r" b="b"/>
            <a:pathLst>
              <a:path w="189781" h="586597">
                <a:moveTo>
                  <a:pt x="0" y="0"/>
                </a:moveTo>
                <a:cubicBezTo>
                  <a:pt x="5751" y="84826"/>
                  <a:pt x="11502" y="169653"/>
                  <a:pt x="43132" y="267419"/>
                </a:cubicBezTo>
                <a:cubicBezTo>
                  <a:pt x="74762" y="365185"/>
                  <a:pt x="132271" y="475891"/>
                  <a:pt x="189781" y="58659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5145657" y="3835243"/>
            <a:ext cx="694426" cy="461665"/>
          </a:xfrm>
          <a:prstGeom prst="rect">
            <a:avLst/>
          </a:prstGeom>
          <a:noFill/>
        </p:spPr>
        <p:txBody>
          <a:bodyPr wrap="square" rtlCol="0">
            <a:spAutoFit/>
          </a:bodyPr>
          <a:lstStyle/>
          <a:p>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22</a:t>
            </a:r>
          </a:p>
        </p:txBody>
      </p:sp>
      <p:cxnSp>
        <p:nvCxnSpPr>
          <p:cNvPr id="8214" name="Straight Connector 8213"/>
          <p:cNvCxnSpPr/>
          <p:nvPr/>
        </p:nvCxnSpPr>
        <p:spPr>
          <a:xfrm>
            <a:off x="2828924" y="3726611"/>
            <a:ext cx="0" cy="191218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4928191" y="4738553"/>
            <a:ext cx="4062300" cy="1800493"/>
          </a:xfrm>
          <a:prstGeom prst="rect">
            <a:avLst/>
          </a:prstGeom>
          <a:noFill/>
        </p:spPr>
        <p:txBody>
          <a:bodyPr wrap="square" rtlCol="0">
            <a:spAutoFit/>
          </a:bodyPr>
          <a:lstStyle/>
          <a:p>
            <a:pPr>
              <a:spcAft>
                <a:spcPts val="600"/>
              </a:spcAft>
            </a:pPr>
            <a:r>
              <a:rPr lang="en-US" sz="2400"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Cosine of 22 = .92</a:t>
            </a:r>
          </a:p>
          <a:p>
            <a:pPr>
              <a:spcAft>
                <a:spcPts val="600"/>
              </a:spcAft>
            </a:pPr>
            <a:r>
              <a:rPr lang="en-US" sz="2400"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50 mph x .92 = 46.3 mph</a:t>
            </a:r>
          </a:p>
          <a:p>
            <a:pPr>
              <a:spcAft>
                <a:spcPts val="600"/>
              </a:spcAft>
            </a:pPr>
            <a:r>
              <a:rPr lang="en-US" sz="2400"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True Speed = 50 mph</a:t>
            </a:r>
          </a:p>
          <a:p>
            <a:pPr>
              <a:spcAft>
                <a:spcPts val="600"/>
              </a:spcAft>
            </a:pPr>
            <a:r>
              <a:rPr lang="en-US" sz="2400"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Indicated Speed = 46 mph</a:t>
            </a:r>
          </a:p>
        </p:txBody>
      </p:sp>
      <p:sp>
        <p:nvSpPr>
          <p:cNvPr id="3" name="TextBox 2"/>
          <p:cNvSpPr txBox="1"/>
          <p:nvPr/>
        </p:nvSpPr>
        <p:spPr>
          <a:xfrm>
            <a:off x="6592824" y="4709160"/>
            <a:ext cx="256032" cy="492443"/>
          </a:xfrm>
          <a:prstGeom prst="rect">
            <a:avLst/>
          </a:prstGeom>
          <a:noFill/>
        </p:spPr>
        <p:txBody>
          <a:bodyPr wrap="square" rtlCol="0">
            <a:spAutoFit/>
          </a:bodyPr>
          <a:lstStyle/>
          <a:p>
            <a:r>
              <a:rPr lang="en-US" sz="2600" dirty="0">
                <a:solidFill>
                  <a:prstClr val="black"/>
                </a:solidFill>
              </a:rPr>
              <a:t>°</a:t>
            </a:r>
          </a:p>
        </p:txBody>
      </p:sp>
      <p:sp>
        <p:nvSpPr>
          <p:cNvPr id="32" name="TextBox 31"/>
          <p:cNvSpPr txBox="1"/>
          <p:nvPr/>
        </p:nvSpPr>
        <p:spPr>
          <a:xfrm>
            <a:off x="5477256" y="3803904"/>
            <a:ext cx="256032" cy="492443"/>
          </a:xfrm>
          <a:prstGeom prst="rect">
            <a:avLst/>
          </a:prstGeom>
          <a:noFill/>
        </p:spPr>
        <p:txBody>
          <a:bodyPr wrap="square" rtlCol="0">
            <a:spAutoFit/>
          </a:bodyPr>
          <a:lstStyle/>
          <a:p>
            <a:r>
              <a:rPr lang="en-US" sz="2600" dirty="0">
                <a:solidFill>
                  <a:prstClr val="black"/>
                </a:solidFill>
              </a:rPr>
              <a: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1864" y="1180250"/>
            <a:ext cx="1095725" cy="552525"/>
          </a:xfrm>
          <a:prstGeom prst="rect">
            <a:avLst/>
          </a:prstGeom>
          <a:effectLst>
            <a:outerShdw blurRad="190500" sx="105000" sy="105000" algn="ctr" rotWithShape="0">
              <a:schemeClr val="tx1">
                <a:alpha val="40000"/>
              </a:schemeClr>
            </a:outerShdw>
          </a:effectLst>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4504838" y="904556"/>
            <a:ext cx="550911" cy="1117628"/>
          </a:xfrm>
          <a:prstGeom prst="rect">
            <a:avLst/>
          </a:prstGeom>
          <a:effectLst>
            <a:outerShdw blurRad="190500" sx="105000" sy="105000" algn="ctr" rotWithShape="0">
              <a:prstClr val="black">
                <a:alpha val="40000"/>
              </a:prstClr>
            </a:outerShdw>
          </a:effectLst>
        </p:spPr>
      </p:pic>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893065" y="803070"/>
            <a:ext cx="673070" cy="1315243"/>
          </a:xfrm>
          <a:prstGeom prst="rect">
            <a:avLst/>
          </a:prstGeom>
          <a:effectLst>
            <a:outerShdw blurRad="190500" sx="105000" sy="105000" algn="ctr" rotWithShape="0">
              <a:prstClr val="black">
                <a:alpha val="40000"/>
              </a:prstClr>
            </a:outerShdw>
          </a:effectLst>
        </p:spPr>
      </p:pic>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2014038" y="774994"/>
            <a:ext cx="639967" cy="1315243"/>
          </a:xfrm>
          <a:prstGeom prst="rect">
            <a:avLst/>
          </a:prstGeom>
          <a:effectLst>
            <a:outerShdw blurRad="190500" sx="105000" sy="105000" algn="ctr" rotWithShape="0">
              <a:prstClr val="black">
                <a:alpha val="40000"/>
              </a:prstClr>
            </a:outerShdw>
          </a:effectLst>
        </p:spPr>
      </p:pic>
    </p:spTree>
    <p:extLst>
      <p:ext uri="{BB962C8B-B14F-4D97-AF65-F5344CB8AC3E}">
        <p14:creationId xmlns:p14="http://schemas.microsoft.com/office/powerpoint/2010/main" val="396263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p:tgtEl>
                                          <p:spTgt spid="44"/>
                                        </p:tgtEl>
                                        <p:attrNameLst>
                                          <p:attrName>ppt_y</p:attrName>
                                        </p:attrNameLst>
                                      </p:cBhvr>
                                      <p:tavLst>
                                        <p:tav tm="0">
                                          <p:val>
                                            <p:strVal val="#ppt_y+#ppt_h*1.125000"/>
                                          </p:val>
                                        </p:tav>
                                        <p:tav tm="100000">
                                          <p:val>
                                            <p:strVal val="#ppt_y"/>
                                          </p:val>
                                        </p:tav>
                                      </p:tavLst>
                                    </p:anim>
                                    <p:animEffect transition="in" filter="wipe(up)">
                                      <p:cBhvr>
                                        <p:cTn id="8" dur="500"/>
                                        <p:tgtEl>
                                          <p:spTgt spid="4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1+#ppt_w/2"/>
                                          </p:val>
                                        </p:tav>
                                        <p:tav tm="100000">
                                          <p:val>
                                            <p:strVal val="#ppt_x"/>
                                          </p:val>
                                        </p:tav>
                                      </p:tavLst>
                                    </p:anim>
                                    <p:anim calcmode="lin" valueType="num">
                                      <p:cBhvr additive="base">
                                        <p:cTn id="14" dur="7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75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750" fill="hold"/>
                                        <p:tgtEl>
                                          <p:spTgt spid="43"/>
                                        </p:tgtEl>
                                        <p:attrNameLst>
                                          <p:attrName>ppt_x</p:attrName>
                                        </p:attrNameLst>
                                      </p:cBhvr>
                                      <p:tavLst>
                                        <p:tav tm="0">
                                          <p:val>
                                            <p:strVal val="1+#ppt_w/2"/>
                                          </p:val>
                                        </p:tav>
                                        <p:tav tm="100000">
                                          <p:val>
                                            <p:strVal val="#ppt_x"/>
                                          </p:val>
                                        </p:tav>
                                      </p:tavLst>
                                    </p:anim>
                                    <p:anim calcmode="lin" valueType="num">
                                      <p:cBhvr additive="base">
                                        <p:cTn id="18" dur="750" fill="hold"/>
                                        <p:tgtEl>
                                          <p:spTgt spid="43"/>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150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650" fill="hold"/>
                                        <p:tgtEl>
                                          <p:spTgt spid="40"/>
                                        </p:tgtEl>
                                        <p:attrNameLst>
                                          <p:attrName>ppt_x</p:attrName>
                                        </p:attrNameLst>
                                      </p:cBhvr>
                                      <p:tavLst>
                                        <p:tav tm="0">
                                          <p:val>
                                            <p:strVal val="1+#ppt_w/2"/>
                                          </p:val>
                                        </p:tav>
                                        <p:tav tm="100000">
                                          <p:val>
                                            <p:strVal val="#ppt_x"/>
                                          </p:val>
                                        </p:tav>
                                      </p:tavLst>
                                    </p:anim>
                                    <p:anim calcmode="lin" valueType="num">
                                      <p:cBhvr additive="base">
                                        <p:cTn id="22" dur="650" fill="hold"/>
                                        <p:tgtEl>
                                          <p:spTgt spid="40"/>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215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350" fill="hold"/>
                                        <p:tgtEl>
                                          <p:spTgt spid="42"/>
                                        </p:tgtEl>
                                        <p:attrNameLst>
                                          <p:attrName>ppt_x</p:attrName>
                                        </p:attrNameLst>
                                      </p:cBhvr>
                                      <p:tavLst>
                                        <p:tav tm="0">
                                          <p:val>
                                            <p:strVal val="1+#ppt_w/2"/>
                                          </p:val>
                                        </p:tav>
                                        <p:tav tm="100000">
                                          <p:val>
                                            <p:strVal val="#ppt_x"/>
                                          </p:val>
                                        </p:tav>
                                      </p:tavLst>
                                    </p:anim>
                                    <p:anim calcmode="lin" valueType="num">
                                      <p:cBhvr additive="base">
                                        <p:cTn id="26" dur="35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350"/>
                                        <p:tgtEl>
                                          <p:spTgt spid="27"/>
                                        </p:tgtEl>
                                      </p:cBhvr>
                                    </p:animEffect>
                                  </p:childTnLst>
                                </p:cTn>
                              </p:par>
                              <p:par>
                                <p:cTn id="32" presetID="22" presetClass="entr" presetSubtype="4" fill="hold" nodeType="withEffect">
                                  <p:stCondLst>
                                    <p:cond delay="35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450"/>
                                        <p:tgtEl>
                                          <p:spTgt spid="30"/>
                                        </p:tgtEl>
                                      </p:cBhvr>
                                    </p:animEffect>
                                  </p:childTnLst>
                                </p:cTn>
                              </p:par>
                              <p:par>
                                <p:cTn id="35" presetID="22" presetClass="entr" presetSubtype="4" fill="hold" nodeType="withEffect">
                                  <p:stCondLst>
                                    <p:cond delay="80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50"/>
                                        <p:tgtEl>
                                          <p:spTgt spid="35"/>
                                        </p:tgtEl>
                                      </p:cBhvr>
                                    </p:animEffect>
                                  </p:childTnLst>
                                </p:cTn>
                              </p:par>
                              <p:par>
                                <p:cTn id="38" presetID="22" presetClass="entr" presetSubtype="4" fill="hold" nodeType="withEffect">
                                  <p:stCondLst>
                                    <p:cond delay="135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650"/>
                                        <p:tgtEl>
                                          <p:spTgt spid="38"/>
                                        </p:tgtEl>
                                      </p:cBhvr>
                                    </p:animEffect>
                                  </p:childTnLst>
                                </p:cTn>
                              </p:par>
                              <p:par>
                                <p:cTn id="41" presetID="22" presetClass="entr" presetSubtype="8" fill="hold" nodeType="withEffect">
                                  <p:stCondLst>
                                    <p:cond delay="200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COSINE EFFECT</a:t>
            </a:r>
          </a:p>
        </p:txBody>
      </p:sp>
      <p:graphicFrame>
        <p:nvGraphicFramePr>
          <p:cNvPr id="3" name="Table 2"/>
          <p:cNvGraphicFramePr>
            <a:graphicFrameLocks noGrp="1"/>
          </p:cNvGraphicFramePr>
          <p:nvPr>
            <p:extLst>
              <p:ext uri="{D42A27DB-BD31-4B8C-83A1-F6EECF244321}">
                <p14:modId xmlns:p14="http://schemas.microsoft.com/office/powerpoint/2010/main" val="3548521324"/>
              </p:ext>
            </p:extLst>
          </p:nvPr>
        </p:nvGraphicFramePr>
        <p:xfrm>
          <a:off x="152400" y="1523994"/>
          <a:ext cx="8839200" cy="5181605"/>
        </p:xfrm>
        <a:graphic>
          <a:graphicData uri="http://schemas.openxmlformats.org/drawingml/2006/table">
            <a:tbl>
              <a:tblPr firstRow="1" firstCol="1" bandRow="1">
                <a:tableStyleId>{00A15C55-8517-42AA-B614-E9B94910E393}</a:tableStyleId>
              </a:tblPr>
              <a:tblGrid>
                <a:gridCol w="1587270">
                  <a:extLst>
                    <a:ext uri="{9D8B030D-6E8A-4147-A177-3AD203B41FA5}">
                      <a16:colId xmlns:a16="http://schemas.microsoft.com/office/drawing/2014/main" val="20000"/>
                    </a:ext>
                  </a:extLst>
                </a:gridCol>
                <a:gridCol w="1208655">
                  <a:extLst>
                    <a:ext uri="{9D8B030D-6E8A-4147-A177-3AD203B41FA5}">
                      <a16:colId xmlns:a16="http://schemas.microsoft.com/office/drawing/2014/main" val="20001"/>
                    </a:ext>
                  </a:extLst>
                </a:gridCol>
                <a:gridCol w="1208655">
                  <a:extLst>
                    <a:ext uri="{9D8B030D-6E8A-4147-A177-3AD203B41FA5}">
                      <a16:colId xmlns:a16="http://schemas.microsoft.com/office/drawing/2014/main" val="20002"/>
                    </a:ext>
                  </a:extLst>
                </a:gridCol>
                <a:gridCol w="1208655">
                  <a:extLst>
                    <a:ext uri="{9D8B030D-6E8A-4147-A177-3AD203B41FA5}">
                      <a16:colId xmlns:a16="http://schemas.microsoft.com/office/drawing/2014/main" val="20003"/>
                    </a:ext>
                  </a:extLst>
                </a:gridCol>
                <a:gridCol w="1208655">
                  <a:extLst>
                    <a:ext uri="{9D8B030D-6E8A-4147-A177-3AD203B41FA5}">
                      <a16:colId xmlns:a16="http://schemas.microsoft.com/office/drawing/2014/main" val="20004"/>
                    </a:ext>
                  </a:extLst>
                </a:gridCol>
                <a:gridCol w="1208655">
                  <a:extLst>
                    <a:ext uri="{9D8B030D-6E8A-4147-A177-3AD203B41FA5}">
                      <a16:colId xmlns:a16="http://schemas.microsoft.com/office/drawing/2014/main" val="20005"/>
                    </a:ext>
                  </a:extLst>
                </a:gridCol>
                <a:gridCol w="1208655">
                  <a:extLst>
                    <a:ext uri="{9D8B030D-6E8A-4147-A177-3AD203B41FA5}">
                      <a16:colId xmlns:a16="http://schemas.microsoft.com/office/drawing/2014/main" val="20006"/>
                    </a:ext>
                  </a:extLst>
                </a:gridCol>
              </a:tblGrid>
              <a:tr h="619069">
                <a:tc>
                  <a:txBody>
                    <a:bodyPr/>
                    <a:lstStyle/>
                    <a:p>
                      <a:pPr algn="ctr" fontAlgn="ctr"/>
                      <a:r>
                        <a:rPr lang="en-US" sz="1800" u="none" strike="noStrike" dirty="0">
                          <a:effectLst/>
                          <a:latin typeface="Tahoma" panose="020B0604030504040204" pitchFamily="34" charset="0"/>
                          <a:ea typeface="Tahoma" panose="020B0604030504040204" pitchFamily="34" charset="0"/>
                          <a:cs typeface="Tahoma" panose="020B0604030504040204" pitchFamily="34" charset="0"/>
                        </a:rPr>
                        <a:t>Angle Degrees</a:t>
                      </a:r>
                      <a:endParaRPr lang="en-US" sz="18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30 mph</a:t>
                      </a:r>
                      <a:endParaRPr lang="en-US" sz="1800" b="1" i="0" u="none" strike="noStrike">
                        <a:solidFill>
                          <a:srgbClr val="FFFFFF"/>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dirty="0">
                          <a:effectLst/>
                          <a:latin typeface="Tahoma" panose="020B0604030504040204" pitchFamily="34" charset="0"/>
                          <a:ea typeface="Tahoma" panose="020B0604030504040204" pitchFamily="34" charset="0"/>
                          <a:cs typeface="Tahoma" panose="020B0604030504040204" pitchFamily="34" charset="0"/>
                        </a:rPr>
                        <a:t>40 mph</a:t>
                      </a:r>
                      <a:endParaRPr lang="en-US" sz="18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50 mph</a:t>
                      </a:r>
                      <a:endParaRPr lang="en-US" sz="1800" b="1" i="0" u="none" strike="noStrike">
                        <a:solidFill>
                          <a:srgbClr val="FFFFFF"/>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55 mph</a:t>
                      </a:r>
                      <a:endParaRPr lang="en-US" sz="1800" b="1" i="0" u="none" strike="noStrike">
                        <a:solidFill>
                          <a:srgbClr val="FFFFFF"/>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60 mph</a:t>
                      </a:r>
                      <a:endParaRPr lang="en-US" sz="1800" b="1" i="0" u="none" strike="noStrike">
                        <a:solidFill>
                          <a:srgbClr val="FFFFFF"/>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dirty="0">
                          <a:effectLst/>
                          <a:latin typeface="Tahoma" panose="020B0604030504040204" pitchFamily="34" charset="0"/>
                          <a:ea typeface="Tahoma" panose="020B0604030504040204" pitchFamily="34" charset="0"/>
                          <a:cs typeface="Tahoma" panose="020B0604030504040204" pitchFamily="34" charset="0"/>
                        </a:rPr>
                        <a:t>70 mph</a:t>
                      </a:r>
                      <a:endParaRPr lang="en-US" sz="18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extLst>
                  <a:ext uri="{0D108BD9-81ED-4DB2-BD59-A6C34878D82A}">
                    <a16:rowId xmlns:a16="http://schemas.microsoft.com/office/drawing/2014/main" val="10000"/>
                  </a:ext>
                </a:extLst>
              </a:tr>
              <a:tr h="414776">
                <a:tc>
                  <a:txBody>
                    <a:bodyPr/>
                    <a:lstStyle/>
                    <a:p>
                      <a:pPr algn="ctr" fontAlgn="ctr"/>
                      <a:r>
                        <a:rPr lang="en-US" sz="1800" u="none" strike="noStrike" dirty="0">
                          <a:effectLst/>
                          <a:latin typeface="Tahoma" panose="020B0604030504040204" pitchFamily="34" charset="0"/>
                          <a:ea typeface="Tahoma" panose="020B0604030504040204" pitchFamily="34" charset="0"/>
                          <a:cs typeface="Tahoma" panose="020B0604030504040204" pitchFamily="34" charset="0"/>
                        </a:rPr>
                        <a:t>0</a:t>
                      </a:r>
                      <a:endPar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30.00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40.00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50.00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55.00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60.00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70.00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extLst>
                  <a:ext uri="{0D108BD9-81ED-4DB2-BD59-A6C34878D82A}">
                    <a16:rowId xmlns:a16="http://schemas.microsoft.com/office/drawing/2014/main" val="10001"/>
                  </a:ext>
                </a:extLst>
              </a:tr>
              <a:tr h="414776">
                <a:tc>
                  <a:txBody>
                    <a:bodyPr/>
                    <a:lstStyle/>
                    <a:p>
                      <a:pPr algn="ctr" fontAlgn="ctr"/>
                      <a:r>
                        <a:rPr lang="en-US" sz="1800" u="none" strike="noStrike" dirty="0">
                          <a:effectLst/>
                          <a:latin typeface="Tahoma" panose="020B0604030504040204" pitchFamily="34" charset="0"/>
                          <a:ea typeface="Tahoma" panose="020B0604030504040204" pitchFamily="34" charset="0"/>
                          <a:cs typeface="Tahoma" panose="020B0604030504040204" pitchFamily="34" charset="0"/>
                        </a:rPr>
                        <a:t>1</a:t>
                      </a:r>
                      <a:endPar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29.99</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39.99</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49.99</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54.99</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59.99</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69.99</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extLst>
                  <a:ext uri="{0D108BD9-81ED-4DB2-BD59-A6C34878D82A}">
                    <a16:rowId xmlns:a16="http://schemas.microsoft.com/office/drawing/2014/main" val="10002"/>
                  </a:ext>
                </a:extLst>
              </a:tr>
              <a:tr h="414776">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3</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29.96</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39.94</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49.93</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54.92</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59.92</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69.90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extLst>
                  <a:ext uri="{0D108BD9-81ED-4DB2-BD59-A6C34878D82A}">
                    <a16:rowId xmlns:a16="http://schemas.microsoft.com/office/drawing/2014/main" val="10003"/>
                  </a:ext>
                </a:extLst>
              </a:tr>
              <a:tr h="414776">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5</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29.89</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39.85</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dirty="0">
                          <a:effectLst/>
                          <a:latin typeface="Tahoma" panose="020B0604030504040204" pitchFamily="34" charset="0"/>
                          <a:ea typeface="Tahoma" panose="020B0604030504040204" pitchFamily="34" charset="0"/>
                          <a:cs typeface="Tahoma" panose="020B0604030504040204" pitchFamily="34" charset="0"/>
                        </a:rPr>
                        <a:t>49.81</a:t>
                      </a:r>
                      <a:endPar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54.79</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59.77</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69.73</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extLst>
                  <a:ext uri="{0D108BD9-81ED-4DB2-BD59-A6C34878D82A}">
                    <a16:rowId xmlns:a16="http://schemas.microsoft.com/office/drawing/2014/main" val="10004"/>
                  </a:ext>
                </a:extLst>
              </a:tr>
              <a:tr h="414776">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10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29.54</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39.39</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49.24</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54.16</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59.09</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68.94</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extLst>
                  <a:ext uri="{0D108BD9-81ED-4DB2-BD59-A6C34878D82A}">
                    <a16:rowId xmlns:a16="http://schemas.microsoft.com/office/drawing/2014/main" val="10005"/>
                  </a:ext>
                </a:extLst>
              </a:tr>
              <a:tr h="414776">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15</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28.98</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dirty="0">
                          <a:effectLst/>
                          <a:latin typeface="Tahoma" panose="020B0604030504040204" pitchFamily="34" charset="0"/>
                          <a:ea typeface="Tahoma" panose="020B0604030504040204" pitchFamily="34" charset="0"/>
                          <a:cs typeface="Tahoma" panose="020B0604030504040204" pitchFamily="34" charset="0"/>
                        </a:rPr>
                        <a:t>38.64</a:t>
                      </a:r>
                      <a:endPar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48.30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53.12</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57.94</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67.61</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extLst>
                  <a:ext uri="{0D108BD9-81ED-4DB2-BD59-A6C34878D82A}">
                    <a16:rowId xmlns:a16="http://schemas.microsoft.com/office/drawing/2014/main" val="10006"/>
                  </a:ext>
                </a:extLst>
              </a:tr>
              <a:tr h="414776">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20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dirty="0">
                          <a:effectLst/>
                          <a:latin typeface="Tahoma" panose="020B0604030504040204" pitchFamily="34" charset="0"/>
                          <a:ea typeface="Tahoma" panose="020B0604030504040204" pitchFamily="34" charset="0"/>
                          <a:cs typeface="Tahoma" panose="020B0604030504040204" pitchFamily="34" charset="0"/>
                        </a:rPr>
                        <a:t>28.19</a:t>
                      </a:r>
                      <a:endPar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37.59</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46.99</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51.68</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56.38</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65.78</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extLst>
                  <a:ext uri="{0D108BD9-81ED-4DB2-BD59-A6C34878D82A}">
                    <a16:rowId xmlns:a16="http://schemas.microsoft.com/office/drawing/2014/main" val="10007"/>
                  </a:ext>
                </a:extLst>
              </a:tr>
              <a:tr h="414776">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30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25.98</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34.64</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43.30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47.63</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51.96</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60.62</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extLst>
                  <a:ext uri="{0D108BD9-81ED-4DB2-BD59-A6C34878D82A}">
                    <a16:rowId xmlns:a16="http://schemas.microsoft.com/office/drawing/2014/main" val="10008"/>
                  </a:ext>
                </a:extLst>
              </a:tr>
              <a:tr h="414776">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45</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21.21</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28.28</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35.36</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38.89</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42.43</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49.50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extLst>
                  <a:ext uri="{0D108BD9-81ED-4DB2-BD59-A6C34878D82A}">
                    <a16:rowId xmlns:a16="http://schemas.microsoft.com/office/drawing/2014/main" val="10009"/>
                  </a:ext>
                </a:extLst>
              </a:tr>
              <a:tr h="414776">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60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15.00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20.00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25.00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27.50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30.00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35.00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extLst>
                  <a:ext uri="{0D108BD9-81ED-4DB2-BD59-A6C34878D82A}">
                    <a16:rowId xmlns:a16="http://schemas.microsoft.com/office/drawing/2014/main" val="10010"/>
                  </a:ext>
                </a:extLst>
              </a:tr>
              <a:tr h="414776">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90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0.00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dirty="0">
                          <a:effectLst/>
                          <a:latin typeface="Tahoma" panose="020B0604030504040204" pitchFamily="34" charset="0"/>
                          <a:ea typeface="Tahoma" panose="020B0604030504040204" pitchFamily="34" charset="0"/>
                          <a:cs typeface="Tahoma" panose="020B0604030504040204" pitchFamily="34" charset="0"/>
                        </a:rPr>
                        <a:t>0.00</a:t>
                      </a:r>
                      <a:endPar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0.00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dirty="0">
                          <a:effectLst/>
                          <a:latin typeface="Tahoma" panose="020B0604030504040204" pitchFamily="34" charset="0"/>
                          <a:ea typeface="Tahoma" panose="020B0604030504040204" pitchFamily="34" charset="0"/>
                          <a:cs typeface="Tahoma" panose="020B0604030504040204" pitchFamily="34" charset="0"/>
                        </a:rPr>
                        <a:t>0.00</a:t>
                      </a:r>
                      <a:endPar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a:effectLst/>
                          <a:latin typeface="Tahoma" panose="020B0604030504040204" pitchFamily="34" charset="0"/>
                          <a:ea typeface="Tahoma" panose="020B0604030504040204" pitchFamily="34" charset="0"/>
                          <a:cs typeface="Tahoma" panose="020B0604030504040204" pitchFamily="34" charset="0"/>
                        </a:rPr>
                        <a:t>0.00</a:t>
                      </a:r>
                      <a:endParaRPr lang="en-US" sz="18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800" u="none" strike="noStrike" dirty="0">
                          <a:effectLst/>
                          <a:latin typeface="Tahoma" panose="020B0604030504040204" pitchFamily="34" charset="0"/>
                          <a:ea typeface="Tahoma" panose="020B0604030504040204" pitchFamily="34" charset="0"/>
                          <a:cs typeface="Tahoma" panose="020B0604030504040204" pitchFamily="34" charset="0"/>
                        </a:rPr>
                        <a:t>0.00</a:t>
                      </a:r>
                      <a:endPar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extLst>
                  <a:ext uri="{0D108BD9-81ED-4DB2-BD59-A6C34878D82A}">
                    <a16:rowId xmlns:a16="http://schemas.microsoft.com/office/drawing/2014/main" val="10011"/>
                  </a:ext>
                </a:extLst>
              </a:tr>
            </a:tbl>
          </a:graphicData>
        </a:graphic>
      </p:graphicFrame>
      <p:sp>
        <p:nvSpPr>
          <p:cNvPr id="5" name="TextBox 4"/>
          <p:cNvSpPr txBox="1"/>
          <p:nvPr/>
        </p:nvSpPr>
        <p:spPr>
          <a:xfrm>
            <a:off x="457200" y="914400"/>
            <a:ext cx="8229600" cy="461665"/>
          </a:xfrm>
          <a:prstGeom prst="rect">
            <a:avLst/>
          </a:prstGeom>
          <a:noFill/>
        </p:spPr>
        <p:txBody>
          <a:bodyPr wrap="square" rtlCol="0">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True Speed as Affected by the Cosine Effect</a:t>
            </a:r>
          </a:p>
        </p:txBody>
      </p:sp>
    </p:spTree>
    <p:extLst>
      <p:ext uri="{BB962C8B-B14F-4D97-AF65-F5344CB8AC3E}">
        <p14:creationId xmlns:p14="http://schemas.microsoft.com/office/powerpoint/2010/main" val="2849143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Presence of L.I.D.A.R. jammer may be recognizable when:</a:t>
            </a:r>
          </a:p>
          <a:p>
            <a:pPr lvl="1"/>
            <a:r>
              <a:rPr lang="en-US" dirty="0"/>
              <a:t>Operating range is reduced</a:t>
            </a:r>
          </a:p>
          <a:p>
            <a:pPr lvl="1"/>
            <a:r>
              <a:rPr lang="en-US" dirty="0"/>
              <a:t>Error code displayed</a:t>
            </a:r>
          </a:p>
          <a:p>
            <a:pPr lvl="1"/>
            <a:r>
              <a:rPr lang="en-US" dirty="0"/>
              <a:t>No speed displayed</a:t>
            </a:r>
          </a:p>
        </p:txBody>
      </p:sp>
      <p:sp>
        <p:nvSpPr>
          <p:cNvPr id="3" name="Title 2"/>
          <p:cNvSpPr>
            <a:spLocks noGrp="1"/>
          </p:cNvSpPr>
          <p:nvPr>
            <p:ph type="title"/>
          </p:nvPr>
        </p:nvSpPr>
        <p:spPr/>
        <p:txBody>
          <a:bodyPr/>
          <a:lstStyle/>
          <a:p>
            <a:r>
              <a:rPr lang="en-US" dirty="0"/>
              <a:t>L.I.D.A.R. JAMMER</a:t>
            </a:r>
          </a:p>
        </p:txBody>
      </p:sp>
    </p:spTree>
    <p:extLst>
      <p:ext uri="{BB962C8B-B14F-4D97-AF65-F5344CB8AC3E}">
        <p14:creationId xmlns:p14="http://schemas.microsoft.com/office/powerpoint/2010/main" val="42934420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dirty="0"/>
              <a:t>SET UP</a:t>
            </a:r>
          </a:p>
        </p:txBody>
      </p:sp>
      <p:sp>
        <p:nvSpPr>
          <p:cNvPr id="5" name="Subtitle 4"/>
          <p:cNvSpPr>
            <a:spLocks noGrp="1"/>
          </p:cNvSpPr>
          <p:nvPr>
            <p:ph type="subTitle" idx="1"/>
          </p:nvPr>
        </p:nvSpPr>
        <p:spPr/>
        <p:txBody>
          <a:bodyPr/>
          <a:lstStyle/>
          <a:p>
            <a:r>
              <a:rPr lang="en-US" dirty="0"/>
              <a:t>Chapter 5</a:t>
            </a:r>
          </a:p>
        </p:txBody>
      </p:sp>
    </p:spTree>
    <p:extLst>
      <p:ext uri="{BB962C8B-B14F-4D97-AF65-F5344CB8AC3E}">
        <p14:creationId xmlns:p14="http://schemas.microsoft.com/office/powerpoint/2010/main" val="3085348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solidFill>
            <a:schemeClr val="bg1"/>
          </a:solidFill>
          <a:ln w="76200">
            <a:noFill/>
            <a:miter lim="800000"/>
            <a:headEnd/>
            <a:tailEnd/>
          </a:ln>
        </p:spPr>
        <p:txBody>
          <a:bodyPr/>
          <a:lstStyle/>
          <a:p>
            <a:pPr eaLnBrk="1" hangingPunct="1"/>
            <a:r>
              <a:rPr lang="en-US" altLang="en-US" sz="3400" dirty="0"/>
              <a:t>HISTORY OF L.A.S.E.R.S</a:t>
            </a:r>
          </a:p>
        </p:txBody>
      </p:sp>
      <p:grpSp>
        <p:nvGrpSpPr>
          <p:cNvPr id="16" name="Group 16"/>
          <p:cNvGrpSpPr/>
          <p:nvPr/>
        </p:nvGrpSpPr>
        <p:grpSpPr>
          <a:xfrm>
            <a:off x="7373112" y="3419956"/>
            <a:ext cx="1719072" cy="988255"/>
            <a:chOff x="7373112" y="3419956"/>
            <a:chExt cx="1719072" cy="988255"/>
          </a:xfrm>
        </p:grpSpPr>
        <p:sp>
          <p:nvSpPr>
            <p:cNvPr id="81" name="Right Arrow 7"/>
            <p:cNvSpPr/>
            <p:nvPr/>
          </p:nvSpPr>
          <p:spPr>
            <a:xfrm>
              <a:off x="7373112" y="3419956"/>
              <a:ext cx="1719072" cy="988255"/>
            </a:xfrm>
            <a:prstGeom prst="rightArrow">
              <a:avLst/>
            </a:prstGeom>
            <a:solidFill>
              <a:srgbClr val="74497E"/>
            </a:solidFill>
            <a:ln cap="flat">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7950488" y="3730752"/>
              <a:ext cx="790575" cy="369332"/>
            </a:xfrm>
            <a:prstGeom prst="rect">
              <a:avLst/>
            </a:prstGeom>
            <a:noFill/>
          </p:spPr>
          <p:txBody>
            <a:bodyPr wrap="squar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1989</a:t>
              </a:r>
            </a:p>
          </p:txBody>
        </p:sp>
      </p:grpSp>
      <p:grpSp>
        <p:nvGrpSpPr>
          <p:cNvPr id="15" name="Group 15"/>
          <p:cNvGrpSpPr/>
          <p:nvPr/>
        </p:nvGrpSpPr>
        <p:grpSpPr>
          <a:xfrm>
            <a:off x="6208807" y="3419956"/>
            <a:ext cx="1719072" cy="988255"/>
            <a:chOff x="6208807" y="3419956"/>
            <a:chExt cx="1719072" cy="988255"/>
          </a:xfrm>
        </p:grpSpPr>
        <p:sp>
          <p:nvSpPr>
            <p:cNvPr id="74" name="Right Arrow 6"/>
            <p:cNvSpPr/>
            <p:nvPr/>
          </p:nvSpPr>
          <p:spPr>
            <a:xfrm>
              <a:off x="6208807" y="3419956"/>
              <a:ext cx="1719072" cy="988255"/>
            </a:xfrm>
            <a:prstGeom prst="rightArrow">
              <a:avLst/>
            </a:prstGeom>
            <a:solidFill>
              <a:srgbClr val="415499"/>
            </a:solidFill>
            <a:ln cap="flat">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797900" y="3730752"/>
              <a:ext cx="790575" cy="369332"/>
            </a:xfrm>
            <a:prstGeom prst="rect">
              <a:avLst/>
            </a:prstGeom>
            <a:noFill/>
          </p:spPr>
          <p:txBody>
            <a:bodyPr wrap="squar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1960</a:t>
              </a:r>
            </a:p>
          </p:txBody>
        </p:sp>
      </p:grpSp>
      <p:grpSp>
        <p:nvGrpSpPr>
          <p:cNvPr id="14" name="Group 14"/>
          <p:cNvGrpSpPr/>
          <p:nvPr/>
        </p:nvGrpSpPr>
        <p:grpSpPr>
          <a:xfrm>
            <a:off x="5028162" y="3419956"/>
            <a:ext cx="1719072" cy="988255"/>
            <a:chOff x="5028162" y="3419956"/>
            <a:chExt cx="1719072" cy="988255"/>
          </a:xfrm>
        </p:grpSpPr>
        <p:sp>
          <p:nvSpPr>
            <p:cNvPr id="67" name="Right Arrow 5"/>
            <p:cNvSpPr/>
            <p:nvPr/>
          </p:nvSpPr>
          <p:spPr>
            <a:xfrm>
              <a:off x="5028162" y="3419956"/>
              <a:ext cx="1719072" cy="988255"/>
            </a:xfrm>
            <a:prstGeom prst="rightArrow">
              <a:avLst/>
            </a:prstGeom>
            <a:solidFill>
              <a:srgbClr val="E03886"/>
            </a:solidFill>
            <a:ln cap="flat">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569525" y="3729417"/>
              <a:ext cx="790575" cy="369332"/>
            </a:xfrm>
            <a:prstGeom prst="rect">
              <a:avLst/>
            </a:prstGeom>
            <a:noFill/>
          </p:spPr>
          <p:txBody>
            <a:bodyPr wrap="squar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1957</a:t>
              </a:r>
            </a:p>
          </p:txBody>
        </p:sp>
      </p:grpSp>
      <p:grpSp>
        <p:nvGrpSpPr>
          <p:cNvPr id="13" name="Group 13"/>
          <p:cNvGrpSpPr/>
          <p:nvPr/>
        </p:nvGrpSpPr>
        <p:grpSpPr>
          <a:xfrm>
            <a:off x="3839814" y="3419956"/>
            <a:ext cx="1719072" cy="988255"/>
            <a:chOff x="3839814" y="3419956"/>
            <a:chExt cx="1719072" cy="988255"/>
          </a:xfrm>
        </p:grpSpPr>
        <p:sp>
          <p:nvSpPr>
            <p:cNvPr id="60" name="Right Arrow 4"/>
            <p:cNvSpPr/>
            <p:nvPr/>
          </p:nvSpPr>
          <p:spPr>
            <a:xfrm>
              <a:off x="3839814" y="3419956"/>
              <a:ext cx="1719072" cy="988255"/>
            </a:xfrm>
            <a:prstGeom prst="rightArrow">
              <a:avLst/>
            </a:prstGeom>
            <a:solidFill>
              <a:srgbClr val="6FC2C8"/>
            </a:solidFill>
            <a:ln cap="flat">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342850" y="3729417"/>
              <a:ext cx="790575" cy="369332"/>
            </a:xfrm>
            <a:prstGeom prst="rect">
              <a:avLst/>
            </a:prstGeom>
            <a:noFill/>
          </p:spPr>
          <p:txBody>
            <a:bodyPr wrap="squar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1954</a:t>
              </a:r>
            </a:p>
          </p:txBody>
        </p:sp>
      </p:grpSp>
      <p:grpSp>
        <p:nvGrpSpPr>
          <p:cNvPr id="12" name="Group 12"/>
          <p:cNvGrpSpPr/>
          <p:nvPr/>
        </p:nvGrpSpPr>
        <p:grpSpPr>
          <a:xfrm>
            <a:off x="2581339" y="3419956"/>
            <a:ext cx="1719072" cy="988255"/>
            <a:chOff x="2581339" y="3419956"/>
            <a:chExt cx="1719072" cy="988255"/>
          </a:xfrm>
        </p:grpSpPr>
        <p:sp>
          <p:nvSpPr>
            <p:cNvPr id="53" name="Right Arrow 3"/>
            <p:cNvSpPr/>
            <p:nvPr/>
          </p:nvSpPr>
          <p:spPr>
            <a:xfrm>
              <a:off x="2581339" y="3419956"/>
              <a:ext cx="1719072" cy="988255"/>
            </a:xfrm>
            <a:prstGeom prst="rightArrow">
              <a:avLst/>
            </a:prstGeom>
            <a:solidFill>
              <a:srgbClr val="A8C229"/>
            </a:solidFill>
            <a:ln cap="flat">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133942" y="3730752"/>
              <a:ext cx="790575" cy="369332"/>
            </a:xfrm>
            <a:prstGeom prst="rect">
              <a:avLst/>
            </a:prstGeom>
            <a:noFill/>
          </p:spPr>
          <p:txBody>
            <a:bodyPr wrap="squar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1939</a:t>
              </a:r>
            </a:p>
          </p:txBody>
        </p:sp>
      </p:grpSp>
      <p:grpSp>
        <p:nvGrpSpPr>
          <p:cNvPr id="11" name="Group 11"/>
          <p:cNvGrpSpPr/>
          <p:nvPr/>
        </p:nvGrpSpPr>
        <p:grpSpPr>
          <a:xfrm>
            <a:off x="1395868" y="3419956"/>
            <a:ext cx="1719072" cy="988255"/>
            <a:chOff x="1395868" y="3419956"/>
            <a:chExt cx="1719072" cy="988255"/>
          </a:xfrm>
        </p:grpSpPr>
        <p:sp>
          <p:nvSpPr>
            <p:cNvPr id="46" name="Right Arrow 2"/>
            <p:cNvSpPr/>
            <p:nvPr/>
          </p:nvSpPr>
          <p:spPr>
            <a:xfrm>
              <a:off x="1395868" y="3419956"/>
              <a:ext cx="1719072" cy="988255"/>
            </a:xfrm>
            <a:prstGeom prst="rightArrow">
              <a:avLst/>
            </a:prstGeom>
            <a:solidFill>
              <a:srgbClr val="F09A23"/>
            </a:solidFill>
            <a:ln cap="flat">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902844" y="3730752"/>
              <a:ext cx="790575" cy="369332"/>
            </a:xfrm>
            <a:prstGeom prst="rect">
              <a:avLst/>
            </a:prstGeom>
            <a:noFill/>
          </p:spPr>
          <p:txBody>
            <a:bodyPr wrap="squar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1928</a:t>
              </a:r>
            </a:p>
          </p:txBody>
        </p:sp>
      </p:grpSp>
      <p:grpSp>
        <p:nvGrpSpPr>
          <p:cNvPr id="10" name="Group 10"/>
          <p:cNvGrpSpPr/>
          <p:nvPr/>
        </p:nvGrpSpPr>
        <p:grpSpPr>
          <a:xfrm>
            <a:off x="76199" y="3419956"/>
            <a:ext cx="1803961" cy="988255"/>
            <a:chOff x="76199" y="3419956"/>
            <a:chExt cx="1803961" cy="988255"/>
          </a:xfrm>
        </p:grpSpPr>
        <p:sp>
          <p:nvSpPr>
            <p:cNvPr id="7" name="Right Arrow 1"/>
            <p:cNvSpPr/>
            <p:nvPr/>
          </p:nvSpPr>
          <p:spPr>
            <a:xfrm>
              <a:off x="76199" y="3419956"/>
              <a:ext cx="1803961" cy="988255"/>
            </a:xfrm>
            <a:prstGeom prst="rightArrow">
              <a:avLst/>
            </a:prstGeom>
            <a:solidFill>
              <a:srgbClr val="DD1D28"/>
            </a:solidFill>
            <a:ln cap="flat">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60104" y="3729417"/>
              <a:ext cx="790575" cy="369332"/>
            </a:xfrm>
            <a:prstGeom prst="rect">
              <a:avLst/>
            </a:prstGeom>
            <a:noFill/>
          </p:spPr>
          <p:txBody>
            <a:bodyPr wrap="squar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1917</a:t>
              </a:r>
            </a:p>
          </p:txBody>
        </p:sp>
      </p:grpSp>
      <p:sp>
        <p:nvSpPr>
          <p:cNvPr id="8210" name="Text Box 1"/>
          <p:cNvSpPr txBox="1">
            <a:spLocks noChangeArrowheads="1"/>
          </p:cNvSpPr>
          <p:nvPr/>
        </p:nvSpPr>
        <p:spPr bwMode="auto">
          <a:xfrm>
            <a:off x="76199" y="1946234"/>
            <a:ext cx="194414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ct val="0"/>
              </a:spcBef>
              <a:buFontTx/>
              <a:buNone/>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eaLnBrk="0" hangingPunct="0">
              <a:spcBef>
                <a:spcPct val="20000"/>
              </a:spcBef>
              <a:buChar char="–"/>
              <a:defRPr sz="2800">
                <a:latin typeface="Arial" pitchFamily="34" charset="0"/>
              </a:defRPr>
            </a:lvl2pPr>
            <a:lvl3pPr marL="1143000" indent="-228600" eaLnBrk="0" hangingPunct="0">
              <a:spcBef>
                <a:spcPct val="20000"/>
              </a:spcBef>
              <a:buChar char="•"/>
              <a:defRPr sz="2400">
                <a:latin typeface="Arial" pitchFamily="34" charset="0"/>
              </a:defRPr>
            </a:lvl3pPr>
            <a:lvl4pPr marL="1600200" indent="-228600" eaLnBrk="0" hangingPunct="0">
              <a:spcBef>
                <a:spcPct val="20000"/>
              </a:spcBef>
              <a:buChar char="–"/>
              <a:defRPr sz="2000">
                <a:latin typeface="Arial" pitchFamily="34" charset="0"/>
              </a:defRPr>
            </a:lvl4pPr>
            <a:lvl5pPr marL="2057400" indent="-228600" eaLnBrk="0" hangingPunct="0">
              <a:spcBef>
                <a:spcPct val="20000"/>
              </a:spcBef>
              <a:buChar char="»"/>
              <a:defRPr sz="2000">
                <a:latin typeface="Arial" pitchFamily="34" charset="0"/>
              </a:defRPr>
            </a:lvl5pPr>
            <a:lvl6pPr marL="2514600" indent="-228600" eaLnBrk="0" fontAlgn="base" hangingPunct="0">
              <a:spcBef>
                <a:spcPct val="20000"/>
              </a:spcBef>
              <a:spcAft>
                <a:spcPct val="0"/>
              </a:spcAft>
              <a:buChar char="»"/>
              <a:defRPr sz="2000">
                <a:latin typeface="Arial" pitchFamily="34" charset="0"/>
              </a:defRPr>
            </a:lvl6pPr>
            <a:lvl7pPr marL="2971800" indent="-228600" eaLnBrk="0" fontAlgn="base" hangingPunct="0">
              <a:spcBef>
                <a:spcPct val="20000"/>
              </a:spcBef>
              <a:spcAft>
                <a:spcPct val="0"/>
              </a:spcAft>
              <a:buChar char="»"/>
              <a:defRPr sz="2000">
                <a:latin typeface="Arial" pitchFamily="34" charset="0"/>
              </a:defRPr>
            </a:lvl7pPr>
            <a:lvl8pPr marL="3429000" indent="-228600" eaLnBrk="0" fontAlgn="base" hangingPunct="0">
              <a:spcBef>
                <a:spcPct val="20000"/>
              </a:spcBef>
              <a:spcAft>
                <a:spcPct val="0"/>
              </a:spcAft>
              <a:buChar char="»"/>
              <a:defRPr sz="2000">
                <a:latin typeface="Arial" pitchFamily="34" charset="0"/>
              </a:defRPr>
            </a:lvl8pPr>
            <a:lvl9pPr marL="3886200" indent="-228600" eaLnBrk="0" fontAlgn="base" hangingPunct="0">
              <a:spcBef>
                <a:spcPct val="20000"/>
              </a:spcBef>
              <a:spcAft>
                <a:spcPct val="0"/>
              </a:spcAft>
              <a:buChar char="»"/>
              <a:defRPr sz="2000">
                <a:latin typeface="Arial" pitchFamily="34" charset="0"/>
              </a:defRPr>
            </a:lvl9pPr>
          </a:lstStyle>
          <a:p>
            <a:r>
              <a:rPr lang="en-US" altLang="en-US" sz="1600" dirty="0"/>
              <a:t>Albert Einstein published paper </a:t>
            </a:r>
            <a:br>
              <a:rPr lang="en-US" altLang="en-US" sz="1600" dirty="0"/>
            </a:br>
            <a:r>
              <a:rPr lang="en-US" altLang="en-US" sz="1600" i="1" dirty="0"/>
              <a:t>On the Quantum Theory of Radiation</a:t>
            </a:r>
          </a:p>
        </p:txBody>
      </p:sp>
      <p:sp>
        <p:nvSpPr>
          <p:cNvPr id="37" name="Text Box 2"/>
          <p:cNvSpPr txBox="1">
            <a:spLocks noChangeArrowheads="1"/>
          </p:cNvSpPr>
          <p:nvPr/>
        </p:nvSpPr>
        <p:spPr bwMode="auto">
          <a:xfrm>
            <a:off x="945583" y="4782313"/>
            <a:ext cx="245268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ct val="0"/>
              </a:spcBef>
              <a:buFontTx/>
              <a:buNone/>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eaLnBrk="0" hangingPunct="0">
              <a:spcBef>
                <a:spcPct val="20000"/>
              </a:spcBef>
              <a:buChar char="–"/>
              <a:defRPr sz="2800">
                <a:latin typeface="Arial" pitchFamily="34" charset="0"/>
              </a:defRPr>
            </a:lvl2pPr>
            <a:lvl3pPr marL="1143000" indent="-228600" eaLnBrk="0" hangingPunct="0">
              <a:spcBef>
                <a:spcPct val="20000"/>
              </a:spcBef>
              <a:buChar char="•"/>
              <a:defRPr sz="2400">
                <a:latin typeface="Arial" pitchFamily="34" charset="0"/>
              </a:defRPr>
            </a:lvl3pPr>
            <a:lvl4pPr marL="1600200" indent="-228600" eaLnBrk="0" hangingPunct="0">
              <a:spcBef>
                <a:spcPct val="20000"/>
              </a:spcBef>
              <a:buChar char="–"/>
              <a:defRPr sz="2000">
                <a:latin typeface="Arial" pitchFamily="34" charset="0"/>
              </a:defRPr>
            </a:lvl4pPr>
            <a:lvl5pPr marL="2057400" indent="-228600" eaLnBrk="0" hangingPunct="0">
              <a:spcBef>
                <a:spcPct val="20000"/>
              </a:spcBef>
              <a:buChar char="»"/>
              <a:defRPr sz="2000">
                <a:latin typeface="Arial" pitchFamily="34" charset="0"/>
              </a:defRPr>
            </a:lvl5pPr>
            <a:lvl6pPr marL="2514600" indent="-228600" eaLnBrk="0" fontAlgn="base" hangingPunct="0">
              <a:spcBef>
                <a:spcPct val="20000"/>
              </a:spcBef>
              <a:spcAft>
                <a:spcPct val="0"/>
              </a:spcAft>
              <a:buChar char="»"/>
              <a:defRPr sz="2000">
                <a:latin typeface="Arial" pitchFamily="34" charset="0"/>
              </a:defRPr>
            </a:lvl6pPr>
            <a:lvl7pPr marL="2971800" indent="-228600" eaLnBrk="0" fontAlgn="base" hangingPunct="0">
              <a:spcBef>
                <a:spcPct val="20000"/>
              </a:spcBef>
              <a:spcAft>
                <a:spcPct val="0"/>
              </a:spcAft>
              <a:buChar char="»"/>
              <a:defRPr sz="2000">
                <a:latin typeface="Arial" pitchFamily="34" charset="0"/>
              </a:defRPr>
            </a:lvl7pPr>
            <a:lvl8pPr marL="3429000" indent="-228600" eaLnBrk="0" fontAlgn="base" hangingPunct="0">
              <a:spcBef>
                <a:spcPct val="20000"/>
              </a:spcBef>
              <a:spcAft>
                <a:spcPct val="0"/>
              </a:spcAft>
              <a:buChar char="»"/>
              <a:defRPr sz="2000">
                <a:latin typeface="Arial" pitchFamily="34" charset="0"/>
              </a:defRPr>
            </a:lvl8pPr>
            <a:lvl9pPr marL="3886200" indent="-228600" eaLnBrk="0" fontAlgn="base" hangingPunct="0">
              <a:spcBef>
                <a:spcPct val="20000"/>
              </a:spcBef>
              <a:spcAft>
                <a:spcPct val="0"/>
              </a:spcAft>
              <a:buChar char="»"/>
              <a:defRPr sz="2000">
                <a:latin typeface="Arial" pitchFamily="34" charset="0"/>
              </a:defRPr>
            </a:lvl9pPr>
          </a:lstStyle>
          <a:p>
            <a:r>
              <a:rPr lang="en-US" altLang="en-US" sz="1600" dirty="0"/>
              <a:t>Rudolph Ladenburg proved Einstein’s theory by confirming stimulated emission and negative absorption</a:t>
            </a:r>
          </a:p>
        </p:txBody>
      </p:sp>
      <p:sp>
        <p:nvSpPr>
          <p:cNvPr id="38" name="Text Box 3"/>
          <p:cNvSpPr txBox="1">
            <a:spLocks noChangeArrowheads="1"/>
          </p:cNvSpPr>
          <p:nvPr/>
        </p:nvSpPr>
        <p:spPr bwMode="auto">
          <a:xfrm>
            <a:off x="2395506" y="1946234"/>
            <a:ext cx="199339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ct val="0"/>
              </a:spcBef>
              <a:buFontTx/>
              <a:buNone/>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eaLnBrk="0" hangingPunct="0">
              <a:spcBef>
                <a:spcPct val="20000"/>
              </a:spcBef>
              <a:buChar char="–"/>
              <a:defRPr sz="2800">
                <a:latin typeface="Arial" pitchFamily="34" charset="0"/>
              </a:defRPr>
            </a:lvl2pPr>
            <a:lvl3pPr marL="1143000" indent="-228600" eaLnBrk="0" hangingPunct="0">
              <a:spcBef>
                <a:spcPct val="20000"/>
              </a:spcBef>
              <a:buChar char="•"/>
              <a:defRPr sz="2400">
                <a:latin typeface="Arial" pitchFamily="34" charset="0"/>
              </a:defRPr>
            </a:lvl3pPr>
            <a:lvl4pPr marL="1600200" indent="-228600" eaLnBrk="0" hangingPunct="0">
              <a:spcBef>
                <a:spcPct val="20000"/>
              </a:spcBef>
              <a:buChar char="–"/>
              <a:defRPr sz="2000">
                <a:latin typeface="Arial" pitchFamily="34" charset="0"/>
              </a:defRPr>
            </a:lvl4pPr>
            <a:lvl5pPr marL="2057400" indent="-228600" eaLnBrk="0" hangingPunct="0">
              <a:spcBef>
                <a:spcPct val="20000"/>
              </a:spcBef>
              <a:buChar char="»"/>
              <a:defRPr sz="2000">
                <a:latin typeface="Arial" pitchFamily="34" charset="0"/>
              </a:defRPr>
            </a:lvl5pPr>
            <a:lvl6pPr marL="2514600" indent="-228600" eaLnBrk="0" fontAlgn="base" hangingPunct="0">
              <a:spcBef>
                <a:spcPct val="20000"/>
              </a:spcBef>
              <a:spcAft>
                <a:spcPct val="0"/>
              </a:spcAft>
              <a:buChar char="»"/>
              <a:defRPr sz="2000">
                <a:latin typeface="Arial" pitchFamily="34" charset="0"/>
              </a:defRPr>
            </a:lvl6pPr>
            <a:lvl7pPr marL="2971800" indent="-228600" eaLnBrk="0" fontAlgn="base" hangingPunct="0">
              <a:spcBef>
                <a:spcPct val="20000"/>
              </a:spcBef>
              <a:spcAft>
                <a:spcPct val="0"/>
              </a:spcAft>
              <a:buChar char="»"/>
              <a:defRPr sz="2000">
                <a:latin typeface="Arial" pitchFamily="34" charset="0"/>
              </a:defRPr>
            </a:lvl7pPr>
            <a:lvl8pPr marL="3429000" indent="-228600" eaLnBrk="0" fontAlgn="base" hangingPunct="0">
              <a:spcBef>
                <a:spcPct val="20000"/>
              </a:spcBef>
              <a:spcAft>
                <a:spcPct val="0"/>
              </a:spcAft>
              <a:buChar char="»"/>
              <a:defRPr sz="2000">
                <a:latin typeface="Arial" pitchFamily="34" charset="0"/>
              </a:defRPr>
            </a:lvl8pPr>
            <a:lvl9pPr marL="3886200" indent="-228600" eaLnBrk="0" fontAlgn="base" hangingPunct="0">
              <a:spcBef>
                <a:spcPct val="20000"/>
              </a:spcBef>
              <a:spcAft>
                <a:spcPct val="0"/>
              </a:spcAft>
              <a:buChar char="»"/>
              <a:defRPr sz="2000">
                <a:latin typeface="Arial" pitchFamily="34" charset="0"/>
              </a:defRPr>
            </a:lvl9pPr>
          </a:lstStyle>
          <a:p>
            <a:r>
              <a:rPr lang="en-US" altLang="en-US" sz="1600" dirty="0"/>
              <a:t>Valentin </a:t>
            </a:r>
            <a:r>
              <a:rPr lang="en-US" altLang="en-US" sz="1600" dirty="0" err="1"/>
              <a:t>Fabrikant</a:t>
            </a:r>
            <a:r>
              <a:rPr lang="en-US" altLang="en-US" sz="1600" dirty="0"/>
              <a:t> predicted use of stimulated emission to amplify light </a:t>
            </a:r>
          </a:p>
        </p:txBody>
      </p:sp>
      <p:sp>
        <p:nvSpPr>
          <p:cNvPr id="39" name="Text Box 4"/>
          <p:cNvSpPr txBox="1">
            <a:spLocks noChangeArrowheads="1"/>
          </p:cNvSpPr>
          <p:nvPr/>
        </p:nvSpPr>
        <p:spPr bwMode="auto">
          <a:xfrm>
            <a:off x="3562682" y="4782313"/>
            <a:ext cx="2090738"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ct val="0"/>
              </a:spcBef>
              <a:buFontTx/>
              <a:buNone/>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eaLnBrk="0" hangingPunct="0">
              <a:spcBef>
                <a:spcPct val="20000"/>
              </a:spcBef>
              <a:buChar char="–"/>
              <a:defRPr sz="2800">
                <a:latin typeface="Arial" pitchFamily="34" charset="0"/>
              </a:defRPr>
            </a:lvl2pPr>
            <a:lvl3pPr marL="1143000" indent="-228600" eaLnBrk="0" hangingPunct="0">
              <a:spcBef>
                <a:spcPct val="20000"/>
              </a:spcBef>
              <a:buChar char="•"/>
              <a:defRPr sz="2400">
                <a:latin typeface="Arial" pitchFamily="34" charset="0"/>
              </a:defRPr>
            </a:lvl3pPr>
            <a:lvl4pPr marL="1600200" indent="-228600" eaLnBrk="0" hangingPunct="0">
              <a:spcBef>
                <a:spcPct val="20000"/>
              </a:spcBef>
              <a:buChar char="–"/>
              <a:defRPr sz="2000">
                <a:latin typeface="Arial" pitchFamily="34" charset="0"/>
              </a:defRPr>
            </a:lvl4pPr>
            <a:lvl5pPr marL="2057400" indent="-228600" eaLnBrk="0" hangingPunct="0">
              <a:spcBef>
                <a:spcPct val="20000"/>
              </a:spcBef>
              <a:buChar char="»"/>
              <a:defRPr sz="2000">
                <a:latin typeface="Arial" pitchFamily="34" charset="0"/>
              </a:defRPr>
            </a:lvl5pPr>
            <a:lvl6pPr marL="2514600" indent="-228600" eaLnBrk="0" fontAlgn="base" hangingPunct="0">
              <a:spcBef>
                <a:spcPct val="20000"/>
              </a:spcBef>
              <a:spcAft>
                <a:spcPct val="0"/>
              </a:spcAft>
              <a:buChar char="»"/>
              <a:defRPr sz="2000">
                <a:latin typeface="Arial" pitchFamily="34" charset="0"/>
              </a:defRPr>
            </a:lvl6pPr>
            <a:lvl7pPr marL="2971800" indent="-228600" eaLnBrk="0" fontAlgn="base" hangingPunct="0">
              <a:spcBef>
                <a:spcPct val="20000"/>
              </a:spcBef>
              <a:spcAft>
                <a:spcPct val="0"/>
              </a:spcAft>
              <a:buChar char="»"/>
              <a:defRPr sz="2000">
                <a:latin typeface="Arial" pitchFamily="34" charset="0"/>
              </a:defRPr>
            </a:lvl7pPr>
            <a:lvl8pPr marL="3429000" indent="-228600" eaLnBrk="0" fontAlgn="base" hangingPunct="0">
              <a:spcBef>
                <a:spcPct val="20000"/>
              </a:spcBef>
              <a:spcAft>
                <a:spcPct val="0"/>
              </a:spcAft>
              <a:buChar char="»"/>
              <a:defRPr sz="2000">
                <a:latin typeface="Arial" pitchFamily="34" charset="0"/>
              </a:defRPr>
            </a:lvl8pPr>
            <a:lvl9pPr marL="3886200" indent="-228600" eaLnBrk="0" fontAlgn="base" hangingPunct="0">
              <a:spcBef>
                <a:spcPct val="20000"/>
              </a:spcBef>
              <a:spcAft>
                <a:spcPct val="0"/>
              </a:spcAft>
              <a:buChar char="»"/>
              <a:defRPr sz="2000">
                <a:latin typeface="Arial" pitchFamily="34" charset="0"/>
              </a:defRPr>
            </a:lvl9pPr>
          </a:lstStyle>
          <a:p>
            <a:r>
              <a:rPr lang="en-US" altLang="en-US" sz="1600" dirty="0"/>
              <a:t>Charles Towns, James Gordon, Herbert </a:t>
            </a:r>
            <a:r>
              <a:rPr lang="en-US" altLang="en-US" sz="1600" dirty="0" err="1"/>
              <a:t>Zeigelk</a:t>
            </a:r>
            <a:r>
              <a:rPr lang="en-US" altLang="en-US" sz="1600" dirty="0"/>
              <a:t>, developed MASER, microwave amplifier using stimulated emission</a:t>
            </a:r>
          </a:p>
        </p:txBody>
      </p:sp>
      <p:sp>
        <p:nvSpPr>
          <p:cNvPr id="8205" name="Text Box 5"/>
          <p:cNvSpPr txBox="1">
            <a:spLocks noChangeArrowheads="1"/>
          </p:cNvSpPr>
          <p:nvPr/>
        </p:nvSpPr>
        <p:spPr bwMode="auto">
          <a:xfrm>
            <a:off x="4926968" y="2192455"/>
            <a:ext cx="199339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Gordon Gould designed the first L.A.S.E.R. on paper</a:t>
            </a:r>
          </a:p>
        </p:txBody>
      </p:sp>
      <p:sp>
        <p:nvSpPr>
          <p:cNvPr id="8213" name="Text Box 6"/>
          <p:cNvSpPr txBox="1">
            <a:spLocks noChangeArrowheads="1"/>
          </p:cNvSpPr>
          <p:nvPr/>
        </p:nvSpPr>
        <p:spPr bwMode="auto">
          <a:xfrm>
            <a:off x="5894292" y="4782313"/>
            <a:ext cx="24326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Theodore </a:t>
            </a:r>
            <a:r>
              <a:rPr lang="en-US" altLang="en-US" sz="16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Maiman</a:t>
            </a:r>
            <a:r>
              <a:rPr lang="en-US" altLang="en-US"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built first working L.A.S.E.R.</a:t>
            </a:r>
          </a:p>
        </p:txBody>
      </p:sp>
      <p:sp>
        <p:nvSpPr>
          <p:cNvPr id="8206" name="Text Box 7"/>
          <p:cNvSpPr txBox="1">
            <a:spLocks noChangeArrowheads="1"/>
          </p:cNvSpPr>
          <p:nvPr/>
        </p:nvSpPr>
        <p:spPr bwMode="auto">
          <a:xfrm>
            <a:off x="7391400" y="2209800"/>
            <a:ext cx="17007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ct val="0"/>
              </a:spcBef>
              <a:buFontTx/>
              <a:buNone/>
              <a:defRPr>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eaLnBrk="0" hangingPunct="0">
              <a:spcBef>
                <a:spcPct val="20000"/>
              </a:spcBef>
              <a:buChar char="–"/>
              <a:defRPr sz="2800">
                <a:latin typeface="Arial" pitchFamily="34" charset="0"/>
              </a:defRPr>
            </a:lvl2pPr>
            <a:lvl3pPr marL="1143000" indent="-228600" eaLnBrk="0" hangingPunct="0">
              <a:spcBef>
                <a:spcPct val="20000"/>
              </a:spcBef>
              <a:buChar char="•"/>
              <a:defRPr sz="2400">
                <a:latin typeface="Arial" pitchFamily="34" charset="0"/>
              </a:defRPr>
            </a:lvl3pPr>
            <a:lvl4pPr marL="1600200" indent="-228600" eaLnBrk="0" hangingPunct="0">
              <a:spcBef>
                <a:spcPct val="20000"/>
              </a:spcBef>
              <a:buChar char="–"/>
              <a:defRPr sz="2000">
                <a:latin typeface="Arial" pitchFamily="34" charset="0"/>
              </a:defRPr>
            </a:lvl4pPr>
            <a:lvl5pPr marL="2057400" indent="-228600" eaLnBrk="0" hangingPunct="0">
              <a:spcBef>
                <a:spcPct val="20000"/>
              </a:spcBef>
              <a:buChar char="»"/>
              <a:defRPr sz="2000">
                <a:latin typeface="Arial" pitchFamily="34" charset="0"/>
              </a:defRPr>
            </a:lvl5pPr>
            <a:lvl6pPr marL="2514600" indent="-228600" eaLnBrk="0" fontAlgn="base" hangingPunct="0">
              <a:spcBef>
                <a:spcPct val="20000"/>
              </a:spcBef>
              <a:spcAft>
                <a:spcPct val="0"/>
              </a:spcAft>
              <a:buChar char="»"/>
              <a:defRPr sz="2000">
                <a:latin typeface="Arial" pitchFamily="34" charset="0"/>
              </a:defRPr>
            </a:lvl6pPr>
            <a:lvl7pPr marL="2971800" indent="-228600" eaLnBrk="0" fontAlgn="base" hangingPunct="0">
              <a:spcBef>
                <a:spcPct val="20000"/>
              </a:spcBef>
              <a:spcAft>
                <a:spcPct val="0"/>
              </a:spcAft>
              <a:buChar char="»"/>
              <a:defRPr sz="2000">
                <a:latin typeface="Arial" pitchFamily="34" charset="0"/>
              </a:defRPr>
            </a:lvl7pPr>
            <a:lvl8pPr marL="3429000" indent="-228600" eaLnBrk="0" fontAlgn="base" hangingPunct="0">
              <a:spcBef>
                <a:spcPct val="20000"/>
              </a:spcBef>
              <a:spcAft>
                <a:spcPct val="0"/>
              </a:spcAft>
              <a:buChar char="»"/>
              <a:defRPr sz="2000">
                <a:latin typeface="Arial" pitchFamily="34" charset="0"/>
              </a:defRPr>
            </a:lvl8pPr>
            <a:lvl9pPr marL="3886200" indent="-228600" eaLnBrk="0" fontAlgn="base" hangingPunct="0">
              <a:spcBef>
                <a:spcPct val="20000"/>
              </a:spcBef>
              <a:spcAft>
                <a:spcPct val="0"/>
              </a:spcAft>
              <a:buChar char="»"/>
              <a:defRPr sz="2000">
                <a:latin typeface="Arial" pitchFamily="34" charset="0"/>
              </a:defRPr>
            </a:lvl9pPr>
          </a:lstStyle>
          <a:p>
            <a:r>
              <a:rPr lang="en-US" altLang="en-US" sz="1600" dirty="0"/>
              <a:t>First Traffic</a:t>
            </a:r>
          </a:p>
          <a:p>
            <a:r>
              <a:rPr lang="en-US" altLang="en-US" sz="1600" dirty="0"/>
              <a:t>L.I.D.A.R. Developed</a:t>
            </a:r>
          </a:p>
        </p:txBody>
      </p:sp>
      <p:grpSp>
        <p:nvGrpSpPr>
          <p:cNvPr id="22" name="Group 1"/>
          <p:cNvGrpSpPr/>
          <p:nvPr/>
        </p:nvGrpSpPr>
        <p:grpSpPr>
          <a:xfrm>
            <a:off x="881575" y="3035808"/>
            <a:ext cx="128016" cy="649224"/>
            <a:chOff x="914244" y="3035808"/>
            <a:chExt cx="128016" cy="649224"/>
          </a:xfrm>
        </p:grpSpPr>
        <p:cxnSp>
          <p:nvCxnSpPr>
            <p:cNvPr id="3" name="Straight Connector 2"/>
            <p:cNvCxnSpPr/>
            <p:nvPr/>
          </p:nvCxnSpPr>
          <p:spPr>
            <a:xfrm>
              <a:off x="978252" y="3118104"/>
              <a:ext cx="0" cy="56692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914244" y="3035808"/>
              <a:ext cx="128016" cy="128016"/>
            </a:xfrm>
            <a:prstGeom prst="ellipse">
              <a:avLst/>
            </a:prstGeom>
            <a:solidFill>
              <a:srgbClr val="DD1D28"/>
            </a:solidFill>
            <a:ln w="19050">
              <a:solidFill>
                <a:srgbClr val="DD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2"/>
          <p:cNvGrpSpPr/>
          <p:nvPr/>
        </p:nvGrpSpPr>
        <p:grpSpPr>
          <a:xfrm rot="10800000">
            <a:off x="2191519" y="4142232"/>
            <a:ext cx="128016" cy="649224"/>
            <a:chOff x="914244" y="3035808"/>
            <a:chExt cx="128016" cy="649224"/>
          </a:xfrm>
        </p:grpSpPr>
        <p:cxnSp>
          <p:nvCxnSpPr>
            <p:cNvPr id="89" name="Straight Connector 88"/>
            <p:cNvCxnSpPr/>
            <p:nvPr/>
          </p:nvCxnSpPr>
          <p:spPr>
            <a:xfrm>
              <a:off x="978252" y="3118104"/>
              <a:ext cx="0" cy="56692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914244" y="3035808"/>
              <a:ext cx="128016" cy="128016"/>
            </a:xfrm>
            <a:prstGeom prst="ellipse">
              <a:avLst/>
            </a:prstGeom>
            <a:solidFill>
              <a:srgbClr val="F09A23"/>
            </a:solidFill>
            <a:ln w="19050">
              <a:solidFill>
                <a:srgbClr val="F09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3"/>
          <p:cNvGrpSpPr/>
          <p:nvPr/>
        </p:nvGrpSpPr>
        <p:grpSpPr>
          <a:xfrm>
            <a:off x="3424074" y="3035808"/>
            <a:ext cx="128016" cy="649224"/>
            <a:chOff x="914244" y="3035808"/>
            <a:chExt cx="128016" cy="649224"/>
          </a:xfrm>
        </p:grpSpPr>
        <p:cxnSp>
          <p:nvCxnSpPr>
            <p:cNvPr id="92" name="Straight Connector 91"/>
            <p:cNvCxnSpPr/>
            <p:nvPr/>
          </p:nvCxnSpPr>
          <p:spPr>
            <a:xfrm>
              <a:off x="978252" y="3118104"/>
              <a:ext cx="0" cy="56692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93" name="Oval 92"/>
            <p:cNvSpPr/>
            <p:nvPr/>
          </p:nvSpPr>
          <p:spPr>
            <a:xfrm>
              <a:off x="914244" y="3035808"/>
              <a:ext cx="128016" cy="128016"/>
            </a:xfrm>
            <a:prstGeom prst="ellipse">
              <a:avLst/>
            </a:prstGeom>
            <a:solidFill>
              <a:srgbClr val="A8C229"/>
            </a:solidFill>
            <a:ln w="19050">
              <a:solidFill>
                <a:srgbClr val="A8C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4"/>
          <p:cNvGrpSpPr/>
          <p:nvPr/>
        </p:nvGrpSpPr>
        <p:grpSpPr>
          <a:xfrm rot="10800000">
            <a:off x="4608051" y="4142232"/>
            <a:ext cx="128016" cy="649224"/>
            <a:chOff x="914244" y="3035808"/>
            <a:chExt cx="128016" cy="649224"/>
          </a:xfrm>
        </p:grpSpPr>
        <p:cxnSp>
          <p:nvCxnSpPr>
            <p:cNvPr id="95" name="Straight Connector 94"/>
            <p:cNvCxnSpPr/>
            <p:nvPr/>
          </p:nvCxnSpPr>
          <p:spPr>
            <a:xfrm>
              <a:off x="978252" y="3118104"/>
              <a:ext cx="0" cy="56692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96" name="Oval 95"/>
            <p:cNvSpPr/>
            <p:nvPr/>
          </p:nvSpPr>
          <p:spPr>
            <a:xfrm>
              <a:off x="914244" y="3035808"/>
              <a:ext cx="128016" cy="128016"/>
            </a:xfrm>
            <a:prstGeom prst="ellipse">
              <a:avLst/>
            </a:prstGeom>
            <a:solidFill>
              <a:srgbClr val="6FC2C8"/>
            </a:solidFill>
            <a:ln w="19050">
              <a:solidFill>
                <a:srgbClr val="6FC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5"/>
          <p:cNvGrpSpPr/>
          <p:nvPr/>
        </p:nvGrpSpPr>
        <p:grpSpPr>
          <a:xfrm>
            <a:off x="5859656" y="3035808"/>
            <a:ext cx="128016" cy="649224"/>
            <a:chOff x="914244" y="3035808"/>
            <a:chExt cx="128016" cy="649224"/>
          </a:xfrm>
        </p:grpSpPr>
        <p:cxnSp>
          <p:nvCxnSpPr>
            <p:cNvPr id="98" name="Straight Connector 97"/>
            <p:cNvCxnSpPr/>
            <p:nvPr/>
          </p:nvCxnSpPr>
          <p:spPr>
            <a:xfrm>
              <a:off x="978252" y="3118104"/>
              <a:ext cx="0" cy="56692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99" name="Oval 98"/>
            <p:cNvSpPr/>
            <p:nvPr/>
          </p:nvSpPr>
          <p:spPr>
            <a:xfrm>
              <a:off x="914244" y="3035808"/>
              <a:ext cx="128016" cy="128016"/>
            </a:xfrm>
            <a:prstGeom prst="ellipse">
              <a:avLst/>
            </a:prstGeom>
            <a:solidFill>
              <a:srgbClr val="E03886"/>
            </a:solidFill>
            <a:ln w="19050">
              <a:solidFill>
                <a:srgbClr val="E03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6"/>
          <p:cNvGrpSpPr/>
          <p:nvPr/>
        </p:nvGrpSpPr>
        <p:grpSpPr>
          <a:xfrm rot="10800000">
            <a:off x="7068343" y="4142232"/>
            <a:ext cx="128016" cy="649224"/>
            <a:chOff x="914244" y="3035808"/>
            <a:chExt cx="128016" cy="649224"/>
          </a:xfrm>
        </p:grpSpPr>
        <p:cxnSp>
          <p:nvCxnSpPr>
            <p:cNvPr id="101" name="Straight Connector 100"/>
            <p:cNvCxnSpPr/>
            <p:nvPr/>
          </p:nvCxnSpPr>
          <p:spPr>
            <a:xfrm>
              <a:off x="978252" y="3118104"/>
              <a:ext cx="0" cy="56692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Oval 101"/>
            <p:cNvSpPr/>
            <p:nvPr/>
          </p:nvSpPr>
          <p:spPr>
            <a:xfrm>
              <a:off x="914244" y="3035808"/>
              <a:ext cx="128016" cy="128016"/>
            </a:xfrm>
            <a:prstGeom prst="ellipse">
              <a:avLst/>
            </a:prstGeom>
            <a:solidFill>
              <a:srgbClr val="415499"/>
            </a:solidFill>
            <a:ln w="19050">
              <a:solidFill>
                <a:srgbClr val="4154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7"/>
          <p:cNvGrpSpPr/>
          <p:nvPr/>
        </p:nvGrpSpPr>
        <p:grpSpPr>
          <a:xfrm>
            <a:off x="8232648" y="3035808"/>
            <a:ext cx="128016" cy="649224"/>
            <a:chOff x="914244" y="3035808"/>
            <a:chExt cx="128016" cy="649224"/>
          </a:xfrm>
        </p:grpSpPr>
        <p:cxnSp>
          <p:nvCxnSpPr>
            <p:cNvPr id="104" name="Straight Connector 103"/>
            <p:cNvCxnSpPr/>
            <p:nvPr/>
          </p:nvCxnSpPr>
          <p:spPr>
            <a:xfrm>
              <a:off x="978252" y="3118104"/>
              <a:ext cx="0" cy="56692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05" name="Oval 104"/>
            <p:cNvSpPr/>
            <p:nvPr/>
          </p:nvSpPr>
          <p:spPr>
            <a:xfrm>
              <a:off x="914244" y="3035808"/>
              <a:ext cx="128016" cy="128016"/>
            </a:xfrm>
            <a:prstGeom prst="ellipse">
              <a:avLst/>
            </a:prstGeom>
            <a:solidFill>
              <a:srgbClr val="74497E"/>
            </a:solidFill>
            <a:ln w="19050">
              <a:solidFill>
                <a:srgbClr val="7449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6128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22" presetClass="entr" presetSubtype="4" fill="hold" nodeType="withEffect">
                                  <p:stCondLst>
                                    <p:cond delay="7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10" presetClass="entr" presetSubtype="0" fill="hold" grpId="0" nodeType="withEffect">
                                  <p:stCondLst>
                                    <p:cond delay="1250"/>
                                  </p:stCondLst>
                                  <p:childTnLst>
                                    <p:set>
                                      <p:cBhvr>
                                        <p:cTn id="12" dur="1" fill="hold">
                                          <p:stCondLst>
                                            <p:cond delay="0"/>
                                          </p:stCondLst>
                                        </p:cTn>
                                        <p:tgtEl>
                                          <p:spTgt spid="8210"/>
                                        </p:tgtEl>
                                        <p:attrNameLst>
                                          <p:attrName>style.visibility</p:attrName>
                                        </p:attrNameLst>
                                      </p:cBhvr>
                                      <p:to>
                                        <p:strVal val="visible"/>
                                      </p:to>
                                    </p:set>
                                    <p:animEffect transition="in" filter="fade">
                                      <p:cBhvr>
                                        <p:cTn id="13" dur="500"/>
                                        <p:tgtEl>
                                          <p:spTgt spid="82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750"/>
                                        <p:tgtEl>
                                          <p:spTgt spid="11"/>
                                        </p:tgtEl>
                                      </p:cBhvr>
                                    </p:animEffect>
                                  </p:childTnLst>
                                </p:cTn>
                              </p:par>
                              <p:par>
                                <p:cTn id="19" presetID="22" presetClass="entr" presetSubtype="1" fill="hold" nodeType="withEffect">
                                  <p:stCondLst>
                                    <p:cond delay="750"/>
                                  </p:stCondLst>
                                  <p:childTnLst>
                                    <p:set>
                                      <p:cBhvr>
                                        <p:cTn id="20" dur="1" fill="hold">
                                          <p:stCondLst>
                                            <p:cond delay="0"/>
                                          </p:stCondLst>
                                        </p:cTn>
                                        <p:tgtEl>
                                          <p:spTgt spid="88"/>
                                        </p:tgtEl>
                                        <p:attrNameLst>
                                          <p:attrName>style.visibility</p:attrName>
                                        </p:attrNameLst>
                                      </p:cBhvr>
                                      <p:to>
                                        <p:strVal val="visible"/>
                                      </p:to>
                                    </p:set>
                                    <p:animEffect transition="in" filter="wipe(up)">
                                      <p:cBhvr>
                                        <p:cTn id="21" dur="500"/>
                                        <p:tgtEl>
                                          <p:spTgt spid="88"/>
                                        </p:tgtEl>
                                      </p:cBhvr>
                                    </p:animEffect>
                                  </p:childTnLst>
                                </p:cTn>
                              </p:par>
                              <p:par>
                                <p:cTn id="22" presetID="10" presetClass="entr" presetSubtype="0" fill="hold" grpId="0" nodeType="withEffect">
                                  <p:stCondLst>
                                    <p:cond delay="125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750"/>
                                        <p:tgtEl>
                                          <p:spTgt spid="12"/>
                                        </p:tgtEl>
                                      </p:cBhvr>
                                    </p:animEffect>
                                  </p:childTnLst>
                                </p:cTn>
                              </p:par>
                              <p:par>
                                <p:cTn id="30" presetID="22" presetClass="entr" presetSubtype="4" fill="hold" nodeType="withEffect">
                                  <p:stCondLst>
                                    <p:cond delay="750"/>
                                  </p:stCondLst>
                                  <p:childTnLst>
                                    <p:set>
                                      <p:cBhvr>
                                        <p:cTn id="31" dur="1" fill="hold">
                                          <p:stCondLst>
                                            <p:cond delay="0"/>
                                          </p:stCondLst>
                                        </p:cTn>
                                        <p:tgtEl>
                                          <p:spTgt spid="91"/>
                                        </p:tgtEl>
                                        <p:attrNameLst>
                                          <p:attrName>style.visibility</p:attrName>
                                        </p:attrNameLst>
                                      </p:cBhvr>
                                      <p:to>
                                        <p:strVal val="visible"/>
                                      </p:to>
                                    </p:set>
                                    <p:animEffect transition="in" filter="wipe(down)">
                                      <p:cBhvr>
                                        <p:cTn id="32" dur="500"/>
                                        <p:tgtEl>
                                          <p:spTgt spid="91"/>
                                        </p:tgtEl>
                                      </p:cBhvr>
                                    </p:animEffect>
                                  </p:childTnLst>
                                </p:cTn>
                              </p:par>
                              <p:par>
                                <p:cTn id="33" presetID="10" presetClass="entr" presetSubtype="0" fill="hold" grpId="0" nodeType="withEffect">
                                  <p:stCondLst>
                                    <p:cond delay="125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750"/>
                                        <p:tgtEl>
                                          <p:spTgt spid="13"/>
                                        </p:tgtEl>
                                      </p:cBhvr>
                                    </p:animEffect>
                                  </p:childTnLst>
                                </p:cTn>
                              </p:par>
                              <p:par>
                                <p:cTn id="41" presetID="22" presetClass="entr" presetSubtype="1" fill="hold" nodeType="withEffect">
                                  <p:stCondLst>
                                    <p:cond delay="750"/>
                                  </p:stCondLst>
                                  <p:childTnLst>
                                    <p:set>
                                      <p:cBhvr>
                                        <p:cTn id="42" dur="1" fill="hold">
                                          <p:stCondLst>
                                            <p:cond delay="0"/>
                                          </p:stCondLst>
                                        </p:cTn>
                                        <p:tgtEl>
                                          <p:spTgt spid="94"/>
                                        </p:tgtEl>
                                        <p:attrNameLst>
                                          <p:attrName>style.visibility</p:attrName>
                                        </p:attrNameLst>
                                      </p:cBhvr>
                                      <p:to>
                                        <p:strVal val="visible"/>
                                      </p:to>
                                    </p:set>
                                    <p:animEffect transition="in" filter="wipe(up)">
                                      <p:cBhvr>
                                        <p:cTn id="43" dur="500"/>
                                        <p:tgtEl>
                                          <p:spTgt spid="94"/>
                                        </p:tgtEl>
                                      </p:cBhvr>
                                    </p:animEffect>
                                  </p:childTnLst>
                                </p:cTn>
                              </p:par>
                              <p:par>
                                <p:cTn id="44" presetID="10" presetClass="entr" presetSubtype="0" fill="hold" grpId="0" nodeType="withEffect">
                                  <p:stCondLst>
                                    <p:cond delay="125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750"/>
                                        <p:tgtEl>
                                          <p:spTgt spid="14"/>
                                        </p:tgtEl>
                                      </p:cBhvr>
                                    </p:animEffect>
                                  </p:childTnLst>
                                </p:cTn>
                              </p:par>
                              <p:par>
                                <p:cTn id="52" presetID="22" presetClass="entr" presetSubtype="4" fill="hold" nodeType="withEffect">
                                  <p:stCondLst>
                                    <p:cond delay="750"/>
                                  </p:stCondLst>
                                  <p:childTnLst>
                                    <p:set>
                                      <p:cBhvr>
                                        <p:cTn id="53" dur="1" fill="hold">
                                          <p:stCondLst>
                                            <p:cond delay="0"/>
                                          </p:stCondLst>
                                        </p:cTn>
                                        <p:tgtEl>
                                          <p:spTgt spid="97"/>
                                        </p:tgtEl>
                                        <p:attrNameLst>
                                          <p:attrName>style.visibility</p:attrName>
                                        </p:attrNameLst>
                                      </p:cBhvr>
                                      <p:to>
                                        <p:strVal val="visible"/>
                                      </p:to>
                                    </p:set>
                                    <p:animEffect transition="in" filter="wipe(down)">
                                      <p:cBhvr>
                                        <p:cTn id="54" dur="500"/>
                                        <p:tgtEl>
                                          <p:spTgt spid="97"/>
                                        </p:tgtEl>
                                      </p:cBhvr>
                                    </p:animEffect>
                                  </p:childTnLst>
                                </p:cTn>
                              </p:par>
                              <p:par>
                                <p:cTn id="55" presetID="10" presetClass="entr" presetSubtype="0" fill="hold" grpId="0" nodeType="withEffect">
                                  <p:stCondLst>
                                    <p:cond delay="1250"/>
                                  </p:stCondLst>
                                  <p:childTnLst>
                                    <p:set>
                                      <p:cBhvr>
                                        <p:cTn id="56" dur="1" fill="hold">
                                          <p:stCondLst>
                                            <p:cond delay="0"/>
                                          </p:stCondLst>
                                        </p:cTn>
                                        <p:tgtEl>
                                          <p:spTgt spid="8205"/>
                                        </p:tgtEl>
                                        <p:attrNameLst>
                                          <p:attrName>style.visibility</p:attrName>
                                        </p:attrNameLst>
                                      </p:cBhvr>
                                      <p:to>
                                        <p:strVal val="visible"/>
                                      </p:to>
                                    </p:set>
                                    <p:animEffect transition="in" filter="fade">
                                      <p:cBhvr>
                                        <p:cTn id="57" dur="500"/>
                                        <p:tgtEl>
                                          <p:spTgt spid="820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750"/>
                                        <p:tgtEl>
                                          <p:spTgt spid="15"/>
                                        </p:tgtEl>
                                      </p:cBhvr>
                                    </p:animEffect>
                                  </p:childTnLst>
                                </p:cTn>
                              </p:par>
                              <p:par>
                                <p:cTn id="63" presetID="22" presetClass="entr" presetSubtype="1" fill="hold" nodeType="withEffect">
                                  <p:stCondLst>
                                    <p:cond delay="750"/>
                                  </p:stCondLst>
                                  <p:childTnLst>
                                    <p:set>
                                      <p:cBhvr>
                                        <p:cTn id="64" dur="1" fill="hold">
                                          <p:stCondLst>
                                            <p:cond delay="0"/>
                                          </p:stCondLst>
                                        </p:cTn>
                                        <p:tgtEl>
                                          <p:spTgt spid="100"/>
                                        </p:tgtEl>
                                        <p:attrNameLst>
                                          <p:attrName>style.visibility</p:attrName>
                                        </p:attrNameLst>
                                      </p:cBhvr>
                                      <p:to>
                                        <p:strVal val="visible"/>
                                      </p:to>
                                    </p:set>
                                    <p:animEffect transition="in" filter="wipe(up)">
                                      <p:cBhvr>
                                        <p:cTn id="65" dur="500"/>
                                        <p:tgtEl>
                                          <p:spTgt spid="100"/>
                                        </p:tgtEl>
                                      </p:cBhvr>
                                    </p:animEffect>
                                  </p:childTnLst>
                                </p:cTn>
                              </p:par>
                              <p:par>
                                <p:cTn id="66" presetID="10" presetClass="entr" presetSubtype="0" fill="hold" grpId="0" nodeType="withEffect">
                                  <p:stCondLst>
                                    <p:cond delay="1250"/>
                                  </p:stCondLst>
                                  <p:childTnLst>
                                    <p:set>
                                      <p:cBhvr>
                                        <p:cTn id="67" dur="1" fill="hold">
                                          <p:stCondLst>
                                            <p:cond delay="0"/>
                                          </p:stCondLst>
                                        </p:cTn>
                                        <p:tgtEl>
                                          <p:spTgt spid="8213"/>
                                        </p:tgtEl>
                                        <p:attrNameLst>
                                          <p:attrName>style.visibility</p:attrName>
                                        </p:attrNameLst>
                                      </p:cBhvr>
                                      <p:to>
                                        <p:strVal val="visible"/>
                                      </p:to>
                                    </p:set>
                                    <p:animEffect transition="in" filter="fade">
                                      <p:cBhvr>
                                        <p:cTn id="68" dur="500"/>
                                        <p:tgtEl>
                                          <p:spTgt spid="821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ipe(left)">
                                      <p:cBhvr>
                                        <p:cTn id="73" dur="750"/>
                                        <p:tgtEl>
                                          <p:spTgt spid="16"/>
                                        </p:tgtEl>
                                      </p:cBhvr>
                                    </p:animEffect>
                                  </p:childTnLst>
                                </p:cTn>
                              </p:par>
                              <p:par>
                                <p:cTn id="74" presetID="22" presetClass="entr" presetSubtype="4" fill="hold" nodeType="withEffect">
                                  <p:stCondLst>
                                    <p:cond delay="750"/>
                                  </p:stCondLst>
                                  <p:childTnLst>
                                    <p:set>
                                      <p:cBhvr>
                                        <p:cTn id="75" dur="1" fill="hold">
                                          <p:stCondLst>
                                            <p:cond delay="0"/>
                                          </p:stCondLst>
                                        </p:cTn>
                                        <p:tgtEl>
                                          <p:spTgt spid="103"/>
                                        </p:tgtEl>
                                        <p:attrNameLst>
                                          <p:attrName>style.visibility</p:attrName>
                                        </p:attrNameLst>
                                      </p:cBhvr>
                                      <p:to>
                                        <p:strVal val="visible"/>
                                      </p:to>
                                    </p:set>
                                    <p:animEffect transition="in" filter="wipe(down)">
                                      <p:cBhvr>
                                        <p:cTn id="76" dur="500"/>
                                        <p:tgtEl>
                                          <p:spTgt spid="103"/>
                                        </p:tgtEl>
                                      </p:cBhvr>
                                    </p:animEffect>
                                  </p:childTnLst>
                                </p:cTn>
                              </p:par>
                              <p:par>
                                <p:cTn id="77" presetID="10" presetClass="entr" presetSubtype="0" fill="hold" grpId="0" nodeType="withEffect">
                                  <p:stCondLst>
                                    <p:cond delay="1250"/>
                                  </p:stCondLst>
                                  <p:childTnLst>
                                    <p:set>
                                      <p:cBhvr>
                                        <p:cTn id="78" dur="1" fill="hold">
                                          <p:stCondLst>
                                            <p:cond delay="0"/>
                                          </p:stCondLst>
                                        </p:cTn>
                                        <p:tgtEl>
                                          <p:spTgt spid="8206"/>
                                        </p:tgtEl>
                                        <p:attrNameLst>
                                          <p:attrName>style.visibility</p:attrName>
                                        </p:attrNameLst>
                                      </p:cBhvr>
                                      <p:to>
                                        <p:strVal val="visible"/>
                                      </p:to>
                                    </p:set>
                                    <p:animEffect transition="in" filter="fade">
                                      <p:cBhvr>
                                        <p:cTn id="79" dur="500"/>
                                        <p:tgtEl>
                                          <p:spTgt spid="8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0" grpId="0"/>
      <p:bldP spid="37" grpId="0"/>
      <p:bldP spid="38" grpId="0"/>
      <p:bldP spid="39" grpId="0"/>
      <p:bldP spid="8205" grpId="0"/>
      <p:bldP spid="8213" grpId="0"/>
      <p:bldP spid="820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L.I.D.A.R. OPERATIONAL CONSIDERATIONS</a:t>
            </a:r>
          </a:p>
        </p:txBody>
      </p:sp>
      <p:sp>
        <p:nvSpPr>
          <p:cNvPr id="3" name="Content Placeholder 2"/>
          <p:cNvSpPr>
            <a:spLocks noGrp="1"/>
          </p:cNvSpPr>
          <p:nvPr>
            <p:ph idx="1"/>
          </p:nvPr>
        </p:nvSpPr>
        <p:spPr/>
        <p:txBody>
          <a:bodyPr>
            <a:normAutofit/>
          </a:bodyPr>
          <a:lstStyle/>
          <a:p>
            <a:pPr marL="0" indent="0" algn="ctr">
              <a:buNone/>
            </a:pPr>
            <a:r>
              <a:rPr lang="en-US" sz="2800" dirty="0"/>
              <a:t>Pre-Operational</a:t>
            </a:r>
          </a:p>
          <a:p>
            <a:endParaRPr lang="en-US" sz="2800" dirty="0"/>
          </a:p>
          <a:p>
            <a:pPr>
              <a:spcAft>
                <a:spcPts val="1200"/>
              </a:spcAft>
            </a:pPr>
            <a:r>
              <a:rPr lang="en-US" sz="2800" dirty="0"/>
              <a:t>Visual inspection of instrument</a:t>
            </a:r>
          </a:p>
          <a:p>
            <a:pPr>
              <a:spcAft>
                <a:spcPts val="1200"/>
              </a:spcAft>
            </a:pPr>
            <a:r>
              <a:rPr lang="en-US" sz="2800" dirty="0"/>
              <a:t>Transportation considerations</a:t>
            </a:r>
          </a:p>
          <a:p>
            <a:pPr>
              <a:spcAft>
                <a:spcPts val="1200"/>
              </a:spcAft>
            </a:pPr>
            <a:r>
              <a:rPr lang="en-US" sz="2800" dirty="0"/>
              <a:t>Function check of instrument</a:t>
            </a:r>
          </a:p>
        </p:txBody>
      </p:sp>
    </p:spTree>
    <p:extLst>
      <p:ext uri="{BB962C8B-B14F-4D97-AF65-F5344CB8AC3E}">
        <p14:creationId xmlns:p14="http://schemas.microsoft.com/office/powerpoint/2010/main" val="21495964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TESTING	</a:t>
            </a:r>
          </a:p>
        </p:txBody>
      </p:sp>
      <p:sp>
        <p:nvSpPr>
          <p:cNvPr id="3" name="Subtitle 2"/>
          <p:cNvSpPr>
            <a:spLocks noGrp="1"/>
          </p:cNvSpPr>
          <p:nvPr>
            <p:ph type="subTitle" idx="1"/>
          </p:nvPr>
        </p:nvSpPr>
        <p:spPr/>
        <p:txBody>
          <a:bodyPr/>
          <a:lstStyle/>
          <a:p>
            <a:r>
              <a:rPr lang="en-US" dirty="0"/>
              <a:t>Chapter 6</a:t>
            </a:r>
          </a:p>
        </p:txBody>
      </p:sp>
    </p:spTree>
    <p:extLst>
      <p:ext uri="{BB962C8B-B14F-4D97-AF65-F5344CB8AC3E}">
        <p14:creationId xmlns:p14="http://schemas.microsoft.com/office/powerpoint/2010/main" val="30950822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8229600" cy="4297363"/>
          </a:xfrm>
        </p:spPr>
        <p:txBody>
          <a:bodyPr>
            <a:normAutofit/>
          </a:bodyPr>
          <a:lstStyle/>
          <a:p>
            <a:r>
              <a:rPr lang="en-US" sz="2800" dirty="0"/>
              <a:t>Ensures individual light segments and indicators are functioning properly</a:t>
            </a:r>
          </a:p>
          <a:p>
            <a:endParaRPr lang="en-US" sz="2800" dirty="0"/>
          </a:p>
        </p:txBody>
      </p:sp>
      <p:sp>
        <p:nvSpPr>
          <p:cNvPr id="3" name="Title 2"/>
          <p:cNvSpPr>
            <a:spLocks noGrp="1"/>
          </p:cNvSpPr>
          <p:nvPr>
            <p:ph type="title"/>
          </p:nvPr>
        </p:nvSpPr>
        <p:spPr/>
        <p:txBody>
          <a:bodyPr/>
          <a:lstStyle/>
          <a:p>
            <a:r>
              <a:rPr lang="en-US" dirty="0"/>
              <a:t>LIGHT TEST</a:t>
            </a:r>
          </a:p>
        </p:txBody>
      </p:sp>
    </p:spTree>
    <p:extLst>
      <p:ext uri="{BB962C8B-B14F-4D97-AF65-F5344CB8AC3E}">
        <p14:creationId xmlns:p14="http://schemas.microsoft.com/office/powerpoint/2010/main" val="1979540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Internal Circuit Check</a:t>
            </a:r>
          </a:p>
        </p:txBody>
      </p:sp>
      <p:sp>
        <p:nvSpPr>
          <p:cNvPr id="3" name="Title 2"/>
          <p:cNvSpPr>
            <a:spLocks noGrp="1"/>
          </p:cNvSpPr>
          <p:nvPr>
            <p:ph type="title"/>
          </p:nvPr>
        </p:nvSpPr>
        <p:spPr/>
        <p:txBody>
          <a:bodyPr/>
          <a:lstStyle/>
          <a:p>
            <a:r>
              <a:rPr lang="en-US" dirty="0"/>
              <a:t>INTERAL TESTING</a:t>
            </a:r>
          </a:p>
        </p:txBody>
      </p:sp>
    </p:spTree>
    <p:extLst>
      <p:ext uri="{BB962C8B-B14F-4D97-AF65-F5344CB8AC3E}">
        <p14:creationId xmlns:p14="http://schemas.microsoft.com/office/powerpoint/2010/main" val="30136152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Sight Alignment</a:t>
            </a:r>
          </a:p>
          <a:p>
            <a:r>
              <a:rPr lang="en-US" dirty="0"/>
              <a:t>Range</a:t>
            </a:r>
          </a:p>
          <a:p>
            <a:r>
              <a:rPr lang="en-US" dirty="0"/>
              <a:t>Delta Distance</a:t>
            </a:r>
          </a:p>
        </p:txBody>
      </p:sp>
      <p:sp>
        <p:nvSpPr>
          <p:cNvPr id="3" name="Title 2"/>
          <p:cNvSpPr>
            <a:spLocks noGrp="1"/>
          </p:cNvSpPr>
          <p:nvPr>
            <p:ph type="title"/>
          </p:nvPr>
        </p:nvSpPr>
        <p:spPr/>
        <p:txBody>
          <a:bodyPr/>
          <a:lstStyle/>
          <a:p>
            <a:r>
              <a:rPr lang="en-US" dirty="0"/>
              <a:t>EXTERNAL TESTING</a:t>
            </a:r>
          </a:p>
        </p:txBody>
      </p:sp>
    </p:spTree>
    <p:extLst>
      <p:ext uri="{BB962C8B-B14F-4D97-AF65-F5344CB8AC3E}">
        <p14:creationId xmlns:p14="http://schemas.microsoft.com/office/powerpoint/2010/main" val="5825285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600200"/>
            <a:ext cx="8229600" cy="4525963"/>
          </a:xfrm>
        </p:spPr>
        <p:txBody>
          <a:bodyPr/>
          <a:lstStyle/>
          <a:p>
            <a:r>
              <a:rPr lang="en-US" dirty="0"/>
              <a:t>Safe for human exposure</a:t>
            </a:r>
          </a:p>
          <a:p>
            <a:r>
              <a:rPr lang="en-US" dirty="0"/>
              <a:t>Never stare directly into device lens</a:t>
            </a:r>
          </a:p>
          <a:p>
            <a:r>
              <a:rPr lang="en-US" dirty="0"/>
              <a:t>Never stare directly into device lens within 50 feet of device using binoculars, telescope, or other optical gain devices</a:t>
            </a:r>
          </a:p>
          <a:p>
            <a:endParaRPr lang="en-US" dirty="0"/>
          </a:p>
          <a:p>
            <a:endParaRPr lang="en-US" dirty="0"/>
          </a:p>
        </p:txBody>
      </p:sp>
      <p:sp>
        <p:nvSpPr>
          <p:cNvPr id="3" name="Title 2"/>
          <p:cNvSpPr>
            <a:spLocks noGrp="1"/>
          </p:cNvSpPr>
          <p:nvPr>
            <p:ph type="title"/>
          </p:nvPr>
        </p:nvSpPr>
        <p:spPr/>
        <p:txBody>
          <a:bodyPr/>
          <a:lstStyle/>
          <a:p>
            <a:r>
              <a:rPr lang="en-US" dirty="0"/>
              <a:t>L.I.D.A.R. HEALTH CONCERNS</a:t>
            </a:r>
          </a:p>
        </p:txBody>
      </p:sp>
    </p:spTree>
    <p:extLst>
      <p:ext uri="{BB962C8B-B14F-4D97-AF65-F5344CB8AC3E}">
        <p14:creationId xmlns:p14="http://schemas.microsoft.com/office/powerpoint/2010/main" val="14995214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LEGAL CONSIDERATION</a:t>
            </a:r>
          </a:p>
        </p:txBody>
      </p:sp>
      <p:sp>
        <p:nvSpPr>
          <p:cNvPr id="3" name="Subtitle 2"/>
          <p:cNvSpPr>
            <a:spLocks noGrp="1"/>
          </p:cNvSpPr>
          <p:nvPr>
            <p:ph type="subTitle" idx="1"/>
          </p:nvPr>
        </p:nvSpPr>
        <p:spPr/>
        <p:txBody>
          <a:bodyPr/>
          <a:lstStyle/>
          <a:p>
            <a:r>
              <a:rPr lang="en-US" dirty="0"/>
              <a:t>Chapter 7</a:t>
            </a:r>
          </a:p>
        </p:txBody>
      </p:sp>
    </p:spTree>
    <p:extLst>
      <p:ext uri="{BB962C8B-B14F-4D97-AF65-F5344CB8AC3E}">
        <p14:creationId xmlns:p14="http://schemas.microsoft.com/office/powerpoint/2010/main" val="15736763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Evidence must be ruled admissible</a:t>
            </a:r>
          </a:p>
          <a:p>
            <a:r>
              <a:rPr lang="en-US" dirty="0"/>
              <a:t>Sufficient reason to believe evidence is valid</a:t>
            </a:r>
          </a:p>
          <a:p>
            <a:r>
              <a:rPr lang="en-US" dirty="0"/>
              <a:t>Question concerning validity of L.I.D.A.R.:</a:t>
            </a:r>
          </a:p>
          <a:p>
            <a:pPr lvl="1"/>
            <a:r>
              <a:rPr lang="en-US" sz="2400" dirty="0"/>
              <a:t>Is the measurement an accurate representation of the vehicle speed driven by the accused at the time of alleged violation?</a:t>
            </a:r>
          </a:p>
        </p:txBody>
      </p:sp>
      <p:sp>
        <p:nvSpPr>
          <p:cNvPr id="3" name="Title 2"/>
          <p:cNvSpPr>
            <a:spLocks noGrp="1"/>
          </p:cNvSpPr>
          <p:nvPr>
            <p:ph type="title"/>
          </p:nvPr>
        </p:nvSpPr>
        <p:spPr/>
        <p:txBody>
          <a:bodyPr/>
          <a:lstStyle/>
          <a:p>
            <a:r>
              <a:rPr lang="en-US" sz="2400" dirty="0"/>
              <a:t>FUNDAMENTAL CASE LAW AFFECTING L.I.D.A.R.</a:t>
            </a:r>
          </a:p>
        </p:txBody>
      </p:sp>
    </p:spTree>
    <p:extLst>
      <p:ext uri="{BB962C8B-B14F-4D97-AF65-F5344CB8AC3E}">
        <p14:creationId xmlns:p14="http://schemas.microsoft.com/office/powerpoint/2010/main" val="41864376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51037"/>
            <a:ext cx="8229600" cy="4525963"/>
          </a:xfrm>
        </p:spPr>
        <p:txBody>
          <a:bodyPr>
            <a:normAutofit fontScale="85000" lnSpcReduction="20000"/>
          </a:bodyPr>
          <a:lstStyle/>
          <a:p>
            <a:pPr>
              <a:spcAft>
                <a:spcPts val="1200"/>
              </a:spcAft>
            </a:pPr>
            <a:r>
              <a:rPr lang="en-US" dirty="0"/>
              <a:t>Do we know that the operating principles of L.I.D.A.R. are valid?</a:t>
            </a:r>
          </a:p>
          <a:p>
            <a:pPr>
              <a:spcAft>
                <a:spcPts val="1200"/>
              </a:spcAft>
            </a:pPr>
            <a:r>
              <a:rPr lang="en-US" dirty="0"/>
              <a:t>Do we know that the L.I.D.A.R. device was working properly at the time of the alleged violation?</a:t>
            </a:r>
          </a:p>
          <a:p>
            <a:pPr>
              <a:spcAft>
                <a:spcPts val="1200"/>
              </a:spcAft>
            </a:pPr>
            <a:r>
              <a:rPr lang="en-US" dirty="0"/>
              <a:t>Do we know that the operator has the necessary qualifications and performed properly at the time of the alleged violation?</a:t>
            </a:r>
          </a:p>
          <a:p>
            <a:pPr>
              <a:spcAft>
                <a:spcPts val="1200"/>
              </a:spcAft>
            </a:pPr>
            <a:r>
              <a:rPr lang="en-US" dirty="0"/>
              <a:t>Do we know that the speed measurement came from the vehicle driven by the accused?</a:t>
            </a:r>
          </a:p>
          <a:p>
            <a:endParaRPr lang="en-US" dirty="0"/>
          </a:p>
        </p:txBody>
      </p:sp>
      <p:sp>
        <p:nvSpPr>
          <p:cNvPr id="3" name="Title 2"/>
          <p:cNvSpPr>
            <a:spLocks noGrp="1"/>
          </p:cNvSpPr>
          <p:nvPr>
            <p:ph type="title"/>
          </p:nvPr>
        </p:nvSpPr>
        <p:spPr/>
        <p:txBody>
          <a:bodyPr/>
          <a:lstStyle/>
          <a:p>
            <a:r>
              <a:rPr lang="en-US" sz="2800" dirty="0"/>
              <a:t>WHAT IMPACTS ACCEPTANCE OF L.I.D.A.R.</a:t>
            </a:r>
          </a:p>
        </p:txBody>
      </p:sp>
    </p:spTree>
    <p:extLst>
      <p:ext uri="{BB962C8B-B14F-4D97-AF65-F5344CB8AC3E}">
        <p14:creationId xmlns:p14="http://schemas.microsoft.com/office/powerpoint/2010/main" val="24834005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lnSpcReduction="10000"/>
          </a:bodyPr>
          <a:lstStyle/>
          <a:p>
            <a:r>
              <a:rPr lang="en-US" altLang="en-US" dirty="0"/>
              <a:t>Kentucky stationary R.A.D.A.R. case</a:t>
            </a:r>
          </a:p>
          <a:p>
            <a:r>
              <a:rPr lang="en-US" altLang="en-US" dirty="0"/>
              <a:t>Addressed operator qualifications</a:t>
            </a:r>
          </a:p>
          <a:p>
            <a:pPr lvl="1"/>
            <a:r>
              <a:rPr lang="en-US" altLang="en-US" dirty="0"/>
              <a:t>Operator not required to explain internal workings of the device</a:t>
            </a:r>
          </a:p>
          <a:p>
            <a:pPr lvl="1"/>
            <a:r>
              <a:rPr lang="en-US" altLang="en-US" dirty="0"/>
              <a:t>Knowledge of scientific principle irrelevant to operation of a speed measurement device</a:t>
            </a:r>
          </a:p>
          <a:p>
            <a:endParaRPr lang="en-US" altLang="en-US" dirty="0"/>
          </a:p>
          <a:p>
            <a:r>
              <a:rPr lang="en-US" altLang="en-US" dirty="0"/>
              <a:t>Established that operator will have made visual estimate of target vehicle speed</a:t>
            </a:r>
          </a:p>
          <a:p>
            <a:endParaRPr lang="en-US" altLang="en-US" dirty="0"/>
          </a:p>
        </p:txBody>
      </p:sp>
      <p:sp>
        <p:nvSpPr>
          <p:cNvPr id="2" name="Title 1"/>
          <p:cNvSpPr>
            <a:spLocks noGrp="1"/>
          </p:cNvSpPr>
          <p:nvPr>
            <p:ph type="title"/>
          </p:nvPr>
        </p:nvSpPr>
        <p:spPr/>
        <p:txBody>
          <a:bodyPr/>
          <a:lstStyle/>
          <a:p>
            <a:r>
              <a:rPr lang="en-US" sz="3600" dirty="0"/>
              <a:t>HONEYCUTT V. COMMONWEALTH</a:t>
            </a:r>
          </a:p>
        </p:txBody>
      </p:sp>
    </p:spTree>
    <p:extLst>
      <p:ext uri="{BB962C8B-B14F-4D97-AF65-F5344CB8AC3E}">
        <p14:creationId xmlns:p14="http://schemas.microsoft.com/office/powerpoint/2010/main" val="151120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SCIENTIFIC PRINCIPLES</a:t>
            </a:r>
          </a:p>
        </p:txBody>
      </p:sp>
      <p:sp>
        <p:nvSpPr>
          <p:cNvPr id="3" name="Subtitle 2"/>
          <p:cNvSpPr>
            <a:spLocks noGrp="1"/>
          </p:cNvSpPr>
          <p:nvPr>
            <p:ph type="subTitle" idx="1"/>
          </p:nvPr>
        </p:nvSpPr>
        <p:spPr/>
        <p:txBody>
          <a:bodyPr/>
          <a:lstStyle/>
          <a:p>
            <a:r>
              <a:rPr lang="en-US" dirty="0"/>
              <a:t>Chapter 2</a:t>
            </a:r>
          </a:p>
        </p:txBody>
      </p:sp>
    </p:spTree>
    <p:extLst>
      <p:ext uri="{BB962C8B-B14F-4D97-AF65-F5344CB8AC3E}">
        <p14:creationId xmlns:p14="http://schemas.microsoft.com/office/powerpoint/2010/main" val="32542273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8229600" cy="5029200"/>
          </a:xfrm>
        </p:spPr>
        <p:txBody>
          <a:bodyPr>
            <a:normAutofit lnSpcReduction="10000"/>
          </a:bodyPr>
          <a:lstStyle/>
          <a:p>
            <a:pPr marL="0" indent="0">
              <a:buNone/>
            </a:pPr>
            <a:r>
              <a:rPr lang="en-US" dirty="0"/>
              <a:t>L.I.D.A.R. Challenges and Discovery</a:t>
            </a:r>
          </a:p>
          <a:p>
            <a:pPr marL="400050" lvl="1" indent="0">
              <a:buNone/>
            </a:pPr>
            <a:r>
              <a:rPr lang="en-US" sz="1800" dirty="0"/>
              <a:t>A 2008 case in New Jersey based on a L.I.D.A.R. citation, resulted in the conviction being reversed and remanded based on failure to comply with the following:</a:t>
            </a:r>
          </a:p>
          <a:p>
            <a:pPr marL="685800" lvl="1"/>
            <a:r>
              <a:rPr lang="en-US" sz="1800" dirty="0"/>
              <a:t>Providing copies of both sides of the citation and any notes made regarding the stop</a:t>
            </a:r>
          </a:p>
          <a:p>
            <a:pPr marL="685800" lvl="1"/>
            <a:r>
              <a:rPr lang="en-US" sz="1800" dirty="0"/>
              <a:t>A description of the speed-measuring device, make and model</a:t>
            </a:r>
          </a:p>
          <a:p>
            <a:pPr marL="685800" lvl="1"/>
            <a:r>
              <a:rPr lang="en-US" sz="1800" dirty="0"/>
              <a:t>The officer’s training history on the R.A.D.A.R. device; where he was trained and by whom; and manufacturer’s manuals for the device</a:t>
            </a:r>
          </a:p>
          <a:p>
            <a:pPr marL="685800" lvl="1"/>
            <a:r>
              <a:rPr lang="en-US" sz="1800" dirty="0"/>
              <a:t>Training manuals for the State of New Jersey and operating procedure for the speed-measuring device</a:t>
            </a:r>
          </a:p>
          <a:p>
            <a:pPr marL="685800" lvl="1"/>
            <a:r>
              <a:rPr lang="en-US" sz="1800" dirty="0"/>
              <a:t>Officer‘s log showing what citations were issued that day</a:t>
            </a:r>
          </a:p>
          <a:p>
            <a:pPr marL="685800" lvl="1"/>
            <a:r>
              <a:rPr lang="en-US" sz="1800" dirty="0"/>
              <a:t>Repair history of the speed-measuring device for the last 12 months</a:t>
            </a:r>
          </a:p>
          <a:p>
            <a:pPr marL="685800" lvl="1"/>
            <a:r>
              <a:rPr lang="en-US" sz="1800" dirty="0"/>
              <a:t>Any engineering and speed study used to set the speed limit.</a:t>
            </a:r>
          </a:p>
          <a:p>
            <a:pPr marL="685800" lvl="1"/>
            <a:endParaRPr lang="en-US" sz="1800" dirty="0"/>
          </a:p>
          <a:p>
            <a:pPr marL="400050" lvl="1" indent="0">
              <a:buNone/>
            </a:pPr>
            <a:r>
              <a:rPr lang="en-US" sz="1500" dirty="0"/>
              <a:t>State v. Green,417 N.J. Super.190</a:t>
            </a:r>
            <a:r>
              <a:rPr lang="en-US" sz="1500" baseline="30000" dirty="0"/>
              <a:t>th</a:t>
            </a:r>
            <a:r>
              <a:rPr lang="en-US" sz="1500" dirty="0"/>
              <a:t> , 9A.3d 172, 2010 N.J. Super. LEXIS 213 (App.Div.2010)</a:t>
            </a:r>
          </a:p>
          <a:p>
            <a:pPr marL="400050" lvl="1" indent="0">
              <a:buNone/>
            </a:pPr>
            <a:endParaRPr lang="en-US" dirty="0"/>
          </a:p>
        </p:txBody>
      </p:sp>
      <p:sp>
        <p:nvSpPr>
          <p:cNvPr id="2" name="Title 1"/>
          <p:cNvSpPr>
            <a:spLocks noGrp="1"/>
          </p:cNvSpPr>
          <p:nvPr>
            <p:ph type="title"/>
          </p:nvPr>
        </p:nvSpPr>
        <p:spPr/>
        <p:txBody>
          <a:bodyPr/>
          <a:lstStyle/>
          <a:p>
            <a:r>
              <a:rPr lang="en-US" dirty="0"/>
              <a:t>LESSONS LEARNED</a:t>
            </a:r>
          </a:p>
        </p:txBody>
      </p:sp>
    </p:spTree>
    <p:extLst>
      <p:ext uri="{BB962C8B-B14F-4D97-AF65-F5344CB8AC3E}">
        <p14:creationId xmlns:p14="http://schemas.microsoft.com/office/powerpoint/2010/main" val="32082305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722437"/>
            <a:ext cx="8229600" cy="4525963"/>
          </a:xfrm>
        </p:spPr>
        <p:txBody>
          <a:bodyPr>
            <a:normAutofit fontScale="85000" lnSpcReduction="20000"/>
          </a:bodyPr>
          <a:lstStyle/>
          <a:p>
            <a:pPr>
              <a:spcAft>
                <a:spcPts val="1200"/>
              </a:spcAft>
            </a:pPr>
            <a:r>
              <a:rPr lang="en-US" sz="2800" dirty="0"/>
              <a:t>L.I.D.A.R. is accepted in most courts and will be received by judicial notice</a:t>
            </a:r>
          </a:p>
          <a:p>
            <a:pPr>
              <a:spcAft>
                <a:spcPts val="1200"/>
              </a:spcAft>
            </a:pPr>
            <a:r>
              <a:rPr lang="en-US" sz="2800" dirty="0"/>
              <a:t>When a new product is used, a Court can be demanding </a:t>
            </a:r>
          </a:p>
          <a:p>
            <a:pPr lvl="1">
              <a:spcAft>
                <a:spcPts val="1200"/>
              </a:spcAft>
            </a:pPr>
            <a:r>
              <a:rPr lang="en-US" sz="2400" dirty="0"/>
              <a:t>State v. Sweat, 2016-Ohio</a:t>
            </a:r>
          </a:p>
          <a:p>
            <a:pPr>
              <a:spcAft>
                <a:spcPts val="1200"/>
              </a:spcAft>
            </a:pPr>
            <a:r>
              <a:rPr lang="en-US" dirty="0"/>
              <a:t>On appeal, the court defined the requirements for acceptance of a new device, and noted they had not been met</a:t>
            </a:r>
          </a:p>
          <a:p>
            <a:pPr>
              <a:spcAft>
                <a:spcPts val="1200"/>
              </a:spcAft>
            </a:pPr>
            <a:r>
              <a:rPr lang="en-US" dirty="0"/>
              <a:t>State specific requirements are important in case preparation</a:t>
            </a:r>
          </a:p>
          <a:p>
            <a:pPr marL="0" indent="0">
              <a:spcAft>
                <a:spcPts val="1200"/>
              </a:spcAft>
              <a:buNone/>
            </a:pPr>
            <a:r>
              <a:rPr lang="en-US" sz="1400" dirty="0"/>
              <a:t>State v. Sweat, 2016-Ohio-2680 *, 2016 Ohio App. LEXIS 1548 (Ohio Ct. App., Butler County Apr. 25, 2016)</a:t>
            </a:r>
          </a:p>
          <a:p>
            <a:pPr marL="0" indent="0">
              <a:spcAft>
                <a:spcPts val="1200"/>
              </a:spcAft>
              <a:buNone/>
            </a:pPr>
            <a:r>
              <a:rPr lang="en-US" sz="1400" dirty="0"/>
              <a:t>State v. </a:t>
            </a:r>
            <a:r>
              <a:rPr lang="en-US" sz="1400" dirty="0" err="1"/>
              <a:t>Helke</a:t>
            </a:r>
            <a:r>
              <a:rPr lang="en-US" sz="1400" dirty="0"/>
              <a:t>, 2015-Ohio-4402, 46 N.E.3d 188, 2015 Ohio App. LEXIS 4267 (Ohio Ct. App., Montgomery County 2015)</a:t>
            </a:r>
          </a:p>
        </p:txBody>
      </p:sp>
      <p:sp>
        <p:nvSpPr>
          <p:cNvPr id="2" name="Title 1"/>
          <p:cNvSpPr>
            <a:spLocks noGrp="1"/>
          </p:cNvSpPr>
          <p:nvPr>
            <p:ph type="title"/>
          </p:nvPr>
        </p:nvSpPr>
        <p:spPr/>
        <p:txBody>
          <a:bodyPr/>
          <a:lstStyle/>
          <a:p>
            <a:r>
              <a:rPr lang="en-US" sz="3200" dirty="0"/>
              <a:t>IMPACT OF NEW PRODUCTS</a:t>
            </a:r>
          </a:p>
        </p:txBody>
      </p:sp>
    </p:spTree>
    <p:extLst>
      <p:ext uri="{BB962C8B-B14F-4D97-AF65-F5344CB8AC3E}">
        <p14:creationId xmlns:p14="http://schemas.microsoft.com/office/powerpoint/2010/main" val="7869582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46237"/>
            <a:ext cx="8229600" cy="4525963"/>
          </a:xfrm>
        </p:spPr>
        <p:txBody>
          <a:bodyPr>
            <a:normAutofit/>
          </a:bodyPr>
          <a:lstStyle/>
          <a:p>
            <a:r>
              <a:rPr lang="en-US" sz="2800" dirty="0"/>
              <a:t>Challenged proper use of L.I.D.A.R.</a:t>
            </a:r>
          </a:p>
          <a:p>
            <a:r>
              <a:rPr lang="en-US" sz="2800" dirty="0"/>
              <a:t>Court identified proper officer training and before and after testing</a:t>
            </a:r>
          </a:p>
        </p:txBody>
      </p:sp>
      <p:sp>
        <p:nvSpPr>
          <p:cNvPr id="3" name="Title 2"/>
          <p:cNvSpPr>
            <a:spLocks noGrp="1"/>
          </p:cNvSpPr>
          <p:nvPr>
            <p:ph type="title"/>
          </p:nvPr>
        </p:nvSpPr>
        <p:spPr/>
        <p:txBody>
          <a:bodyPr/>
          <a:lstStyle/>
          <a:p>
            <a:r>
              <a:rPr lang="en-US" sz="3600" dirty="0"/>
              <a:t>PEOPLE V. DE PASS (1995)</a:t>
            </a:r>
          </a:p>
        </p:txBody>
      </p:sp>
    </p:spTree>
    <p:extLst>
      <p:ext uri="{BB962C8B-B14F-4D97-AF65-F5344CB8AC3E}">
        <p14:creationId xmlns:p14="http://schemas.microsoft.com/office/powerpoint/2010/main" val="24953648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46237"/>
            <a:ext cx="8229600" cy="4525963"/>
          </a:xfrm>
        </p:spPr>
        <p:txBody>
          <a:bodyPr>
            <a:normAutofit/>
          </a:bodyPr>
          <a:lstStyle/>
          <a:p>
            <a:r>
              <a:rPr lang="en-US" sz="2800" dirty="0"/>
              <a:t>Defendant cited for 90 mph in a 55 mph zone based on L.I.D.A.R. device measurement</a:t>
            </a:r>
          </a:p>
          <a:p>
            <a:r>
              <a:rPr lang="en-US" sz="2800" dirty="0"/>
              <a:t>Insufficient foundation was laid to admit the measurement based on:</a:t>
            </a:r>
          </a:p>
          <a:p>
            <a:pPr lvl="1"/>
            <a:r>
              <a:rPr lang="en-US" sz="2400" dirty="0"/>
              <a:t>Officer’s training did not meet manufacturer’s requirements, even thought the officer was trained in L.I.D.A.R. operation</a:t>
            </a:r>
          </a:p>
          <a:p>
            <a:pPr lvl="1"/>
            <a:r>
              <a:rPr lang="en-US" sz="2400" dirty="0"/>
              <a:t>With no other evidence to support the defendant’s speed; there was no way to support a conviction</a:t>
            </a:r>
          </a:p>
        </p:txBody>
      </p:sp>
      <p:sp>
        <p:nvSpPr>
          <p:cNvPr id="3" name="Title 2"/>
          <p:cNvSpPr>
            <a:spLocks noGrp="1"/>
          </p:cNvSpPr>
          <p:nvPr>
            <p:ph type="title"/>
          </p:nvPr>
        </p:nvSpPr>
        <p:spPr/>
        <p:txBody>
          <a:bodyPr/>
          <a:lstStyle/>
          <a:p>
            <a:r>
              <a:rPr lang="en-US" sz="3600" dirty="0"/>
              <a:t>HAWAII V. ABIYE ASSAYE (2009)</a:t>
            </a:r>
          </a:p>
        </p:txBody>
      </p:sp>
    </p:spTree>
    <p:extLst>
      <p:ext uri="{BB962C8B-B14F-4D97-AF65-F5344CB8AC3E}">
        <p14:creationId xmlns:p14="http://schemas.microsoft.com/office/powerpoint/2010/main" val="36949785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46237"/>
            <a:ext cx="8229600" cy="4525963"/>
          </a:xfrm>
        </p:spPr>
        <p:txBody>
          <a:bodyPr>
            <a:normAutofit fontScale="85000" lnSpcReduction="10000"/>
          </a:bodyPr>
          <a:lstStyle/>
          <a:p>
            <a:r>
              <a:rPr lang="en-US" sz="2800" dirty="0"/>
              <a:t>Ensure officer’s training is well documented and meets all State or local requirements</a:t>
            </a:r>
          </a:p>
          <a:p>
            <a:r>
              <a:rPr lang="en-US" sz="2800" dirty="0"/>
              <a:t>Ensure all training requirements and standards for a particular device are met and can be demonstrated</a:t>
            </a:r>
          </a:p>
          <a:p>
            <a:r>
              <a:rPr lang="en-US" sz="2800" dirty="0"/>
              <a:t>Maintain the operator’s manual for the device in an appropriate format for easy reference and confirmation of information</a:t>
            </a:r>
          </a:p>
          <a:p>
            <a:r>
              <a:rPr lang="en-US" sz="2800" dirty="0"/>
              <a:t>Review and assess potential for challenges to new devices with appropriate authority, e.g. prosecutor’s office, court</a:t>
            </a:r>
          </a:p>
          <a:p>
            <a:r>
              <a:rPr lang="en-US" sz="2800" dirty="0"/>
              <a:t>Ensure all documentation is available, including maintenance records for each speed-measuring device</a:t>
            </a:r>
            <a:endParaRPr lang="en-US" sz="2400" dirty="0"/>
          </a:p>
        </p:txBody>
      </p:sp>
      <p:sp>
        <p:nvSpPr>
          <p:cNvPr id="3" name="Title 2"/>
          <p:cNvSpPr>
            <a:spLocks noGrp="1"/>
          </p:cNvSpPr>
          <p:nvPr>
            <p:ph type="title"/>
          </p:nvPr>
        </p:nvSpPr>
        <p:spPr/>
        <p:txBody>
          <a:bodyPr/>
          <a:lstStyle/>
          <a:p>
            <a:r>
              <a:rPr lang="en-US" sz="2800" dirty="0"/>
              <a:t>MEETING THE NEEDS FOR JUDICIAL NOTICE</a:t>
            </a:r>
          </a:p>
        </p:txBody>
      </p:sp>
    </p:spTree>
    <p:extLst>
      <p:ext uri="{BB962C8B-B14F-4D97-AF65-F5344CB8AC3E}">
        <p14:creationId xmlns:p14="http://schemas.microsoft.com/office/powerpoint/2010/main" val="33978486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SUMMARY AND </a:t>
            </a:r>
            <a:br>
              <a:rPr lang="en-US" dirty="0"/>
            </a:br>
            <a:r>
              <a:rPr lang="en-US" dirty="0"/>
              <a:t>SECTION REVIEW</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49097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DOPPLER PRINCIPLE</a:t>
            </a:r>
          </a:p>
        </p:txBody>
      </p:sp>
      <p:sp>
        <p:nvSpPr>
          <p:cNvPr id="7" name="Content Placeholder 6"/>
          <p:cNvSpPr>
            <a:spLocks noGrp="1"/>
          </p:cNvSpPr>
          <p:nvPr>
            <p:ph idx="1"/>
          </p:nvPr>
        </p:nvSpPr>
        <p:spPr>
          <a:xfrm>
            <a:off x="457200" y="1874837"/>
            <a:ext cx="8229600" cy="4525963"/>
          </a:xfrm>
        </p:spPr>
        <p:txBody>
          <a:bodyPr>
            <a:normAutofit/>
          </a:bodyPr>
          <a:lstStyle/>
          <a:p>
            <a:pPr>
              <a:spcAft>
                <a:spcPct val="100000"/>
              </a:spcAft>
              <a:buFontTx/>
              <a:buChar char="•"/>
              <a:defRPr/>
            </a:pPr>
            <a:r>
              <a:rPr lang="en-US" altLang="en-US" dirty="0"/>
              <a:t>Based upon sound waves</a:t>
            </a:r>
          </a:p>
          <a:p>
            <a:pPr>
              <a:buFontTx/>
              <a:buChar char="•"/>
              <a:defRPr/>
            </a:pPr>
            <a:r>
              <a:rPr lang="en-US" altLang="en-US" dirty="0"/>
              <a:t>Later determined to apply to other types of waves </a:t>
            </a:r>
          </a:p>
          <a:p>
            <a:pPr marL="457200" lvl="1" indent="0">
              <a:spcAft>
                <a:spcPts val="0"/>
              </a:spcAft>
              <a:buNone/>
              <a:defRPr/>
            </a:pPr>
            <a:endParaRPr lang="en-US" altLang="en-US" dirty="0"/>
          </a:p>
          <a:p>
            <a:pPr marL="0" indent="0" algn="ctr">
              <a:spcAft>
                <a:spcPct val="100000"/>
              </a:spcAft>
              <a:buNone/>
              <a:defRPr/>
            </a:pPr>
            <a:r>
              <a:rPr lang="en-US" altLang="en-US" dirty="0"/>
              <a:t>“The frequency of a wave is relative to the motion between the source and the observer.”</a:t>
            </a:r>
          </a:p>
        </p:txBody>
      </p:sp>
    </p:spTree>
    <p:extLst>
      <p:ext uri="{BB962C8B-B14F-4D97-AF65-F5344CB8AC3E}">
        <p14:creationId xmlns:p14="http://schemas.microsoft.com/office/powerpoint/2010/main" val="3417137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4">
            <a:extLst>
              <a:ext uri="{28A0092B-C50C-407E-A947-70E740481C1C}">
                <a14:useLocalDpi xmlns:a14="http://schemas.microsoft.com/office/drawing/2010/main" val="0"/>
              </a:ext>
            </a:extLst>
          </a:blip>
          <a:srcRect l="1517" r="15733"/>
          <a:stretch>
            <a:fillRect/>
          </a:stretch>
        </p:blipFill>
        <p:spPr bwMode="auto">
          <a:xfrm>
            <a:off x="0" y="0"/>
            <a:ext cx="915823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Oval 4"/>
          <p:cNvSpPr>
            <a:spLocks noChangeArrowheads="1"/>
          </p:cNvSpPr>
          <p:nvPr/>
        </p:nvSpPr>
        <p:spPr bwMode="auto">
          <a:xfrm>
            <a:off x="2357438" y="2022475"/>
            <a:ext cx="2446337" cy="2446338"/>
          </a:xfrm>
          <a:prstGeom prst="ellipse">
            <a:avLst/>
          </a:prstGeom>
          <a:noFill/>
          <a:ln w="57150" algn="ctr">
            <a:solidFill>
              <a:schemeClr val="bg1"/>
            </a:solidFill>
            <a:round/>
            <a:headEnd/>
            <a:tailEnd/>
          </a:ln>
          <a:effectLst>
            <a:outerShdw blurRad="76200" dist="50800" dir="6600000" algn="ctr" rotWithShape="0">
              <a:schemeClr val="bg2">
                <a:lumMod val="50000"/>
                <a:alpha val="75000"/>
              </a:schemeClr>
            </a:outerShdw>
          </a:effectLs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solidFill>
                <a:prstClr val="black"/>
              </a:solidFill>
            </a:endParaRPr>
          </a:p>
        </p:txBody>
      </p:sp>
      <p:sp>
        <p:nvSpPr>
          <p:cNvPr id="3076" name="Oval 7"/>
          <p:cNvSpPr>
            <a:spLocks noChangeArrowheads="1"/>
          </p:cNvSpPr>
          <p:nvPr/>
        </p:nvSpPr>
        <p:spPr bwMode="auto">
          <a:xfrm>
            <a:off x="2201863" y="1674813"/>
            <a:ext cx="3155950" cy="3128962"/>
          </a:xfrm>
          <a:prstGeom prst="ellipse">
            <a:avLst/>
          </a:prstGeom>
          <a:noFill/>
          <a:ln w="57150" algn="ctr">
            <a:solidFill>
              <a:schemeClr val="bg1"/>
            </a:solidFill>
            <a:round/>
            <a:headEnd/>
            <a:tailEnd/>
          </a:ln>
          <a:effectLst>
            <a:outerShdw blurRad="76200" dist="50800" dir="6600000" algn="ctr" rotWithShape="0">
              <a:schemeClr val="bg2">
                <a:lumMod val="50000"/>
                <a:alpha val="55000"/>
              </a:schemeClr>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solidFill>
                <a:prstClr val="black"/>
              </a:solidFill>
            </a:endParaRPr>
          </a:p>
        </p:txBody>
      </p:sp>
      <p:sp>
        <p:nvSpPr>
          <p:cNvPr id="3077" name="Oval 8"/>
          <p:cNvSpPr>
            <a:spLocks noChangeArrowheads="1"/>
          </p:cNvSpPr>
          <p:nvPr/>
        </p:nvSpPr>
        <p:spPr bwMode="auto">
          <a:xfrm>
            <a:off x="2036763" y="1377950"/>
            <a:ext cx="3694112" cy="3798888"/>
          </a:xfrm>
          <a:prstGeom prst="ellipse">
            <a:avLst/>
          </a:prstGeom>
          <a:noFill/>
          <a:ln w="57150" algn="ctr">
            <a:solidFill>
              <a:schemeClr val="bg1"/>
            </a:solidFill>
            <a:round/>
            <a:headEnd/>
            <a:tailEnd/>
          </a:ln>
          <a:effectLst>
            <a:outerShdw blurRad="76200" dist="50800" dir="6600000" algn="ctr" rotWithShape="0">
              <a:schemeClr val="bg2">
                <a:lumMod val="50000"/>
                <a:alpha val="55000"/>
              </a:schemeClr>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solidFill>
                <a:prstClr val="black"/>
              </a:solidFill>
            </a:endParaRPr>
          </a:p>
        </p:txBody>
      </p:sp>
      <p:sp>
        <p:nvSpPr>
          <p:cNvPr id="3078" name="Oval 9"/>
          <p:cNvSpPr>
            <a:spLocks noChangeArrowheads="1"/>
          </p:cNvSpPr>
          <p:nvPr/>
        </p:nvSpPr>
        <p:spPr bwMode="auto">
          <a:xfrm>
            <a:off x="1855788" y="1017588"/>
            <a:ext cx="4983162" cy="4546600"/>
          </a:xfrm>
          <a:prstGeom prst="ellipse">
            <a:avLst/>
          </a:prstGeom>
          <a:noFill/>
          <a:ln w="57150" algn="ctr">
            <a:solidFill>
              <a:schemeClr val="bg1"/>
            </a:solidFill>
            <a:round/>
            <a:headEnd/>
            <a:tailEnd/>
          </a:ln>
          <a:effectLst>
            <a:outerShdw blurRad="76200" dist="50800" dir="6600000" algn="ctr" rotWithShape="0">
              <a:schemeClr val="bg2">
                <a:lumMod val="50000"/>
                <a:alpha val="55000"/>
              </a:schemeClr>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solidFill>
                <a:prstClr val="black"/>
              </a:solidFill>
            </a:endParaRPr>
          </a:p>
        </p:txBody>
      </p:sp>
      <p:sp>
        <p:nvSpPr>
          <p:cNvPr id="3079" name="Oval 10"/>
          <p:cNvSpPr>
            <a:spLocks noChangeArrowheads="1"/>
          </p:cNvSpPr>
          <p:nvPr/>
        </p:nvSpPr>
        <p:spPr bwMode="auto">
          <a:xfrm>
            <a:off x="1711325" y="631825"/>
            <a:ext cx="6440488" cy="5370513"/>
          </a:xfrm>
          <a:prstGeom prst="ellipse">
            <a:avLst/>
          </a:prstGeom>
          <a:noFill/>
          <a:ln w="57150" algn="ctr">
            <a:solidFill>
              <a:schemeClr val="bg1"/>
            </a:solidFill>
            <a:round/>
            <a:headEnd/>
            <a:tailEnd/>
          </a:ln>
          <a:effectLst>
            <a:outerShdw blurRad="76200" dist="50800" dir="6600000" algn="ctr" rotWithShape="0">
              <a:schemeClr val="bg2">
                <a:lumMod val="50000"/>
                <a:alpha val="55000"/>
              </a:schemeClr>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solidFill>
                <a:prstClr val="black"/>
              </a:solidFill>
            </a:endParaRPr>
          </a:p>
        </p:txBody>
      </p:sp>
      <p:cxnSp>
        <p:nvCxnSpPr>
          <p:cNvPr id="3080" name="Straight Arrow Connector 6"/>
          <p:cNvCxnSpPr>
            <a:cxnSpLocks noChangeShapeType="1"/>
          </p:cNvCxnSpPr>
          <p:nvPr/>
        </p:nvCxnSpPr>
        <p:spPr bwMode="auto">
          <a:xfrm flipH="1">
            <a:off x="1158875" y="6375400"/>
            <a:ext cx="7751763" cy="0"/>
          </a:xfrm>
          <a:prstGeom prst="straightConnector1">
            <a:avLst/>
          </a:prstGeom>
          <a:noFill/>
          <a:ln w="57150" algn="ctr">
            <a:solidFill>
              <a:schemeClr val="bg1"/>
            </a:solidFill>
            <a:round/>
            <a:headEnd/>
            <a:tailEnd type="arrow" w="med" len="med"/>
          </a:ln>
          <a:effectLst>
            <a:outerShdw blurRad="76200" dist="50800" dir="6600000" algn="ctr" rotWithShape="0">
              <a:schemeClr val="bg2">
                <a:lumMod val="10000"/>
                <a:alpha val="75000"/>
              </a:schemeClr>
            </a:outerShdw>
          </a:effectLst>
          <a:extLst>
            <a:ext uri="{909E8E84-426E-40DD-AFC4-6F175D3DCCD1}">
              <a14:hiddenFill xmlns:a14="http://schemas.microsoft.com/office/drawing/2010/main">
                <a:noFill/>
              </a14:hiddenFill>
            </a:ext>
          </a:extLst>
        </p:spPr>
      </p:cxnSp>
      <p:cxnSp>
        <p:nvCxnSpPr>
          <p:cNvPr id="14" name="Straight Arrow Connector 6"/>
          <p:cNvCxnSpPr>
            <a:cxnSpLocks noChangeShapeType="1"/>
          </p:cNvCxnSpPr>
          <p:nvPr/>
        </p:nvCxnSpPr>
        <p:spPr bwMode="auto">
          <a:xfrm flipV="1">
            <a:off x="1855788" y="3827973"/>
            <a:ext cx="735012" cy="439227"/>
          </a:xfrm>
          <a:prstGeom prst="straightConnector1">
            <a:avLst/>
          </a:prstGeom>
          <a:noFill/>
          <a:ln w="57150" algn="ctr">
            <a:solidFill>
              <a:srgbClr val="027AD4"/>
            </a:solidFill>
            <a:round/>
            <a:headEnd/>
            <a:tailEnd type="arrow" w="med" len="med"/>
          </a:ln>
          <a:effectLst>
            <a:glow rad="50800">
              <a:schemeClr val="bg1">
                <a:alpha val="60000"/>
              </a:schemeClr>
            </a:glow>
            <a:outerShdw blurRad="76200" dist="50800" dir="6600000" sx="150000" sy="150000" algn="ctr" rotWithShape="0">
              <a:schemeClr val="bg2">
                <a:lumMod val="10000"/>
                <a:alpha val="50000"/>
              </a:schemeClr>
            </a:outerShdw>
            <a:softEdge rad="0"/>
          </a:effectLst>
          <a:extLst>
            <a:ext uri="{909E8E84-426E-40DD-AFC4-6F175D3DCCD1}">
              <a14:hiddenFill xmlns:a14="http://schemas.microsoft.com/office/drawing/2010/main">
                <a:noFill/>
              </a14:hiddenFill>
            </a:ext>
          </a:extLst>
        </p:spPr>
      </p:cxnSp>
      <p:sp>
        <p:nvSpPr>
          <p:cNvPr id="3" name="Snip Single Corner Rectangle 2"/>
          <p:cNvSpPr/>
          <p:nvPr/>
        </p:nvSpPr>
        <p:spPr>
          <a:xfrm>
            <a:off x="298948" y="4052888"/>
            <a:ext cx="1752600" cy="831850"/>
          </a:xfrm>
          <a:custGeom>
            <a:avLst/>
            <a:gdLst>
              <a:gd name="connsiteX0" fmla="*/ 0 w 1752600"/>
              <a:gd name="connsiteY0" fmla="*/ 0 h 831850"/>
              <a:gd name="connsiteX1" fmla="*/ 1613956 w 1752600"/>
              <a:gd name="connsiteY1" fmla="*/ 0 h 831850"/>
              <a:gd name="connsiteX2" fmla="*/ 1752600 w 1752600"/>
              <a:gd name="connsiteY2" fmla="*/ 138644 h 831850"/>
              <a:gd name="connsiteX3" fmla="*/ 1752600 w 1752600"/>
              <a:gd name="connsiteY3" fmla="*/ 831850 h 831850"/>
              <a:gd name="connsiteX4" fmla="*/ 0 w 1752600"/>
              <a:gd name="connsiteY4" fmla="*/ 831850 h 831850"/>
              <a:gd name="connsiteX5" fmla="*/ 0 w 1752600"/>
              <a:gd name="connsiteY5" fmla="*/ 0 h 831850"/>
              <a:gd name="connsiteX0" fmla="*/ 0 w 1752600"/>
              <a:gd name="connsiteY0" fmla="*/ 0 h 831850"/>
              <a:gd name="connsiteX1" fmla="*/ 1613956 w 1752600"/>
              <a:gd name="connsiteY1" fmla="*/ 0 h 831850"/>
              <a:gd name="connsiteX2" fmla="*/ 1752600 w 1752600"/>
              <a:gd name="connsiteY2" fmla="*/ 273817 h 831850"/>
              <a:gd name="connsiteX3" fmla="*/ 1752600 w 1752600"/>
              <a:gd name="connsiteY3" fmla="*/ 831850 h 831850"/>
              <a:gd name="connsiteX4" fmla="*/ 0 w 1752600"/>
              <a:gd name="connsiteY4" fmla="*/ 831850 h 831850"/>
              <a:gd name="connsiteX5" fmla="*/ 0 w 1752600"/>
              <a:gd name="connsiteY5" fmla="*/ 0 h 831850"/>
              <a:gd name="connsiteX0" fmla="*/ 0 w 1752600"/>
              <a:gd name="connsiteY0" fmla="*/ 0 h 831850"/>
              <a:gd name="connsiteX1" fmla="*/ 1558297 w 1752600"/>
              <a:gd name="connsiteY1" fmla="*/ 0 h 831850"/>
              <a:gd name="connsiteX2" fmla="*/ 1752600 w 1752600"/>
              <a:gd name="connsiteY2" fmla="*/ 273817 h 831850"/>
              <a:gd name="connsiteX3" fmla="*/ 1752600 w 1752600"/>
              <a:gd name="connsiteY3" fmla="*/ 831850 h 831850"/>
              <a:gd name="connsiteX4" fmla="*/ 0 w 1752600"/>
              <a:gd name="connsiteY4" fmla="*/ 831850 h 831850"/>
              <a:gd name="connsiteX5" fmla="*/ 0 w 1752600"/>
              <a:gd name="connsiteY5" fmla="*/ 0 h 83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600" h="831850">
                <a:moveTo>
                  <a:pt x="0" y="0"/>
                </a:moveTo>
                <a:lnTo>
                  <a:pt x="1558297" y="0"/>
                </a:lnTo>
                <a:lnTo>
                  <a:pt x="1752600" y="273817"/>
                </a:lnTo>
                <a:lnTo>
                  <a:pt x="1752600" y="831850"/>
                </a:lnTo>
                <a:lnTo>
                  <a:pt x="0" y="831850"/>
                </a:lnTo>
                <a:lnTo>
                  <a:pt x="0" y="0"/>
                </a:lnTo>
                <a:close/>
              </a:path>
            </a:pathLst>
          </a:custGeom>
          <a:gradFill flip="none" rotWithShape="1">
            <a:gsLst>
              <a:gs pos="0">
                <a:srgbClr val="0284E4">
                  <a:lumMod val="94000"/>
                  <a:lumOff val="6000"/>
                </a:srgbClr>
              </a:gs>
              <a:gs pos="50000">
                <a:srgbClr val="0AA1FA">
                  <a:lumMod val="100000"/>
                </a:srgbClr>
              </a:gs>
            </a:gsLst>
            <a:lin ang="5400000" scaled="0"/>
            <a:tileRect/>
          </a:gradFill>
          <a:effectLst>
            <a:outerShdw blurRad="40000" dist="23000" dir="5400000" rotWithShape="0">
              <a:srgbClr val="000000">
                <a:alpha val="35000"/>
              </a:srgbClr>
            </a:outerShdw>
          </a:effectLst>
          <a:scene3d>
            <a:camera prst="orthographicFront">
              <a:rot lat="0" lon="0" rev="0"/>
            </a:camera>
            <a:lightRig rig="sunrise" dir="t">
              <a:rot lat="0" lon="0" rev="5400000"/>
            </a:lightRig>
          </a:scene3d>
          <a:sp3d extrusionH="38100">
            <a:bevelT w="50800" h="25400"/>
            <a:extrusionClr>
              <a:srgbClr val="DD373F"/>
            </a:extrusionClr>
          </a:sp3d>
        </p:spPr>
        <p:style>
          <a:lnRef idx="0">
            <a:schemeClr val="accent6"/>
          </a:lnRef>
          <a:fillRef idx="3">
            <a:schemeClr val="accent6"/>
          </a:fillRef>
          <a:effectRef idx="3">
            <a:schemeClr val="accent6"/>
          </a:effectRef>
          <a:fontRef idx="minor">
            <a:schemeClr val="lt1"/>
          </a:fontRef>
        </p:style>
        <p:txBody>
          <a:bodyPr tIns="45720" rtlCol="0" anchor="ctr" anchorCtr="0">
            <a:noAutofit/>
          </a:bodyPr>
          <a:lstStyle/>
          <a:p>
            <a:pPr>
              <a:lnSpc>
                <a:spcPct val="90000"/>
              </a:lnSpc>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Higher Frequency</a:t>
            </a:r>
          </a:p>
        </p:txBody>
      </p:sp>
      <p:cxnSp>
        <p:nvCxnSpPr>
          <p:cNvPr id="21" name="Straight Arrow Connector 6"/>
          <p:cNvCxnSpPr>
            <a:cxnSpLocks noChangeShapeType="1"/>
          </p:cNvCxnSpPr>
          <p:nvPr/>
        </p:nvCxnSpPr>
        <p:spPr bwMode="auto">
          <a:xfrm flipH="1" flipV="1">
            <a:off x="6557962" y="3827973"/>
            <a:ext cx="735012" cy="439227"/>
          </a:xfrm>
          <a:prstGeom prst="straightConnector1">
            <a:avLst/>
          </a:prstGeom>
          <a:noFill/>
          <a:ln w="57150" algn="ctr">
            <a:solidFill>
              <a:srgbClr val="09A295"/>
            </a:solidFill>
            <a:round/>
            <a:headEnd/>
            <a:tailEnd type="arrow" w="med" len="med"/>
          </a:ln>
          <a:effectLst>
            <a:glow rad="50800">
              <a:schemeClr val="bg1">
                <a:alpha val="70000"/>
              </a:schemeClr>
            </a:glow>
            <a:outerShdw blurRad="127000" dist="50800" dir="5100000" sx="125000" sy="125000" algn="ctr" rotWithShape="0">
              <a:schemeClr val="bg2">
                <a:lumMod val="10000"/>
                <a:alpha val="75000"/>
              </a:schemeClr>
            </a:outerShdw>
            <a:softEdge rad="0"/>
          </a:effectLst>
          <a:extLst>
            <a:ext uri="{909E8E84-426E-40DD-AFC4-6F175D3DCCD1}">
              <a14:hiddenFill xmlns:a14="http://schemas.microsoft.com/office/drawing/2010/main">
                <a:noFill/>
              </a14:hiddenFill>
            </a:ext>
          </a:extLst>
        </p:spPr>
      </p:cxnSp>
      <p:sp>
        <p:nvSpPr>
          <p:cNvPr id="13" name="Snip Single Corner Rectangle 2"/>
          <p:cNvSpPr/>
          <p:nvPr/>
        </p:nvSpPr>
        <p:spPr>
          <a:xfrm flipH="1">
            <a:off x="7086600" y="4052888"/>
            <a:ext cx="1752600" cy="831850"/>
          </a:xfrm>
          <a:custGeom>
            <a:avLst/>
            <a:gdLst>
              <a:gd name="connsiteX0" fmla="*/ 0 w 1752600"/>
              <a:gd name="connsiteY0" fmla="*/ 0 h 831850"/>
              <a:gd name="connsiteX1" fmla="*/ 1613956 w 1752600"/>
              <a:gd name="connsiteY1" fmla="*/ 0 h 831850"/>
              <a:gd name="connsiteX2" fmla="*/ 1752600 w 1752600"/>
              <a:gd name="connsiteY2" fmla="*/ 138644 h 831850"/>
              <a:gd name="connsiteX3" fmla="*/ 1752600 w 1752600"/>
              <a:gd name="connsiteY3" fmla="*/ 831850 h 831850"/>
              <a:gd name="connsiteX4" fmla="*/ 0 w 1752600"/>
              <a:gd name="connsiteY4" fmla="*/ 831850 h 831850"/>
              <a:gd name="connsiteX5" fmla="*/ 0 w 1752600"/>
              <a:gd name="connsiteY5" fmla="*/ 0 h 831850"/>
              <a:gd name="connsiteX0" fmla="*/ 0 w 1752600"/>
              <a:gd name="connsiteY0" fmla="*/ 0 h 831850"/>
              <a:gd name="connsiteX1" fmla="*/ 1613956 w 1752600"/>
              <a:gd name="connsiteY1" fmla="*/ 0 h 831850"/>
              <a:gd name="connsiteX2" fmla="*/ 1752600 w 1752600"/>
              <a:gd name="connsiteY2" fmla="*/ 273817 h 831850"/>
              <a:gd name="connsiteX3" fmla="*/ 1752600 w 1752600"/>
              <a:gd name="connsiteY3" fmla="*/ 831850 h 831850"/>
              <a:gd name="connsiteX4" fmla="*/ 0 w 1752600"/>
              <a:gd name="connsiteY4" fmla="*/ 831850 h 831850"/>
              <a:gd name="connsiteX5" fmla="*/ 0 w 1752600"/>
              <a:gd name="connsiteY5" fmla="*/ 0 h 831850"/>
              <a:gd name="connsiteX0" fmla="*/ 0 w 1752600"/>
              <a:gd name="connsiteY0" fmla="*/ 0 h 831850"/>
              <a:gd name="connsiteX1" fmla="*/ 1558297 w 1752600"/>
              <a:gd name="connsiteY1" fmla="*/ 0 h 831850"/>
              <a:gd name="connsiteX2" fmla="*/ 1752600 w 1752600"/>
              <a:gd name="connsiteY2" fmla="*/ 273817 h 831850"/>
              <a:gd name="connsiteX3" fmla="*/ 1752600 w 1752600"/>
              <a:gd name="connsiteY3" fmla="*/ 831850 h 831850"/>
              <a:gd name="connsiteX4" fmla="*/ 0 w 1752600"/>
              <a:gd name="connsiteY4" fmla="*/ 831850 h 831850"/>
              <a:gd name="connsiteX5" fmla="*/ 0 w 1752600"/>
              <a:gd name="connsiteY5" fmla="*/ 0 h 83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600" h="831850">
                <a:moveTo>
                  <a:pt x="0" y="0"/>
                </a:moveTo>
                <a:lnTo>
                  <a:pt x="1558297" y="0"/>
                </a:lnTo>
                <a:lnTo>
                  <a:pt x="1752600" y="273817"/>
                </a:lnTo>
                <a:lnTo>
                  <a:pt x="1752600" y="831850"/>
                </a:lnTo>
                <a:lnTo>
                  <a:pt x="0" y="831850"/>
                </a:lnTo>
                <a:lnTo>
                  <a:pt x="0" y="0"/>
                </a:lnTo>
                <a:close/>
              </a:path>
            </a:pathLst>
          </a:custGeom>
          <a:gradFill flip="none" rotWithShape="1">
            <a:gsLst>
              <a:gs pos="0">
                <a:srgbClr val="00BAAF">
                  <a:lumMod val="94000"/>
                  <a:lumOff val="6000"/>
                </a:srgbClr>
              </a:gs>
              <a:gs pos="50000">
                <a:srgbClr val="00D7D2">
                  <a:lumMod val="100000"/>
                </a:srgbClr>
              </a:gs>
            </a:gsLst>
            <a:lin ang="5400000" scaled="0"/>
            <a:tileRect/>
          </a:gradFill>
          <a:effectLst>
            <a:outerShdw blurRad="40000" dist="23000" dir="5400000" rotWithShape="0">
              <a:srgbClr val="000000">
                <a:alpha val="35000"/>
              </a:srgbClr>
            </a:outerShdw>
          </a:effectLst>
          <a:scene3d>
            <a:camera prst="orthographicFront">
              <a:rot lat="0" lon="0" rev="0"/>
            </a:camera>
            <a:lightRig rig="sunrise" dir="t">
              <a:rot lat="0" lon="0" rev="5400000"/>
            </a:lightRig>
          </a:scene3d>
          <a:sp3d extrusionH="38100">
            <a:bevelT w="50800" h="25400"/>
            <a:extrusionClr>
              <a:srgbClr val="DD373F"/>
            </a:extrusionClr>
          </a:sp3d>
        </p:spPr>
        <p:style>
          <a:lnRef idx="0">
            <a:schemeClr val="accent6"/>
          </a:lnRef>
          <a:fillRef idx="3">
            <a:schemeClr val="accent6"/>
          </a:fillRef>
          <a:effectRef idx="3">
            <a:schemeClr val="accent6"/>
          </a:effectRef>
          <a:fontRef idx="minor">
            <a:schemeClr val="lt1"/>
          </a:fontRef>
        </p:style>
        <p:txBody>
          <a:bodyPr tIns="45720" rtlCol="0" anchor="ctr" anchorCtr="0">
            <a:noAutofit/>
          </a:bodyPr>
          <a:lstStyle/>
          <a:p>
            <a:pPr algn="r">
              <a:lnSpc>
                <a:spcPct val="90000"/>
              </a:lnSpc>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Lower Frequency</a:t>
            </a:r>
          </a:p>
        </p:txBody>
      </p:sp>
      <p:pic>
        <p:nvPicPr>
          <p:cNvPr id="2" name="trainDoppl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0" y="407988"/>
            <a:ext cx="609600" cy="609600"/>
          </a:xfrm>
          <a:prstGeom prst="rect">
            <a:avLst/>
          </a:prstGeom>
        </p:spPr>
      </p:pic>
    </p:spTree>
    <p:extLst>
      <p:ext uri="{BB962C8B-B14F-4D97-AF65-F5344CB8AC3E}">
        <p14:creationId xmlns:p14="http://schemas.microsoft.com/office/powerpoint/2010/main" val="32698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 calcmode="lin" valueType="num">
                                      <p:cBhvr additive="base">
                                        <p:cTn id="7" dur="1000" fill="hold"/>
                                        <p:tgtEl>
                                          <p:spTgt spid="3080"/>
                                        </p:tgtEl>
                                        <p:attrNameLst>
                                          <p:attrName>ppt_x</p:attrName>
                                        </p:attrNameLst>
                                      </p:cBhvr>
                                      <p:tavLst>
                                        <p:tav tm="0">
                                          <p:val>
                                            <p:strVal val="1+#ppt_w/2"/>
                                          </p:val>
                                        </p:tav>
                                        <p:tav tm="100000">
                                          <p:val>
                                            <p:strVal val="#ppt_x"/>
                                          </p:val>
                                        </p:tav>
                                      </p:tavLst>
                                    </p:anim>
                                    <p:anim calcmode="lin" valueType="num">
                                      <p:cBhvr additive="base">
                                        <p:cTn id="8" dur="1000" fill="hold"/>
                                        <p:tgtEl>
                                          <p:spTgt spid="308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1000" fill="hold"/>
                                        <p:tgtEl>
                                          <p:spTgt spid="3075"/>
                                        </p:tgtEl>
                                        <p:attrNameLst>
                                          <p:attrName>ppt_w</p:attrName>
                                        </p:attrNameLst>
                                      </p:cBhvr>
                                      <p:tavLst>
                                        <p:tav tm="0">
                                          <p:val>
                                            <p:fltVal val="0"/>
                                          </p:val>
                                        </p:tav>
                                        <p:tav tm="100000">
                                          <p:val>
                                            <p:strVal val="#ppt_w"/>
                                          </p:val>
                                        </p:tav>
                                      </p:tavLst>
                                    </p:anim>
                                    <p:anim calcmode="lin" valueType="num">
                                      <p:cBhvr>
                                        <p:cTn id="13" dur="1000" fill="hold"/>
                                        <p:tgtEl>
                                          <p:spTgt spid="3075"/>
                                        </p:tgtEl>
                                        <p:attrNameLst>
                                          <p:attrName>ppt_h</p:attrName>
                                        </p:attrNameLst>
                                      </p:cBhvr>
                                      <p:tavLst>
                                        <p:tav tm="0">
                                          <p:val>
                                            <p:fltVal val="0"/>
                                          </p:val>
                                        </p:tav>
                                        <p:tav tm="100000">
                                          <p:val>
                                            <p:strVal val="#ppt_h"/>
                                          </p:val>
                                        </p:tav>
                                      </p:tavLst>
                                    </p:anim>
                                    <p:animEffect transition="in" filter="fade">
                                      <p:cBhvr>
                                        <p:cTn id="14" dur="1000"/>
                                        <p:tgtEl>
                                          <p:spTgt spid="3075"/>
                                        </p:tgtEl>
                                      </p:cBhvr>
                                    </p:animEffect>
                                  </p:childTnLst>
                                </p:cTn>
                              </p:par>
                              <p:par>
                                <p:cTn id="15" presetID="1" presetClass="mediacall" presetSubtype="0" fill="hold" nodeType="withEffect">
                                  <p:stCondLst>
                                    <p:cond delay="0"/>
                                  </p:stCondLst>
                                  <p:childTnLst>
                                    <p:cmd type="call" cmd="playFrom(0.0)">
                                      <p:cBhvr>
                                        <p:cTn id="16" dur="17514" fill="hold"/>
                                        <p:tgtEl>
                                          <p:spTgt spid="2"/>
                                        </p:tgtEl>
                                      </p:cBhvr>
                                    </p:cmd>
                                  </p:childTnLst>
                                </p:cTn>
                              </p:par>
                              <p:par>
                                <p:cTn id="17" presetID="53" presetClass="entr" presetSubtype="16" fill="hold" grpId="0" nodeType="withEffect">
                                  <p:stCondLst>
                                    <p:cond delay="1000"/>
                                  </p:stCondLst>
                                  <p:childTnLst>
                                    <p:set>
                                      <p:cBhvr>
                                        <p:cTn id="18" dur="1" fill="hold">
                                          <p:stCondLst>
                                            <p:cond delay="0"/>
                                          </p:stCondLst>
                                        </p:cTn>
                                        <p:tgtEl>
                                          <p:spTgt spid="3076"/>
                                        </p:tgtEl>
                                        <p:attrNameLst>
                                          <p:attrName>style.visibility</p:attrName>
                                        </p:attrNameLst>
                                      </p:cBhvr>
                                      <p:to>
                                        <p:strVal val="visible"/>
                                      </p:to>
                                    </p:set>
                                    <p:anim calcmode="lin" valueType="num">
                                      <p:cBhvr>
                                        <p:cTn id="19" dur="1000" fill="hold"/>
                                        <p:tgtEl>
                                          <p:spTgt spid="3076"/>
                                        </p:tgtEl>
                                        <p:attrNameLst>
                                          <p:attrName>ppt_w</p:attrName>
                                        </p:attrNameLst>
                                      </p:cBhvr>
                                      <p:tavLst>
                                        <p:tav tm="0">
                                          <p:val>
                                            <p:fltVal val="0"/>
                                          </p:val>
                                        </p:tav>
                                        <p:tav tm="100000">
                                          <p:val>
                                            <p:strVal val="#ppt_w"/>
                                          </p:val>
                                        </p:tav>
                                      </p:tavLst>
                                    </p:anim>
                                    <p:anim calcmode="lin" valueType="num">
                                      <p:cBhvr>
                                        <p:cTn id="20" dur="1000" fill="hold"/>
                                        <p:tgtEl>
                                          <p:spTgt spid="3076"/>
                                        </p:tgtEl>
                                        <p:attrNameLst>
                                          <p:attrName>ppt_h</p:attrName>
                                        </p:attrNameLst>
                                      </p:cBhvr>
                                      <p:tavLst>
                                        <p:tav tm="0">
                                          <p:val>
                                            <p:fltVal val="0"/>
                                          </p:val>
                                        </p:tav>
                                        <p:tav tm="100000">
                                          <p:val>
                                            <p:strVal val="#ppt_h"/>
                                          </p:val>
                                        </p:tav>
                                      </p:tavLst>
                                    </p:anim>
                                    <p:animEffect transition="in" filter="fade">
                                      <p:cBhvr>
                                        <p:cTn id="21" dur="1000"/>
                                        <p:tgtEl>
                                          <p:spTgt spid="3076"/>
                                        </p:tgtEl>
                                      </p:cBhvr>
                                    </p:animEffect>
                                  </p:childTnLst>
                                </p:cTn>
                              </p:par>
                              <p:par>
                                <p:cTn id="22" presetID="53" presetClass="entr" presetSubtype="16" fill="hold" grpId="0" nodeType="withEffect">
                                  <p:stCondLst>
                                    <p:cond delay="2000"/>
                                  </p:stCondLst>
                                  <p:childTnLst>
                                    <p:set>
                                      <p:cBhvr>
                                        <p:cTn id="23" dur="1" fill="hold">
                                          <p:stCondLst>
                                            <p:cond delay="0"/>
                                          </p:stCondLst>
                                        </p:cTn>
                                        <p:tgtEl>
                                          <p:spTgt spid="3077"/>
                                        </p:tgtEl>
                                        <p:attrNameLst>
                                          <p:attrName>style.visibility</p:attrName>
                                        </p:attrNameLst>
                                      </p:cBhvr>
                                      <p:to>
                                        <p:strVal val="visible"/>
                                      </p:to>
                                    </p:set>
                                    <p:anim calcmode="lin" valueType="num">
                                      <p:cBhvr>
                                        <p:cTn id="24" dur="1000" fill="hold"/>
                                        <p:tgtEl>
                                          <p:spTgt spid="3077"/>
                                        </p:tgtEl>
                                        <p:attrNameLst>
                                          <p:attrName>ppt_w</p:attrName>
                                        </p:attrNameLst>
                                      </p:cBhvr>
                                      <p:tavLst>
                                        <p:tav tm="0">
                                          <p:val>
                                            <p:fltVal val="0"/>
                                          </p:val>
                                        </p:tav>
                                        <p:tav tm="100000">
                                          <p:val>
                                            <p:strVal val="#ppt_w"/>
                                          </p:val>
                                        </p:tav>
                                      </p:tavLst>
                                    </p:anim>
                                    <p:anim calcmode="lin" valueType="num">
                                      <p:cBhvr>
                                        <p:cTn id="25" dur="1000" fill="hold"/>
                                        <p:tgtEl>
                                          <p:spTgt spid="3077"/>
                                        </p:tgtEl>
                                        <p:attrNameLst>
                                          <p:attrName>ppt_h</p:attrName>
                                        </p:attrNameLst>
                                      </p:cBhvr>
                                      <p:tavLst>
                                        <p:tav tm="0">
                                          <p:val>
                                            <p:fltVal val="0"/>
                                          </p:val>
                                        </p:tav>
                                        <p:tav tm="100000">
                                          <p:val>
                                            <p:strVal val="#ppt_h"/>
                                          </p:val>
                                        </p:tav>
                                      </p:tavLst>
                                    </p:anim>
                                    <p:animEffect transition="in" filter="fade">
                                      <p:cBhvr>
                                        <p:cTn id="26" dur="1000"/>
                                        <p:tgtEl>
                                          <p:spTgt spid="3077"/>
                                        </p:tgtEl>
                                      </p:cBhvr>
                                    </p:animEffect>
                                  </p:childTnLst>
                                </p:cTn>
                              </p:par>
                              <p:par>
                                <p:cTn id="27" presetID="53" presetClass="entr" presetSubtype="16" fill="hold" grpId="0" nodeType="withEffect">
                                  <p:stCondLst>
                                    <p:cond delay="3000"/>
                                  </p:stCondLst>
                                  <p:childTnLst>
                                    <p:set>
                                      <p:cBhvr>
                                        <p:cTn id="28" dur="1" fill="hold">
                                          <p:stCondLst>
                                            <p:cond delay="0"/>
                                          </p:stCondLst>
                                        </p:cTn>
                                        <p:tgtEl>
                                          <p:spTgt spid="3078"/>
                                        </p:tgtEl>
                                        <p:attrNameLst>
                                          <p:attrName>style.visibility</p:attrName>
                                        </p:attrNameLst>
                                      </p:cBhvr>
                                      <p:to>
                                        <p:strVal val="visible"/>
                                      </p:to>
                                    </p:set>
                                    <p:anim calcmode="lin" valueType="num">
                                      <p:cBhvr>
                                        <p:cTn id="29" dur="1000" fill="hold"/>
                                        <p:tgtEl>
                                          <p:spTgt spid="3078"/>
                                        </p:tgtEl>
                                        <p:attrNameLst>
                                          <p:attrName>ppt_w</p:attrName>
                                        </p:attrNameLst>
                                      </p:cBhvr>
                                      <p:tavLst>
                                        <p:tav tm="0">
                                          <p:val>
                                            <p:fltVal val="0"/>
                                          </p:val>
                                        </p:tav>
                                        <p:tav tm="100000">
                                          <p:val>
                                            <p:strVal val="#ppt_w"/>
                                          </p:val>
                                        </p:tav>
                                      </p:tavLst>
                                    </p:anim>
                                    <p:anim calcmode="lin" valueType="num">
                                      <p:cBhvr>
                                        <p:cTn id="30" dur="1000" fill="hold"/>
                                        <p:tgtEl>
                                          <p:spTgt spid="3078"/>
                                        </p:tgtEl>
                                        <p:attrNameLst>
                                          <p:attrName>ppt_h</p:attrName>
                                        </p:attrNameLst>
                                      </p:cBhvr>
                                      <p:tavLst>
                                        <p:tav tm="0">
                                          <p:val>
                                            <p:fltVal val="0"/>
                                          </p:val>
                                        </p:tav>
                                        <p:tav tm="100000">
                                          <p:val>
                                            <p:strVal val="#ppt_h"/>
                                          </p:val>
                                        </p:tav>
                                      </p:tavLst>
                                    </p:anim>
                                    <p:animEffect transition="in" filter="fade">
                                      <p:cBhvr>
                                        <p:cTn id="31" dur="1000"/>
                                        <p:tgtEl>
                                          <p:spTgt spid="3078"/>
                                        </p:tgtEl>
                                      </p:cBhvr>
                                    </p:animEffect>
                                  </p:childTnLst>
                                </p:cTn>
                              </p:par>
                              <p:par>
                                <p:cTn id="32" presetID="53" presetClass="entr" presetSubtype="16" fill="hold" grpId="0" nodeType="withEffect">
                                  <p:stCondLst>
                                    <p:cond delay="4000"/>
                                  </p:stCondLst>
                                  <p:childTnLst>
                                    <p:set>
                                      <p:cBhvr>
                                        <p:cTn id="33" dur="1" fill="hold">
                                          <p:stCondLst>
                                            <p:cond delay="0"/>
                                          </p:stCondLst>
                                        </p:cTn>
                                        <p:tgtEl>
                                          <p:spTgt spid="3079"/>
                                        </p:tgtEl>
                                        <p:attrNameLst>
                                          <p:attrName>style.visibility</p:attrName>
                                        </p:attrNameLst>
                                      </p:cBhvr>
                                      <p:to>
                                        <p:strVal val="visible"/>
                                      </p:to>
                                    </p:set>
                                    <p:anim calcmode="lin" valueType="num">
                                      <p:cBhvr>
                                        <p:cTn id="34" dur="1000" fill="hold"/>
                                        <p:tgtEl>
                                          <p:spTgt spid="3079"/>
                                        </p:tgtEl>
                                        <p:attrNameLst>
                                          <p:attrName>ppt_w</p:attrName>
                                        </p:attrNameLst>
                                      </p:cBhvr>
                                      <p:tavLst>
                                        <p:tav tm="0">
                                          <p:val>
                                            <p:fltVal val="0"/>
                                          </p:val>
                                        </p:tav>
                                        <p:tav tm="100000">
                                          <p:val>
                                            <p:strVal val="#ppt_w"/>
                                          </p:val>
                                        </p:tav>
                                      </p:tavLst>
                                    </p:anim>
                                    <p:anim calcmode="lin" valueType="num">
                                      <p:cBhvr>
                                        <p:cTn id="35" dur="1000" fill="hold"/>
                                        <p:tgtEl>
                                          <p:spTgt spid="3079"/>
                                        </p:tgtEl>
                                        <p:attrNameLst>
                                          <p:attrName>ppt_h</p:attrName>
                                        </p:attrNameLst>
                                      </p:cBhvr>
                                      <p:tavLst>
                                        <p:tav tm="0">
                                          <p:val>
                                            <p:fltVal val="0"/>
                                          </p:val>
                                        </p:tav>
                                        <p:tav tm="100000">
                                          <p:val>
                                            <p:strVal val="#ppt_h"/>
                                          </p:val>
                                        </p:tav>
                                      </p:tavLst>
                                    </p:anim>
                                    <p:animEffect transition="in" filter="fade">
                                      <p:cBhvr>
                                        <p:cTn id="36" dur="1000"/>
                                        <p:tgtEl>
                                          <p:spTgt spid="3079"/>
                                        </p:tgtEl>
                                      </p:cBhvr>
                                    </p:animEffect>
                                  </p:childTnLst>
                                </p:cTn>
                              </p:par>
                              <p:par>
                                <p:cTn id="37" presetID="42" presetClass="entr" presetSubtype="0" fill="hold" grpId="0" nodeType="withEffect">
                                  <p:stCondLst>
                                    <p:cond delay="530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530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530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530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remove" display="0">
                  <p:stCondLst>
                    <p:cond delay="indefinite"/>
                  </p:stCondLst>
                  <p:endCondLst>
                    <p:cond evt="onStopAudio" delay="0">
                      <p:tgtEl>
                        <p:sldTgt/>
                      </p:tgtEl>
                    </p:cond>
                  </p:endCondLst>
                </p:cTn>
                <p:tgtEl>
                  <p:spTgt spid="2"/>
                </p:tgtEl>
              </p:cMediaNode>
            </p:audio>
          </p:childTnLst>
        </p:cTn>
      </p:par>
    </p:tnLst>
    <p:bldLst>
      <p:bldP spid="3075" grpId="0" animBg="1"/>
      <p:bldP spid="3076" grpId="0" animBg="1"/>
      <p:bldP spid="3077" grpId="0" animBg="1"/>
      <p:bldP spid="3078" grpId="0" animBg="1"/>
      <p:bldP spid="3079" grpId="0" animBg="1"/>
      <p:bldP spid="3" grpId="0" animBg="1"/>
      <p:bldP spid="13" grpId="0" animBg="1"/>
    </p:bldLst>
  </p:timing>
</p:sld>
</file>

<file path=ppt/theme/theme1.xml><?xml version="1.0" encoding="utf-8"?>
<a:theme xmlns:a="http://schemas.openxmlformats.org/drawingml/2006/main" name="Office Theme">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6536</TotalTime>
  <Words>3238</Words>
  <Application>Microsoft Office PowerPoint</Application>
  <PresentationFormat>On-screen Show (4:3)</PresentationFormat>
  <Paragraphs>575</Paragraphs>
  <Slides>75</Slides>
  <Notes>38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Arial</vt:lpstr>
      <vt:lpstr>Calibri</vt:lpstr>
      <vt:lpstr>Cambria Math</vt:lpstr>
      <vt:lpstr>Helvetica</vt:lpstr>
      <vt:lpstr>Imprint MT Shadow</vt:lpstr>
      <vt:lpstr>Tahoma</vt:lpstr>
      <vt:lpstr>Times New Roman</vt:lpstr>
      <vt:lpstr>Office Theme</vt:lpstr>
      <vt:lpstr>INTRODUCTION/HISTORY</vt:lpstr>
      <vt:lpstr>MODULE CONTENT</vt:lpstr>
      <vt:lpstr>L.I.D.A.R.</vt:lpstr>
      <vt:lpstr>L.A.S.E.R.</vt:lpstr>
      <vt:lpstr>TYPES OF L.A.S.E.R.</vt:lpstr>
      <vt:lpstr>HISTORY OF L.A.S.E.R.S</vt:lpstr>
      <vt:lpstr>SCIENTIFIC PRINCIPLES</vt:lpstr>
      <vt:lpstr>DOPPLER PRINCIPLE</vt:lpstr>
      <vt:lpstr>PowerPoint Presentation</vt:lpstr>
      <vt:lpstr>RELATIVE MOTION</vt:lpstr>
      <vt:lpstr>L.I.D.A.R. USES LIGHT WAVES</vt:lpstr>
      <vt:lpstr>WAVE AND WAVELENGTH</vt:lpstr>
      <vt:lpstr>TYPES OF WAVES &amp; THEIR MEDIUMS</vt:lpstr>
      <vt:lpstr>THE ELECTROMAGNETIC SPECTRUM</vt:lpstr>
      <vt:lpstr>WAVELENGTH</vt:lpstr>
      <vt:lpstr>FREQUENCIES</vt:lpstr>
      <vt:lpstr>PROPERTIES OF LIGHT</vt:lpstr>
      <vt:lpstr>FUNCTION</vt:lpstr>
      <vt:lpstr>L.A.S.E.R.</vt:lpstr>
      <vt:lpstr>CREATING L.A.S.E.R. LIGHT</vt:lpstr>
      <vt:lpstr>OPTICAL RESONATOR</vt:lpstr>
      <vt:lpstr>LASING MEDIUM</vt:lpstr>
      <vt:lpstr>CONSISTENT PROPERTIES OF L.A.S.E.R.S TODAY</vt:lpstr>
      <vt:lpstr>HOW L.A.S.E.R.S MEASURE DISTANCE</vt:lpstr>
      <vt:lpstr>SPEED OF LIGHT</vt:lpstr>
      <vt:lpstr>CHARACTERISTICS OF L.A.S.E.R. PULSES</vt:lpstr>
      <vt:lpstr>HOW L.A.S.E.R.S MEASURE DISTANCE</vt:lpstr>
      <vt:lpstr>HOW L.A.S.E.R.S MEASURE DISTANCE</vt:lpstr>
      <vt:lpstr>HOW L.A.S.E.R.S MEASURE DISTANCE</vt:lpstr>
      <vt:lpstr>L.I.D.A.R.</vt:lpstr>
      <vt:lpstr>PROPERTIES OF L.I.D.A.R.S</vt:lpstr>
      <vt:lpstr>BASIC L.I.D.A.R. COMPONENTS </vt:lpstr>
      <vt:lpstr>TIME OF FLIGHT</vt:lpstr>
      <vt:lpstr>HOW L.I.D.A.R.S MEASURE SPEED</vt:lpstr>
      <vt:lpstr>HOW L.I.D.A.R.S MEASURE SPEED</vt:lpstr>
      <vt:lpstr>HOW L.I.D.A.R.S MEASURE SPEED</vt:lpstr>
      <vt:lpstr>HOW L.I.D.A.R.S MEASURE SPEED</vt:lpstr>
      <vt:lpstr>L.I.D.A.R. Beam Width</vt:lpstr>
      <vt:lpstr>BEAM WIDTHS</vt:lpstr>
      <vt:lpstr>AVERAGE OF LEAST SQUARES</vt:lpstr>
      <vt:lpstr>AVERAGE OF LEAST SQUARES</vt:lpstr>
      <vt:lpstr>AVERAGE OF LEAST SQUARES</vt:lpstr>
      <vt:lpstr>AVERAGE OF LEAST SQUARES</vt:lpstr>
      <vt:lpstr>AVERAGE OF LEAST SQUARES</vt:lpstr>
      <vt:lpstr>AVERAGE OF LEAST SQUARES</vt:lpstr>
      <vt:lpstr>L.I.D.A.R. TARGETING</vt:lpstr>
      <vt:lpstr>AIMING POINTS ON VEHICLE</vt:lpstr>
      <vt:lpstr>L.I.D.A.R. TRACKING HISTORY</vt:lpstr>
      <vt:lpstr>L.I.D.A.R. EFFECTS</vt:lpstr>
      <vt:lpstr>FACTORS AFFECTING L.I.D.A.R.</vt:lpstr>
      <vt:lpstr>FACTORS AFFECTING L.I.D.A.R.</vt:lpstr>
      <vt:lpstr>SWEEP EFFECT</vt:lpstr>
      <vt:lpstr>SWEEP EFFECT</vt:lpstr>
      <vt:lpstr>SWEEP EFFECT</vt:lpstr>
      <vt:lpstr>SWEEP EFFECT</vt:lpstr>
      <vt:lpstr>STATIONARY COSINE EFFECT</vt:lpstr>
      <vt:lpstr>COSINE EFFECT</vt:lpstr>
      <vt:lpstr>L.I.D.A.R. JAMMER</vt:lpstr>
      <vt:lpstr>SET UP</vt:lpstr>
      <vt:lpstr>L.I.D.A.R. OPERATIONAL CONSIDERATIONS</vt:lpstr>
      <vt:lpstr>TESTING </vt:lpstr>
      <vt:lpstr>LIGHT TEST</vt:lpstr>
      <vt:lpstr>INTERAL TESTING</vt:lpstr>
      <vt:lpstr>EXTERNAL TESTING</vt:lpstr>
      <vt:lpstr>L.I.D.A.R. HEALTH CONCERNS</vt:lpstr>
      <vt:lpstr>LEGAL CONSIDERATION</vt:lpstr>
      <vt:lpstr>FUNDAMENTAL CASE LAW AFFECTING L.I.D.A.R.</vt:lpstr>
      <vt:lpstr>WHAT IMPACTS ACCEPTANCE OF L.I.D.A.R.</vt:lpstr>
      <vt:lpstr>HONEYCUTT V. COMMONWEALTH</vt:lpstr>
      <vt:lpstr>LESSONS LEARNED</vt:lpstr>
      <vt:lpstr>IMPACT OF NEW PRODUCTS</vt:lpstr>
      <vt:lpstr>PEOPLE V. DE PASS (1995)</vt:lpstr>
      <vt:lpstr>HAWAII V. ABIYE ASSAYE (2009)</vt:lpstr>
      <vt:lpstr>MEETING THE NEEDS FOR JUDICIAL NOTICE</vt:lpstr>
      <vt:lpstr>SUMMARY AND  SECTION REVIEW</vt:lpstr>
    </vt:vector>
  </TitlesOfParts>
  <Company>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Rocky Wehling</dc:creator>
  <cp:lastModifiedBy>Kelln, Cheri CTR (TSI)</cp:lastModifiedBy>
  <cp:revision>298</cp:revision>
  <dcterms:created xsi:type="dcterms:W3CDTF">2016-08-02T12:35:49Z</dcterms:created>
  <dcterms:modified xsi:type="dcterms:W3CDTF">2018-09-13T14:58:19Z</dcterms:modified>
</cp:coreProperties>
</file>