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257" r:id="rId2"/>
    <p:sldId id="399" r:id="rId3"/>
    <p:sldId id="263" r:id="rId4"/>
    <p:sldId id="397" r:id="rId5"/>
    <p:sldId id="269" r:id="rId6"/>
    <p:sldId id="256" r:id="rId7"/>
    <p:sldId id="369" r:id="rId8"/>
    <p:sldId id="403" r:id="rId9"/>
    <p:sldId id="260" r:id="rId10"/>
    <p:sldId id="261" r:id="rId11"/>
    <p:sldId id="371" r:id="rId12"/>
    <p:sldId id="402" r:id="rId13"/>
    <p:sldId id="366" r:id="rId14"/>
    <p:sldId id="372" r:id="rId15"/>
    <p:sldId id="373" r:id="rId16"/>
    <p:sldId id="375" r:id="rId17"/>
    <p:sldId id="404" r:id="rId18"/>
    <p:sldId id="300" r:id="rId19"/>
    <p:sldId id="275" r:id="rId20"/>
    <p:sldId id="378" r:id="rId21"/>
    <p:sldId id="379" r:id="rId22"/>
    <p:sldId id="380" r:id="rId23"/>
    <p:sldId id="279" r:id="rId24"/>
    <p:sldId id="381" r:id="rId25"/>
    <p:sldId id="382" r:id="rId26"/>
    <p:sldId id="401" r:id="rId27"/>
    <p:sldId id="282" r:id="rId28"/>
    <p:sldId id="284" r:id="rId29"/>
    <p:sldId id="283" r:id="rId30"/>
    <p:sldId id="285" r:id="rId31"/>
    <p:sldId id="383" r:id="rId32"/>
    <p:sldId id="287" r:id="rId33"/>
    <p:sldId id="389" r:id="rId34"/>
    <p:sldId id="289" r:id="rId35"/>
    <p:sldId id="390" r:id="rId36"/>
    <p:sldId id="291" r:id="rId37"/>
    <p:sldId id="293" r:id="rId38"/>
    <p:sldId id="294" r:id="rId39"/>
    <p:sldId id="295" r:id="rId40"/>
    <p:sldId id="296" r:id="rId41"/>
    <p:sldId id="301" r:id="rId42"/>
    <p:sldId id="384" r:id="rId43"/>
    <p:sldId id="385" r:id="rId44"/>
    <p:sldId id="391" r:id="rId45"/>
    <p:sldId id="305" r:id="rId46"/>
    <p:sldId id="306" r:id="rId47"/>
    <p:sldId id="392" r:id="rId48"/>
    <p:sldId id="393" r:id="rId49"/>
    <p:sldId id="394" r:id="rId50"/>
    <p:sldId id="388" r:id="rId51"/>
    <p:sldId id="311" r:id="rId52"/>
    <p:sldId id="312" r:id="rId53"/>
    <p:sldId id="313" r:id="rId54"/>
    <p:sldId id="314" r:id="rId55"/>
    <p:sldId id="39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406" r:id="rId74"/>
    <p:sldId id="333" r:id="rId75"/>
    <p:sldId id="334" r:id="rId76"/>
    <p:sldId id="299" r:id="rId77"/>
    <p:sldId id="335" r:id="rId78"/>
    <p:sldId id="336" r:id="rId79"/>
    <p:sldId id="337" r:id="rId80"/>
    <p:sldId id="386" r:id="rId81"/>
    <p:sldId id="387" r:id="rId82"/>
    <p:sldId id="340" r:id="rId83"/>
    <p:sldId id="341" r:id="rId84"/>
    <p:sldId id="348" r:id="rId85"/>
    <p:sldId id="342" r:id="rId86"/>
    <p:sldId id="343" r:id="rId87"/>
    <p:sldId id="344" r:id="rId88"/>
    <p:sldId id="345" r:id="rId89"/>
    <p:sldId id="396" r:id="rId90"/>
    <p:sldId id="349" r:id="rId91"/>
    <p:sldId id="359" r:id="rId92"/>
    <p:sldId id="360" r:id="rId93"/>
    <p:sldId id="354" r:id="rId94"/>
    <p:sldId id="353" r:id="rId95"/>
    <p:sldId id="352" r:id="rId96"/>
    <p:sldId id="357" r:id="rId97"/>
    <p:sldId id="351" r:id="rId98"/>
    <p:sldId id="356" r:id="rId99"/>
    <p:sldId id="358" r:id="rId100"/>
    <p:sldId id="364" r:id="rId101"/>
  </p:sldIdLst>
  <p:sldSz cx="9144000" cy="6858000" type="screen4x3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155337"/>
    <a:srgbClr val="1A6845"/>
    <a:srgbClr val="248E5D"/>
    <a:srgbClr val="1D754D"/>
    <a:srgbClr val="164060"/>
    <a:srgbClr val="1C527A"/>
    <a:srgbClr val="23679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3539" autoAdjust="0"/>
  </p:normalViewPr>
  <p:slideViewPr>
    <p:cSldViewPr>
      <p:cViewPr varScale="1">
        <p:scale>
          <a:sx n="74" d="100"/>
          <a:sy n="74" d="100"/>
        </p:scale>
        <p:origin x="16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838"/>
    </p:cViewPr>
  </p:sorter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333" y="0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>
              <a:defRPr sz="1200"/>
            </a:lvl1pPr>
          </a:lstStyle>
          <a:p>
            <a:fld id="{3726A0FA-B561-4A5C-BC6E-38D56726D704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r">
              <a:defRPr sz="1200"/>
            </a:lvl1pPr>
          </a:lstStyle>
          <a:p>
            <a:fld id="{3694C66F-996F-4D2A-8126-B238470C39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6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7958" indent="-2915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608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2524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8959" indent="-23321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65395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31830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98266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64701" indent="-2332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29C0ACF-B7C9-4F62-8236-0947D30A061A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40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b="0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2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98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005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2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26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6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5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43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36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7958" indent="-291522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6089" indent="-23321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32524" indent="-23321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8959" indent="-23321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65395" indent="-233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31830" indent="-233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98266" indent="-233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64701" indent="-2332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32871">
              <a:defRPr/>
            </a:pPr>
            <a:fld id="{6C803758-3267-462B-8D69-8549B4A85FD6}" type="slidenum">
              <a:rPr lang="en-US" altLang="en-US" sz="1200">
                <a:solidFill>
                  <a:prstClr val="black"/>
                </a:solidFill>
              </a:rPr>
              <a:pPr defTabSz="932871">
                <a:defRPr/>
              </a:pPr>
              <a:t>8</a:t>
            </a:fld>
            <a:endParaRPr lang="en-US" altLang="en-US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97891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56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62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9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LITS when setting up your device. 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ight Segment Test,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nternal Circuit Test,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uning Fork Test, and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peedometer Verification. 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not in every user manual, but if you follow this, your equipment should be accurate.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951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87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2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21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2871">
              <a:defRPr/>
            </a:pPr>
            <a:fld id="{3694C66F-996F-4D2A-8126-B238470C39C8}" type="slidenum">
              <a:rPr lang="en-US">
                <a:solidFill>
                  <a:prstClr val="black"/>
                </a:solidFill>
                <a:latin typeface="Calibri"/>
              </a:rPr>
              <a:pPr defTabSz="932871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944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90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2871">
              <a:defRPr/>
            </a:pPr>
            <a:r>
              <a:rPr lang="en-US" altLang="en-US" dirty="0"/>
              <a:t>Need</a:t>
            </a:r>
            <a:r>
              <a:rPr lang="en-US" altLang="en-US" baseline="0" dirty="0"/>
              <a:t>s updated graphics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4C66F-996F-4D2A-8126-B238470C39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5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sharpenSoften amoun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1" r="57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85800" y="3505200"/>
            <a:ext cx="8458200" cy="8382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05000"/>
            <a:ext cx="8439364" cy="17526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046287"/>
            <a:ext cx="9144000" cy="1470025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57600"/>
            <a:ext cx="7753564" cy="9144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439364" y="1905000"/>
            <a:ext cx="45719" cy="1752600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52400" y="5791200"/>
            <a:ext cx="49530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chemeClr val="bg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</a:t>
            </a:r>
          </a:p>
        </p:txBody>
      </p:sp>
    </p:spTree>
    <p:extLst>
      <p:ext uri="{BB962C8B-B14F-4D97-AF65-F5344CB8AC3E}">
        <p14:creationId xmlns:p14="http://schemas.microsoft.com/office/powerpoint/2010/main" val="123560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71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2655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522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95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993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85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rocky.wehling.ctr\Desktop\Untitled-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2075597" y="533401"/>
            <a:ext cx="7068403" cy="105483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8229600" cy="533400"/>
          </a:xfrm>
          <a:solidFill>
            <a:schemeClr val="bg1">
              <a:alpha val="82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1527048"/>
            <a:ext cx="9144000" cy="731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477000" y="1066800"/>
            <a:ext cx="2667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spc="6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</a:t>
            </a:r>
          </a:p>
        </p:txBody>
      </p:sp>
    </p:spTree>
    <p:extLst>
      <p:ext uri="{BB962C8B-B14F-4D97-AF65-F5344CB8AC3E}">
        <p14:creationId xmlns:p14="http://schemas.microsoft.com/office/powerpoint/2010/main" val="265488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8229600" cy="533400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4000" b="0" cap="none" spc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841248"/>
            <a:ext cx="82296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9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rocky.wehling.ctr\Desktop\Untitled-1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2075597" y="533401"/>
            <a:ext cx="7068403" cy="105483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1554481"/>
            <a:ext cx="9144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85750"/>
            <a:ext cx="8229600" cy="580596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28825"/>
            <a:ext cx="4040188" cy="639762"/>
          </a:xfrm>
          <a:solidFill>
            <a:schemeClr val="tx2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66999"/>
            <a:ext cx="4040188" cy="345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27238"/>
            <a:ext cx="4041775" cy="639762"/>
          </a:xfrm>
          <a:solidFill>
            <a:schemeClr val="tx2"/>
          </a:solidFill>
        </p:spPr>
        <p:txBody>
          <a:bodyPr anchor="b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6999"/>
            <a:ext cx="4041775" cy="3459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477000" y="1066800"/>
            <a:ext cx="26670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2400" b="1" spc="600" dirty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</a:t>
            </a:r>
          </a:p>
        </p:txBody>
      </p:sp>
    </p:spTree>
    <p:extLst>
      <p:ext uri="{BB962C8B-B14F-4D97-AF65-F5344CB8AC3E}">
        <p14:creationId xmlns:p14="http://schemas.microsoft.com/office/powerpoint/2010/main" val="193133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04800"/>
            <a:ext cx="8229600" cy="533400"/>
          </a:xfrm>
          <a:solidFill>
            <a:schemeClr val="bg1">
              <a:alpha val="5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841248"/>
            <a:ext cx="8229600" cy="4571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057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4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0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0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7A769-18B3-445A-8347-282FE7CFD8EC}" type="datetimeFigureOut">
              <a:rPr lang="en-US" smtClean="0"/>
              <a:t>9/18/2018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C58B1-4F5C-498D-852E-F3E5A452F5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3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73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microsoft.com/office/2007/relationships/hdphoto" Target="../media/hdphoto4.wdp"/><Relationship Id="rId4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0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46287"/>
            <a:ext cx="8458200" cy="1470025"/>
          </a:xfrm>
        </p:spPr>
        <p:txBody>
          <a:bodyPr>
            <a:normAutofit/>
          </a:bodyPr>
          <a:lstStyle/>
          <a:p>
            <a:pPr algn="ctr"/>
            <a:r>
              <a:rPr lang="en-US" sz="4000" spc="600" dirty="0"/>
              <a:t>INTRODUCTION/HISTORY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</a:t>
            </a:r>
          </a:p>
        </p:txBody>
      </p:sp>
    </p:spTree>
    <p:extLst>
      <p:ext uri="{BB962C8B-B14F-4D97-AF65-F5344CB8AC3E}">
        <p14:creationId xmlns:p14="http://schemas.microsoft.com/office/powerpoint/2010/main" val="198767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914400" y="2133600"/>
            <a:ext cx="64008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454025" indent="-4540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100000"/>
              </a:spcAft>
            </a:pPr>
            <a:r>
              <a:rPr lang="en-US" altLang="en-US" sz="2800" dirty="0">
                <a:latin typeface="Tahoma" pitchFamily="34" charset="0"/>
                <a:cs typeface="Tahoma" pitchFamily="34" charset="0"/>
              </a:rPr>
              <a:t>Doppler principle (based on sound) also applies to: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latin typeface="Tahoma" pitchFamily="34" charset="0"/>
                <a:cs typeface="Tahoma" pitchFamily="34" charset="0"/>
              </a:rPr>
              <a:t>Light Waves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latin typeface="Tahoma" pitchFamily="34" charset="0"/>
                <a:cs typeface="Tahoma" pitchFamily="34" charset="0"/>
              </a:rPr>
              <a:t>Radio Waves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 USES RADIO WAVES</a:t>
            </a:r>
          </a:p>
        </p:txBody>
      </p:sp>
    </p:spTree>
    <p:extLst>
      <p:ext uri="{BB962C8B-B14F-4D97-AF65-F5344CB8AC3E}">
        <p14:creationId xmlns:p14="http://schemas.microsoft.com/office/powerpoint/2010/main" val="16182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SUMMARY AND </a:t>
            </a:r>
            <a:br>
              <a:rPr lang="en-US" dirty="0"/>
            </a:br>
            <a:r>
              <a:rPr lang="en-US" dirty="0"/>
              <a:t>SECTION REVIEW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8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>
          <a:xfrm flipV="1">
            <a:off x="4291252" y="3065195"/>
            <a:ext cx="3538018" cy="3021146"/>
          </a:xfrm>
          <a:custGeom>
            <a:avLst/>
            <a:gdLst>
              <a:gd name="connsiteX0" fmla="*/ 0 w 3480180"/>
              <a:gd name="connsiteY0" fmla="*/ 2723804 h 2723804"/>
              <a:gd name="connsiteX1" fmla="*/ 2115403 w 3480180"/>
              <a:gd name="connsiteY1" fmla="*/ 7899 h 2723804"/>
              <a:gd name="connsiteX2" fmla="*/ 3480180 w 3480180"/>
              <a:gd name="connsiteY2" fmla="*/ 1836699 h 2723804"/>
              <a:gd name="connsiteX3" fmla="*/ 3480180 w 3480180"/>
              <a:gd name="connsiteY3" fmla="*/ 1836699 h 2723804"/>
              <a:gd name="connsiteX4" fmla="*/ 3480180 w 3480180"/>
              <a:gd name="connsiteY4" fmla="*/ 1823051 h 2723804"/>
              <a:gd name="connsiteX0" fmla="*/ 0 w 3332999"/>
              <a:gd name="connsiteY0" fmla="*/ 2781139 h 2781139"/>
              <a:gd name="connsiteX1" fmla="*/ 1968222 w 3332999"/>
              <a:gd name="connsiteY1" fmla="*/ 8867 h 2781139"/>
              <a:gd name="connsiteX2" fmla="*/ 3332999 w 3332999"/>
              <a:gd name="connsiteY2" fmla="*/ 1837667 h 2781139"/>
              <a:gd name="connsiteX3" fmla="*/ 3332999 w 3332999"/>
              <a:gd name="connsiteY3" fmla="*/ 1837667 h 2781139"/>
              <a:gd name="connsiteX4" fmla="*/ 3332999 w 3332999"/>
              <a:gd name="connsiteY4" fmla="*/ 1824019 h 2781139"/>
              <a:gd name="connsiteX0" fmla="*/ 0 w 3332999"/>
              <a:gd name="connsiteY0" fmla="*/ 2900745 h 2900745"/>
              <a:gd name="connsiteX1" fmla="*/ 1940301 w 3332999"/>
              <a:gd name="connsiteY1" fmla="*/ 9811 h 2900745"/>
              <a:gd name="connsiteX2" fmla="*/ 3332999 w 3332999"/>
              <a:gd name="connsiteY2" fmla="*/ 1957273 h 2900745"/>
              <a:gd name="connsiteX3" fmla="*/ 3332999 w 3332999"/>
              <a:gd name="connsiteY3" fmla="*/ 1957273 h 2900745"/>
              <a:gd name="connsiteX4" fmla="*/ 3332999 w 3332999"/>
              <a:gd name="connsiteY4" fmla="*/ 1943625 h 2900745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4" fmla="*/ 3332999 w 3332999"/>
              <a:gd name="connsiteY4" fmla="*/ 1915829 h 2872949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4" fmla="*/ 3060773 w 3332999"/>
              <a:gd name="connsiteY4" fmla="*/ 1915829 h 2872949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0" fmla="*/ 0 w 3392151"/>
              <a:gd name="connsiteY0" fmla="*/ 2873077 h 2873077"/>
              <a:gd name="connsiteX1" fmla="*/ 1954262 w 3392151"/>
              <a:gd name="connsiteY1" fmla="*/ 10063 h 2873077"/>
              <a:gd name="connsiteX2" fmla="*/ 3332999 w 3392151"/>
              <a:gd name="connsiteY2" fmla="*/ 1929605 h 2873077"/>
              <a:gd name="connsiteX3" fmla="*/ 3116614 w 3392151"/>
              <a:gd name="connsiteY3" fmla="*/ 2076188 h 2873077"/>
              <a:gd name="connsiteX0" fmla="*/ 0 w 3332999"/>
              <a:gd name="connsiteY0" fmla="*/ 2873077 h 2873077"/>
              <a:gd name="connsiteX1" fmla="*/ 1954262 w 3332999"/>
              <a:gd name="connsiteY1" fmla="*/ 10063 h 2873077"/>
              <a:gd name="connsiteX2" fmla="*/ 3332999 w 3332999"/>
              <a:gd name="connsiteY2" fmla="*/ 1929605 h 2873077"/>
              <a:gd name="connsiteX0" fmla="*/ 0 w 2830428"/>
              <a:gd name="connsiteY0" fmla="*/ 2872903 h 2872903"/>
              <a:gd name="connsiteX1" fmla="*/ 1954262 w 2830428"/>
              <a:gd name="connsiteY1" fmla="*/ 9889 h 2872903"/>
              <a:gd name="connsiteX2" fmla="*/ 2830428 w 2830428"/>
              <a:gd name="connsiteY2" fmla="*/ 1936411 h 2872903"/>
              <a:gd name="connsiteX0" fmla="*/ 0 w 2830428"/>
              <a:gd name="connsiteY0" fmla="*/ 2888261 h 2888261"/>
              <a:gd name="connsiteX1" fmla="*/ 1954262 w 2830428"/>
              <a:gd name="connsiteY1" fmla="*/ 25247 h 2888261"/>
              <a:gd name="connsiteX2" fmla="*/ 2830428 w 2830428"/>
              <a:gd name="connsiteY2" fmla="*/ 1951769 h 2888261"/>
              <a:gd name="connsiteX0" fmla="*/ 0 w 2830428"/>
              <a:gd name="connsiteY0" fmla="*/ 2901783 h 2901783"/>
              <a:gd name="connsiteX1" fmla="*/ 1856540 w 2830428"/>
              <a:gd name="connsiteY1" fmla="*/ 24808 h 2901783"/>
              <a:gd name="connsiteX2" fmla="*/ 2830428 w 2830428"/>
              <a:gd name="connsiteY2" fmla="*/ 1965291 h 2901783"/>
              <a:gd name="connsiteX0" fmla="*/ 0 w 2830428"/>
              <a:gd name="connsiteY0" fmla="*/ 2877036 h 2877036"/>
              <a:gd name="connsiteX1" fmla="*/ 1856540 w 2830428"/>
              <a:gd name="connsiteY1" fmla="*/ 61 h 2877036"/>
              <a:gd name="connsiteX2" fmla="*/ 2830428 w 2830428"/>
              <a:gd name="connsiteY2" fmla="*/ 1940544 h 2877036"/>
              <a:gd name="connsiteX0" fmla="*/ 0 w 2830428"/>
              <a:gd name="connsiteY0" fmla="*/ 2876987 h 2876987"/>
              <a:gd name="connsiteX1" fmla="*/ 1856540 w 2830428"/>
              <a:gd name="connsiteY1" fmla="*/ 12 h 2876987"/>
              <a:gd name="connsiteX2" fmla="*/ 2830428 w 2830428"/>
              <a:gd name="connsiteY2" fmla="*/ 1940495 h 2876987"/>
              <a:gd name="connsiteX0" fmla="*/ 0 w 2830428"/>
              <a:gd name="connsiteY0" fmla="*/ 2876991 h 2876991"/>
              <a:gd name="connsiteX1" fmla="*/ 1856540 w 2830428"/>
              <a:gd name="connsiteY1" fmla="*/ 16 h 2876991"/>
              <a:gd name="connsiteX2" fmla="*/ 2830428 w 2830428"/>
              <a:gd name="connsiteY2" fmla="*/ 1940499 h 2876991"/>
              <a:gd name="connsiteX0" fmla="*/ 0 w 2830428"/>
              <a:gd name="connsiteY0" fmla="*/ 2876980 h 2876980"/>
              <a:gd name="connsiteX1" fmla="*/ 1856540 w 2830428"/>
              <a:gd name="connsiteY1" fmla="*/ 5 h 2876980"/>
              <a:gd name="connsiteX2" fmla="*/ 2830428 w 2830428"/>
              <a:gd name="connsiteY2" fmla="*/ 1940488 h 2876980"/>
              <a:gd name="connsiteX0" fmla="*/ 0 w 2830428"/>
              <a:gd name="connsiteY0" fmla="*/ 2876979 h 2876979"/>
              <a:gd name="connsiteX1" fmla="*/ 1856540 w 2830428"/>
              <a:gd name="connsiteY1" fmla="*/ 4 h 2876979"/>
              <a:gd name="connsiteX2" fmla="*/ 2830428 w 2830428"/>
              <a:gd name="connsiteY2" fmla="*/ 1940487 h 2876979"/>
              <a:gd name="connsiteX0" fmla="*/ 0 w 3321747"/>
              <a:gd name="connsiteY0" fmla="*/ 2889466 h 2889466"/>
              <a:gd name="connsiteX1" fmla="*/ 1856540 w 3321747"/>
              <a:gd name="connsiteY1" fmla="*/ 12491 h 2889466"/>
              <a:gd name="connsiteX2" fmla="*/ 3321747 w 3321747"/>
              <a:gd name="connsiteY2" fmla="*/ 1912031 h 2889466"/>
              <a:gd name="connsiteX0" fmla="*/ 0 w 3321747"/>
              <a:gd name="connsiteY0" fmla="*/ 2862387 h 2862387"/>
              <a:gd name="connsiteX1" fmla="*/ 1924779 w 3321747"/>
              <a:gd name="connsiteY1" fmla="*/ 12708 h 2862387"/>
              <a:gd name="connsiteX2" fmla="*/ 3321747 w 3321747"/>
              <a:gd name="connsiteY2" fmla="*/ 1884952 h 2862387"/>
              <a:gd name="connsiteX0" fmla="*/ 0 w 3321747"/>
              <a:gd name="connsiteY0" fmla="*/ 2851065 h 2851065"/>
              <a:gd name="connsiteX1" fmla="*/ 1924779 w 3321747"/>
              <a:gd name="connsiteY1" fmla="*/ 1386 h 2851065"/>
              <a:gd name="connsiteX2" fmla="*/ 3321747 w 3321747"/>
              <a:gd name="connsiteY2" fmla="*/ 1873630 h 2851065"/>
              <a:gd name="connsiteX0" fmla="*/ 0 w 3321747"/>
              <a:gd name="connsiteY0" fmla="*/ 2851065 h 2851065"/>
              <a:gd name="connsiteX1" fmla="*/ 1924779 w 3321747"/>
              <a:gd name="connsiteY1" fmla="*/ 1386 h 2851065"/>
              <a:gd name="connsiteX2" fmla="*/ 3321747 w 3321747"/>
              <a:gd name="connsiteY2" fmla="*/ 1873630 h 2851065"/>
              <a:gd name="connsiteX0" fmla="*/ 0 w 3321747"/>
              <a:gd name="connsiteY0" fmla="*/ 2849779 h 2849779"/>
              <a:gd name="connsiteX1" fmla="*/ 1924779 w 3321747"/>
              <a:gd name="connsiteY1" fmla="*/ 100 h 2849779"/>
              <a:gd name="connsiteX2" fmla="*/ 3321747 w 3321747"/>
              <a:gd name="connsiteY2" fmla="*/ 1872344 h 2849779"/>
              <a:gd name="connsiteX0" fmla="*/ 0 w 3321747"/>
              <a:gd name="connsiteY0" fmla="*/ 2822485 h 2822485"/>
              <a:gd name="connsiteX1" fmla="*/ 1911132 w 3321747"/>
              <a:gd name="connsiteY1" fmla="*/ 101 h 2822485"/>
              <a:gd name="connsiteX2" fmla="*/ 3321747 w 3321747"/>
              <a:gd name="connsiteY2" fmla="*/ 1845050 h 2822485"/>
              <a:gd name="connsiteX0" fmla="*/ 0 w 3321747"/>
              <a:gd name="connsiteY0" fmla="*/ 2822492 h 2822492"/>
              <a:gd name="connsiteX1" fmla="*/ 1911132 w 3321747"/>
              <a:gd name="connsiteY1" fmla="*/ 108 h 2822492"/>
              <a:gd name="connsiteX2" fmla="*/ 3321747 w 3321747"/>
              <a:gd name="connsiteY2" fmla="*/ 1845057 h 2822492"/>
              <a:gd name="connsiteX0" fmla="*/ 0 w 3321747"/>
              <a:gd name="connsiteY0" fmla="*/ 2822492 h 2822492"/>
              <a:gd name="connsiteX1" fmla="*/ 1911132 w 3321747"/>
              <a:gd name="connsiteY1" fmla="*/ 108 h 2822492"/>
              <a:gd name="connsiteX2" fmla="*/ 3321747 w 3321747"/>
              <a:gd name="connsiteY2" fmla="*/ 1845057 h 2822492"/>
              <a:gd name="connsiteX0" fmla="*/ 0 w 2882835"/>
              <a:gd name="connsiteY0" fmla="*/ 2231751 h 2231751"/>
              <a:gd name="connsiteX1" fmla="*/ 1472220 w 2882835"/>
              <a:gd name="connsiteY1" fmla="*/ 1899 h 2231751"/>
              <a:gd name="connsiteX2" fmla="*/ 2882835 w 2882835"/>
              <a:gd name="connsiteY2" fmla="*/ 1846848 h 2231751"/>
              <a:gd name="connsiteX0" fmla="*/ 0 w 2890150"/>
              <a:gd name="connsiteY0" fmla="*/ 2099020 h 2099020"/>
              <a:gd name="connsiteX1" fmla="*/ 1479535 w 2890150"/>
              <a:gd name="connsiteY1" fmla="*/ 842 h 2099020"/>
              <a:gd name="connsiteX2" fmla="*/ 2890150 w 2890150"/>
              <a:gd name="connsiteY2" fmla="*/ 1845791 h 2099020"/>
              <a:gd name="connsiteX0" fmla="*/ 0 w 2890150"/>
              <a:gd name="connsiteY0" fmla="*/ 1894319 h 1894319"/>
              <a:gd name="connsiteX1" fmla="*/ 1523426 w 2890150"/>
              <a:gd name="connsiteY1" fmla="*/ 967 h 1894319"/>
              <a:gd name="connsiteX2" fmla="*/ 2890150 w 2890150"/>
              <a:gd name="connsiteY2" fmla="*/ 1641090 h 1894319"/>
              <a:gd name="connsiteX0" fmla="*/ 0 w 2890150"/>
              <a:gd name="connsiteY0" fmla="*/ 1893370 h 1893370"/>
              <a:gd name="connsiteX1" fmla="*/ 1523426 w 2890150"/>
              <a:gd name="connsiteY1" fmla="*/ 18 h 1893370"/>
              <a:gd name="connsiteX2" fmla="*/ 2890150 w 2890150"/>
              <a:gd name="connsiteY2" fmla="*/ 1640141 h 1893370"/>
              <a:gd name="connsiteX0" fmla="*/ 0 w 3307116"/>
              <a:gd name="connsiteY0" fmla="*/ 1902792 h 2461550"/>
              <a:gd name="connsiteX1" fmla="*/ 1523426 w 3307116"/>
              <a:gd name="connsiteY1" fmla="*/ 9440 h 2461550"/>
              <a:gd name="connsiteX2" fmla="*/ 3307116 w 3307116"/>
              <a:gd name="connsiteY2" fmla="*/ 2461550 h 2461550"/>
              <a:gd name="connsiteX0" fmla="*/ 0 w 3307116"/>
              <a:gd name="connsiteY0" fmla="*/ 1893449 h 2452207"/>
              <a:gd name="connsiteX1" fmla="*/ 1523426 w 3307116"/>
              <a:gd name="connsiteY1" fmla="*/ 97 h 2452207"/>
              <a:gd name="connsiteX2" fmla="*/ 3307116 w 3307116"/>
              <a:gd name="connsiteY2" fmla="*/ 2452207 h 2452207"/>
              <a:gd name="connsiteX0" fmla="*/ 0 w 3270540"/>
              <a:gd name="connsiteY0" fmla="*/ 1901949 h 2431447"/>
              <a:gd name="connsiteX1" fmla="*/ 1523426 w 3270540"/>
              <a:gd name="connsiteY1" fmla="*/ 8597 h 2431447"/>
              <a:gd name="connsiteX2" fmla="*/ 3270540 w 3270540"/>
              <a:gd name="connsiteY2" fmla="*/ 2431447 h 2431447"/>
              <a:gd name="connsiteX0" fmla="*/ 0 w 3292485"/>
              <a:gd name="connsiteY0" fmla="*/ 1901539 h 2416406"/>
              <a:gd name="connsiteX1" fmla="*/ 1523426 w 3292485"/>
              <a:gd name="connsiteY1" fmla="*/ 8187 h 2416406"/>
              <a:gd name="connsiteX2" fmla="*/ 3292485 w 3292485"/>
              <a:gd name="connsiteY2" fmla="*/ 2416406 h 2416406"/>
              <a:gd name="connsiteX0" fmla="*/ 0 w 3255909"/>
              <a:gd name="connsiteY0" fmla="*/ 1900545 h 2378836"/>
              <a:gd name="connsiteX1" fmla="*/ 1523426 w 3255909"/>
              <a:gd name="connsiteY1" fmla="*/ 7193 h 2378836"/>
              <a:gd name="connsiteX2" fmla="*/ 3255909 w 3255909"/>
              <a:gd name="connsiteY2" fmla="*/ 2378836 h 2378836"/>
              <a:gd name="connsiteX0" fmla="*/ 0 w 3255909"/>
              <a:gd name="connsiteY0" fmla="*/ 1944005 h 2422296"/>
              <a:gd name="connsiteX1" fmla="*/ 1523426 w 3255909"/>
              <a:gd name="connsiteY1" fmla="*/ 6762 h 2422296"/>
              <a:gd name="connsiteX2" fmla="*/ 3255909 w 3255909"/>
              <a:gd name="connsiteY2" fmla="*/ 2422296 h 2422296"/>
              <a:gd name="connsiteX0" fmla="*/ 0 w 3255909"/>
              <a:gd name="connsiteY0" fmla="*/ 1937730 h 2416021"/>
              <a:gd name="connsiteX1" fmla="*/ 1523426 w 3255909"/>
              <a:gd name="connsiteY1" fmla="*/ 487 h 2416021"/>
              <a:gd name="connsiteX2" fmla="*/ 3255909 w 3255909"/>
              <a:gd name="connsiteY2" fmla="*/ 2416021 h 2416021"/>
              <a:gd name="connsiteX0" fmla="*/ 0 w 3255909"/>
              <a:gd name="connsiteY0" fmla="*/ 1915789 h 2394080"/>
              <a:gd name="connsiteX1" fmla="*/ 1516111 w 3255909"/>
              <a:gd name="connsiteY1" fmla="*/ 492 h 2394080"/>
              <a:gd name="connsiteX2" fmla="*/ 3255909 w 3255909"/>
              <a:gd name="connsiteY2" fmla="*/ 2394080 h 2394080"/>
              <a:gd name="connsiteX0" fmla="*/ 0 w 3255909"/>
              <a:gd name="connsiteY0" fmla="*/ 1915617 h 2393908"/>
              <a:gd name="connsiteX1" fmla="*/ 1516111 w 3255909"/>
              <a:gd name="connsiteY1" fmla="*/ 320 h 2393908"/>
              <a:gd name="connsiteX2" fmla="*/ 3255909 w 3255909"/>
              <a:gd name="connsiteY2" fmla="*/ 2393908 h 2393908"/>
              <a:gd name="connsiteX0" fmla="*/ 0 w 3255909"/>
              <a:gd name="connsiteY0" fmla="*/ 1944873 h 2423164"/>
              <a:gd name="connsiteX1" fmla="*/ 1530742 w 3255909"/>
              <a:gd name="connsiteY1" fmla="*/ 315 h 2423164"/>
              <a:gd name="connsiteX2" fmla="*/ 3255909 w 3255909"/>
              <a:gd name="connsiteY2" fmla="*/ 2423164 h 2423164"/>
              <a:gd name="connsiteX0" fmla="*/ 0 w 3255909"/>
              <a:gd name="connsiteY0" fmla="*/ 1900989 h 2379280"/>
              <a:gd name="connsiteX1" fmla="*/ 1523427 w 3255909"/>
              <a:gd name="connsiteY1" fmla="*/ 322 h 2379280"/>
              <a:gd name="connsiteX2" fmla="*/ 3255909 w 3255909"/>
              <a:gd name="connsiteY2" fmla="*/ 2379280 h 2379280"/>
              <a:gd name="connsiteX0" fmla="*/ 0 w 3255909"/>
              <a:gd name="connsiteY0" fmla="*/ 1900989 h 2379280"/>
              <a:gd name="connsiteX1" fmla="*/ 1523427 w 3255909"/>
              <a:gd name="connsiteY1" fmla="*/ 322 h 2379280"/>
              <a:gd name="connsiteX2" fmla="*/ 3255909 w 3255909"/>
              <a:gd name="connsiteY2" fmla="*/ 2379280 h 2379280"/>
              <a:gd name="connsiteX0" fmla="*/ 0 w 3255909"/>
              <a:gd name="connsiteY0" fmla="*/ 1900989 h 2379280"/>
              <a:gd name="connsiteX1" fmla="*/ 1523427 w 3255909"/>
              <a:gd name="connsiteY1" fmla="*/ 322 h 2379280"/>
              <a:gd name="connsiteX2" fmla="*/ 3255909 w 3255909"/>
              <a:gd name="connsiteY2" fmla="*/ 2379280 h 2379280"/>
              <a:gd name="connsiteX0" fmla="*/ 0 w 3255909"/>
              <a:gd name="connsiteY0" fmla="*/ 1900787 h 2379078"/>
              <a:gd name="connsiteX1" fmla="*/ 1523427 w 3255909"/>
              <a:gd name="connsiteY1" fmla="*/ 120 h 2379078"/>
              <a:gd name="connsiteX2" fmla="*/ 3255909 w 3255909"/>
              <a:gd name="connsiteY2" fmla="*/ 2379078 h 2379078"/>
              <a:gd name="connsiteX0" fmla="*/ 0 w 3219333"/>
              <a:gd name="connsiteY0" fmla="*/ 1854006 h 2383503"/>
              <a:gd name="connsiteX1" fmla="*/ 1486851 w 3219333"/>
              <a:gd name="connsiteY1" fmla="*/ 4545 h 2383503"/>
              <a:gd name="connsiteX2" fmla="*/ 3219333 w 3219333"/>
              <a:gd name="connsiteY2" fmla="*/ 2383503 h 2383503"/>
              <a:gd name="connsiteX0" fmla="*/ 0 w 3219333"/>
              <a:gd name="connsiteY0" fmla="*/ 1853075 h 2382572"/>
              <a:gd name="connsiteX1" fmla="*/ 1486851 w 3219333"/>
              <a:gd name="connsiteY1" fmla="*/ 3614 h 2382572"/>
              <a:gd name="connsiteX2" fmla="*/ 3219333 w 3219333"/>
              <a:gd name="connsiteY2" fmla="*/ 2382572 h 2382572"/>
              <a:gd name="connsiteX0" fmla="*/ 0 w 3219333"/>
              <a:gd name="connsiteY0" fmla="*/ 1849899 h 2379396"/>
              <a:gd name="connsiteX1" fmla="*/ 1486851 w 3219333"/>
              <a:gd name="connsiteY1" fmla="*/ 438 h 2379396"/>
              <a:gd name="connsiteX2" fmla="*/ 3219333 w 3219333"/>
              <a:gd name="connsiteY2" fmla="*/ 2379396 h 2379396"/>
              <a:gd name="connsiteX0" fmla="*/ 0 w 3539593"/>
              <a:gd name="connsiteY0" fmla="*/ 1857602 h 2672107"/>
              <a:gd name="connsiteX1" fmla="*/ 1486851 w 3539593"/>
              <a:gd name="connsiteY1" fmla="*/ 8141 h 2672107"/>
              <a:gd name="connsiteX2" fmla="*/ 3539593 w 3539593"/>
              <a:gd name="connsiteY2" fmla="*/ 2672107 h 2672107"/>
              <a:gd name="connsiteX0" fmla="*/ 0 w 3539593"/>
              <a:gd name="connsiteY0" fmla="*/ 1857602 h 2672107"/>
              <a:gd name="connsiteX1" fmla="*/ 1610028 w 3539593"/>
              <a:gd name="connsiteY1" fmla="*/ 8141 h 2672107"/>
              <a:gd name="connsiteX2" fmla="*/ 3539593 w 3539593"/>
              <a:gd name="connsiteY2" fmla="*/ 2672107 h 2672107"/>
              <a:gd name="connsiteX0" fmla="*/ 0 w 3539593"/>
              <a:gd name="connsiteY0" fmla="*/ 1857602 h 2672107"/>
              <a:gd name="connsiteX1" fmla="*/ 1610028 w 3539593"/>
              <a:gd name="connsiteY1" fmla="*/ 8141 h 2672107"/>
              <a:gd name="connsiteX2" fmla="*/ 3539593 w 3539593"/>
              <a:gd name="connsiteY2" fmla="*/ 2672107 h 2672107"/>
              <a:gd name="connsiteX0" fmla="*/ 0 w 3539593"/>
              <a:gd name="connsiteY0" fmla="*/ 1952175 h 2766680"/>
              <a:gd name="connsiteX1" fmla="*/ 1585393 w 3539593"/>
              <a:gd name="connsiteY1" fmla="*/ 7711 h 2766680"/>
              <a:gd name="connsiteX2" fmla="*/ 3539593 w 3539593"/>
              <a:gd name="connsiteY2" fmla="*/ 2766680 h 2766680"/>
              <a:gd name="connsiteX0" fmla="*/ 0 w 3539593"/>
              <a:gd name="connsiteY0" fmla="*/ 1952175 h 2766680"/>
              <a:gd name="connsiteX1" fmla="*/ 1573075 w 3539593"/>
              <a:gd name="connsiteY1" fmla="*/ 7711 h 2766680"/>
              <a:gd name="connsiteX2" fmla="*/ 3539593 w 3539593"/>
              <a:gd name="connsiteY2" fmla="*/ 2766680 h 2766680"/>
              <a:gd name="connsiteX0" fmla="*/ 0 w 3539593"/>
              <a:gd name="connsiteY0" fmla="*/ 1947878 h 2762383"/>
              <a:gd name="connsiteX1" fmla="*/ 1573075 w 3539593"/>
              <a:gd name="connsiteY1" fmla="*/ 3414 h 2762383"/>
              <a:gd name="connsiteX2" fmla="*/ 3539593 w 3539593"/>
              <a:gd name="connsiteY2" fmla="*/ 2762383 h 2762383"/>
              <a:gd name="connsiteX0" fmla="*/ 0 w 3539593"/>
              <a:gd name="connsiteY0" fmla="*/ 1944479 h 2758984"/>
              <a:gd name="connsiteX1" fmla="*/ 1573075 w 3539593"/>
              <a:gd name="connsiteY1" fmla="*/ 15 h 2758984"/>
              <a:gd name="connsiteX2" fmla="*/ 3539593 w 3539593"/>
              <a:gd name="connsiteY2" fmla="*/ 2758984 h 2758984"/>
              <a:gd name="connsiteX0" fmla="*/ 0 w 3539593"/>
              <a:gd name="connsiteY0" fmla="*/ 1944479 h 2758984"/>
              <a:gd name="connsiteX1" fmla="*/ 1573075 w 3539593"/>
              <a:gd name="connsiteY1" fmla="*/ 15 h 2758984"/>
              <a:gd name="connsiteX2" fmla="*/ 3539593 w 3539593"/>
              <a:gd name="connsiteY2" fmla="*/ 2758984 h 2758984"/>
              <a:gd name="connsiteX0" fmla="*/ 0 w 3539593"/>
              <a:gd name="connsiteY0" fmla="*/ 1944479 h 2758984"/>
              <a:gd name="connsiteX1" fmla="*/ 1573075 w 3539593"/>
              <a:gd name="connsiteY1" fmla="*/ 15 h 2758984"/>
              <a:gd name="connsiteX2" fmla="*/ 3539593 w 3539593"/>
              <a:gd name="connsiteY2" fmla="*/ 2758984 h 2758984"/>
              <a:gd name="connsiteX0" fmla="*/ 0 w 3675088"/>
              <a:gd name="connsiteY0" fmla="*/ 1957120 h 3021007"/>
              <a:gd name="connsiteX1" fmla="*/ 1573075 w 3675088"/>
              <a:gd name="connsiteY1" fmla="*/ 12656 h 3021007"/>
              <a:gd name="connsiteX2" fmla="*/ 3675088 w 3675088"/>
              <a:gd name="connsiteY2" fmla="*/ 3021007 h 3021007"/>
              <a:gd name="connsiteX0" fmla="*/ 0 w 3653822"/>
              <a:gd name="connsiteY0" fmla="*/ 1941193 h 3021482"/>
              <a:gd name="connsiteX1" fmla="*/ 1551809 w 3653822"/>
              <a:gd name="connsiteY1" fmla="*/ 13131 h 3021482"/>
              <a:gd name="connsiteX2" fmla="*/ 3653822 w 3653822"/>
              <a:gd name="connsiteY2" fmla="*/ 3021482 h 3021482"/>
              <a:gd name="connsiteX0" fmla="*/ 0 w 3653822"/>
              <a:gd name="connsiteY0" fmla="*/ 1941252 h 3021541"/>
              <a:gd name="connsiteX1" fmla="*/ 1551809 w 3653822"/>
              <a:gd name="connsiteY1" fmla="*/ 13190 h 3021541"/>
              <a:gd name="connsiteX2" fmla="*/ 3653822 w 3653822"/>
              <a:gd name="connsiteY2" fmla="*/ 3021541 h 3021541"/>
              <a:gd name="connsiteX0" fmla="*/ 0 w 3662550"/>
              <a:gd name="connsiteY0" fmla="*/ 1946698 h 3021377"/>
              <a:gd name="connsiteX1" fmla="*/ 1560537 w 3662550"/>
              <a:gd name="connsiteY1" fmla="*/ 13026 h 3021377"/>
              <a:gd name="connsiteX2" fmla="*/ 3662550 w 3662550"/>
              <a:gd name="connsiteY2" fmla="*/ 3021377 h 3021377"/>
              <a:gd name="connsiteX0" fmla="*/ 0 w 3668369"/>
              <a:gd name="connsiteY0" fmla="*/ 1946698 h 3021377"/>
              <a:gd name="connsiteX1" fmla="*/ 1566356 w 3668369"/>
              <a:gd name="connsiteY1" fmla="*/ 13026 h 3021377"/>
              <a:gd name="connsiteX2" fmla="*/ 3668369 w 3668369"/>
              <a:gd name="connsiteY2" fmla="*/ 3021377 h 3021377"/>
              <a:gd name="connsiteX0" fmla="*/ 0 w 3662550"/>
              <a:gd name="connsiteY0" fmla="*/ 1946698 h 3021377"/>
              <a:gd name="connsiteX1" fmla="*/ 1560537 w 3662550"/>
              <a:gd name="connsiteY1" fmla="*/ 13026 h 3021377"/>
              <a:gd name="connsiteX2" fmla="*/ 3662550 w 3662550"/>
              <a:gd name="connsiteY2" fmla="*/ 3021377 h 3021377"/>
              <a:gd name="connsiteX0" fmla="*/ 0 w 3681738"/>
              <a:gd name="connsiteY0" fmla="*/ 1974937 h 3020545"/>
              <a:gd name="connsiteX1" fmla="*/ 1579725 w 3681738"/>
              <a:gd name="connsiteY1" fmla="*/ 12194 h 3020545"/>
              <a:gd name="connsiteX2" fmla="*/ 3681738 w 3681738"/>
              <a:gd name="connsiteY2" fmla="*/ 3020545 h 3020545"/>
              <a:gd name="connsiteX0" fmla="*/ 0 w 3689961"/>
              <a:gd name="connsiteY0" fmla="*/ 1980075 h 3020398"/>
              <a:gd name="connsiteX1" fmla="*/ 1587948 w 3689961"/>
              <a:gd name="connsiteY1" fmla="*/ 12047 h 3020398"/>
              <a:gd name="connsiteX2" fmla="*/ 3689961 w 3689961"/>
              <a:gd name="connsiteY2" fmla="*/ 3020398 h 3020398"/>
              <a:gd name="connsiteX0" fmla="*/ 0 w 3689961"/>
              <a:gd name="connsiteY0" fmla="*/ 1987784 h 3020179"/>
              <a:gd name="connsiteX1" fmla="*/ 1587948 w 3689961"/>
              <a:gd name="connsiteY1" fmla="*/ 11828 h 3020179"/>
              <a:gd name="connsiteX2" fmla="*/ 3689961 w 3689961"/>
              <a:gd name="connsiteY2" fmla="*/ 3020179 h 3020179"/>
              <a:gd name="connsiteX0" fmla="*/ 0 w 3664736"/>
              <a:gd name="connsiteY0" fmla="*/ 1935810 h 3021707"/>
              <a:gd name="connsiteX1" fmla="*/ 1562723 w 3664736"/>
              <a:gd name="connsiteY1" fmla="*/ 13356 h 3021707"/>
              <a:gd name="connsiteX2" fmla="*/ 3664736 w 3664736"/>
              <a:gd name="connsiteY2" fmla="*/ 3021707 h 3021707"/>
              <a:gd name="connsiteX0" fmla="*/ 0 w 3659664"/>
              <a:gd name="connsiteY0" fmla="*/ 1942929 h 3021491"/>
              <a:gd name="connsiteX1" fmla="*/ 1557651 w 3659664"/>
              <a:gd name="connsiteY1" fmla="*/ 13140 h 3021491"/>
              <a:gd name="connsiteX2" fmla="*/ 3659664 w 3659664"/>
              <a:gd name="connsiteY2" fmla="*/ 3021491 h 3021491"/>
              <a:gd name="connsiteX0" fmla="*/ 0 w 3659664"/>
              <a:gd name="connsiteY0" fmla="*/ 1942997 h 3021559"/>
              <a:gd name="connsiteX1" fmla="*/ 1557651 w 3659664"/>
              <a:gd name="connsiteY1" fmla="*/ 13208 h 3021559"/>
              <a:gd name="connsiteX2" fmla="*/ 3659664 w 3659664"/>
              <a:gd name="connsiteY2" fmla="*/ 3021559 h 3021559"/>
              <a:gd name="connsiteX0" fmla="*/ 0 w 3659664"/>
              <a:gd name="connsiteY0" fmla="*/ 1943014 h 3021576"/>
              <a:gd name="connsiteX1" fmla="*/ 1557651 w 3659664"/>
              <a:gd name="connsiteY1" fmla="*/ 13225 h 3021576"/>
              <a:gd name="connsiteX2" fmla="*/ 3659664 w 3659664"/>
              <a:gd name="connsiteY2" fmla="*/ 3021576 h 3021576"/>
              <a:gd name="connsiteX0" fmla="*/ 0 w 3662200"/>
              <a:gd name="connsiteY0" fmla="*/ 1940642 h 3021649"/>
              <a:gd name="connsiteX1" fmla="*/ 1560187 w 3662200"/>
              <a:gd name="connsiteY1" fmla="*/ 13298 h 3021649"/>
              <a:gd name="connsiteX2" fmla="*/ 3662200 w 3662200"/>
              <a:gd name="connsiteY2" fmla="*/ 3021649 h 3021649"/>
              <a:gd name="connsiteX0" fmla="*/ 0 w 3672344"/>
              <a:gd name="connsiteY0" fmla="*/ 1966752 h 3020865"/>
              <a:gd name="connsiteX1" fmla="*/ 1570331 w 3672344"/>
              <a:gd name="connsiteY1" fmla="*/ 12514 h 3020865"/>
              <a:gd name="connsiteX2" fmla="*/ 3672344 w 3672344"/>
              <a:gd name="connsiteY2" fmla="*/ 3020865 h 3020865"/>
              <a:gd name="connsiteX0" fmla="*/ 0 w 3669808"/>
              <a:gd name="connsiteY0" fmla="*/ 1957253 h 3021146"/>
              <a:gd name="connsiteX1" fmla="*/ 1567795 w 3669808"/>
              <a:gd name="connsiteY1" fmla="*/ 12795 h 3021146"/>
              <a:gd name="connsiteX2" fmla="*/ 3669808 w 3669808"/>
              <a:gd name="connsiteY2" fmla="*/ 3021146 h 3021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69808" h="3021146">
                <a:moveTo>
                  <a:pt x="0" y="1957253"/>
                </a:moveTo>
                <a:cubicBezTo>
                  <a:pt x="216768" y="1552902"/>
                  <a:pt x="956160" y="-164520"/>
                  <a:pt x="1567795" y="12795"/>
                </a:cubicBezTo>
                <a:cubicBezTo>
                  <a:pt x="2179430" y="190110"/>
                  <a:pt x="3315658" y="2679919"/>
                  <a:pt x="3669808" y="3021146"/>
                </a:cubicBezTo>
              </a:path>
            </a:pathLst>
          </a:custGeom>
          <a:noFill/>
          <a:ln>
            <a:solidFill>
              <a:srgbClr val="E00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E0042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9221" name="Freeform 5" hidden="1"/>
          <p:cNvSpPr>
            <a:spLocks/>
          </p:cNvSpPr>
          <p:nvPr/>
        </p:nvSpPr>
        <p:spPr bwMode="auto">
          <a:xfrm>
            <a:off x="1200150" y="2019300"/>
            <a:ext cx="5638800" cy="4200525"/>
          </a:xfrm>
          <a:custGeom>
            <a:avLst/>
            <a:gdLst>
              <a:gd name="T0" fmla="*/ 0 w 3552"/>
              <a:gd name="T1" fmla="*/ 1338 h 2646"/>
              <a:gd name="T2" fmla="*/ 960 w 3552"/>
              <a:gd name="T3" fmla="*/ 186 h 2646"/>
              <a:gd name="T4" fmla="*/ 2532 w 3552"/>
              <a:gd name="T5" fmla="*/ 2454 h 2646"/>
              <a:gd name="T6" fmla="*/ 3552 w 3552"/>
              <a:gd name="T7" fmla="*/ 1338 h 2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552" h="2646">
                <a:moveTo>
                  <a:pt x="0" y="1338"/>
                </a:moveTo>
                <a:cubicBezTo>
                  <a:pt x="160" y="1146"/>
                  <a:pt x="538" y="0"/>
                  <a:pt x="960" y="186"/>
                </a:cubicBezTo>
                <a:cubicBezTo>
                  <a:pt x="1382" y="372"/>
                  <a:pt x="2100" y="2262"/>
                  <a:pt x="2532" y="2454"/>
                </a:cubicBezTo>
                <a:cubicBezTo>
                  <a:pt x="2964" y="2646"/>
                  <a:pt x="3340" y="1570"/>
                  <a:pt x="3552" y="1338"/>
                </a:cubicBezTo>
              </a:path>
            </a:pathLst>
          </a:custGeom>
          <a:ln>
            <a:headEnd/>
            <a:tailEnd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88763" y="2409754"/>
            <a:ext cx="3408693" cy="2825361"/>
          </a:xfrm>
          <a:custGeom>
            <a:avLst/>
            <a:gdLst>
              <a:gd name="connsiteX0" fmla="*/ 0 w 3480180"/>
              <a:gd name="connsiteY0" fmla="*/ 2723804 h 2723804"/>
              <a:gd name="connsiteX1" fmla="*/ 2115403 w 3480180"/>
              <a:gd name="connsiteY1" fmla="*/ 7899 h 2723804"/>
              <a:gd name="connsiteX2" fmla="*/ 3480180 w 3480180"/>
              <a:gd name="connsiteY2" fmla="*/ 1836699 h 2723804"/>
              <a:gd name="connsiteX3" fmla="*/ 3480180 w 3480180"/>
              <a:gd name="connsiteY3" fmla="*/ 1836699 h 2723804"/>
              <a:gd name="connsiteX4" fmla="*/ 3480180 w 3480180"/>
              <a:gd name="connsiteY4" fmla="*/ 1823051 h 2723804"/>
              <a:gd name="connsiteX0" fmla="*/ 0 w 3332999"/>
              <a:gd name="connsiteY0" fmla="*/ 2781139 h 2781139"/>
              <a:gd name="connsiteX1" fmla="*/ 1968222 w 3332999"/>
              <a:gd name="connsiteY1" fmla="*/ 8867 h 2781139"/>
              <a:gd name="connsiteX2" fmla="*/ 3332999 w 3332999"/>
              <a:gd name="connsiteY2" fmla="*/ 1837667 h 2781139"/>
              <a:gd name="connsiteX3" fmla="*/ 3332999 w 3332999"/>
              <a:gd name="connsiteY3" fmla="*/ 1837667 h 2781139"/>
              <a:gd name="connsiteX4" fmla="*/ 3332999 w 3332999"/>
              <a:gd name="connsiteY4" fmla="*/ 1824019 h 2781139"/>
              <a:gd name="connsiteX0" fmla="*/ 0 w 3332999"/>
              <a:gd name="connsiteY0" fmla="*/ 2900745 h 2900745"/>
              <a:gd name="connsiteX1" fmla="*/ 1940301 w 3332999"/>
              <a:gd name="connsiteY1" fmla="*/ 9811 h 2900745"/>
              <a:gd name="connsiteX2" fmla="*/ 3332999 w 3332999"/>
              <a:gd name="connsiteY2" fmla="*/ 1957273 h 2900745"/>
              <a:gd name="connsiteX3" fmla="*/ 3332999 w 3332999"/>
              <a:gd name="connsiteY3" fmla="*/ 1957273 h 2900745"/>
              <a:gd name="connsiteX4" fmla="*/ 3332999 w 3332999"/>
              <a:gd name="connsiteY4" fmla="*/ 1943625 h 2900745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4" fmla="*/ 3332999 w 3332999"/>
              <a:gd name="connsiteY4" fmla="*/ 1915829 h 2872949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4" fmla="*/ 3060773 w 3332999"/>
              <a:gd name="connsiteY4" fmla="*/ 1915829 h 2872949"/>
              <a:gd name="connsiteX0" fmla="*/ 0 w 3332999"/>
              <a:gd name="connsiteY0" fmla="*/ 2872949 h 2872949"/>
              <a:gd name="connsiteX1" fmla="*/ 1954262 w 3332999"/>
              <a:gd name="connsiteY1" fmla="*/ 9935 h 2872949"/>
              <a:gd name="connsiteX2" fmla="*/ 3332999 w 3332999"/>
              <a:gd name="connsiteY2" fmla="*/ 1929477 h 2872949"/>
              <a:gd name="connsiteX3" fmla="*/ 3332999 w 3332999"/>
              <a:gd name="connsiteY3" fmla="*/ 1929477 h 2872949"/>
              <a:gd name="connsiteX0" fmla="*/ 0 w 3392151"/>
              <a:gd name="connsiteY0" fmla="*/ 2873077 h 2873077"/>
              <a:gd name="connsiteX1" fmla="*/ 1954262 w 3392151"/>
              <a:gd name="connsiteY1" fmla="*/ 10063 h 2873077"/>
              <a:gd name="connsiteX2" fmla="*/ 3332999 w 3392151"/>
              <a:gd name="connsiteY2" fmla="*/ 1929605 h 2873077"/>
              <a:gd name="connsiteX3" fmla="*/ 3116614 w 3392151"/>
              <a:gd name="connsiteY3" fmla="*/ 2076188 h 2873077"/>
              <a:gd name="connsiteX0" fmla="*/ 0 w 3332999"/>
              <a:gd name="connsiteY0" fmla="*/ 2873077 h 2873077"/>
              <a:gd name="connsiteX1" fmla="*/ 1954262 w 3332999"/>
              <a:gd name="connsiteY1" fmla="*/ 10063 h 2873077"/>
              <a:gd name="connsiteX2" fmla="*/ 3332999 w 3332999"/>
              <a:gd name="connsiteY2" fmla="*/ 1929605 h 2873077"/>
              <a:gd name="connsiteX0" fmla="*/ 0 w 2830428"/>
              <a:gd name="connsiteY0" fmla="*/ 2872903 h 2872903"/>
              <a:gd name="connsiteX1" fmla="*/ 1954262 w 2830428"/>
              <a:gd name="connsiteY1" fmla="*/ 9889 h 2872903"/>
              <a:gd name="connsiteX2" fmla="*/ 2830428 w 2830428"/>
              <a:gd name="connsiteY2" fmla="*/ 1936411 h 2872903"/>
              <a:gd name="connsiteX0" fmla="*/ 0 w 2830428"/>
              <a:gd name="connsiteY0" fmla="*/ 2888261 h 2888261"/>
              <a:gd name="connsiteX1" fmla="*/ 1954262 w 2830428"/>
              <a:gd name="connsiteY1" fmla="*/ 25247 h 2888261"/>
              <a:gd name="connsiteX2" fmla="*/ 2830428 w 2830428"/>
              <a:gd name="connsiteY2" fmla="*/ 1951769 h 2888261"/>
              <a:gd name="connsiteX0" fmla="*/ 0 w 2830428"/>
              <a:gd name="connsiteY0" fmla="*/ 2901783 h 2901783"/>
              <a:gd name="connsiteX1" fmla="*/ 1856540 w 2830428"/>
              <a:gd name="connsiteY1" fmla="*/ 24808 h 2901783"/>
              <a:gd name="connsiteX2" fmla="*/ 2830428 w 2830428"/>
              <a:gd name="connsiteY2" fmla="*/ 1965291 h 2901783"/>
              <a:gd name="connsiteX0" fmla="*/ 0 w 2830428"/>
              <a:gd name="connsiteY0" fmla="*/ 2877036 h 2877036"/>
              <a:gd name="connsiteX1" fmla="*/ 1856540 w 2830428"/>
              <a:gd name="connsiteY1" fmla="*/ 61 h 2877036"/>
              <a:gd name="connsiteX2" fmla="*/ 2830428 w 2830428"/>
              <a:gd name="connsiteY2" fmla="*/ 1940544 h 2877036"/>
              <a:gd name="connsiteX0" fmla="*/ 0 w 2830428"/>
              <a:gd name="connsiteY0" fmla="*/ 2876987 h 2876987"/>
              <a:gd name="connsiteX1" fmla="*/ 1856540 w 2830428"/>
              <a:gd name="connsiteY1" fmla="*/ 12 h 2876987"/>
              <a:gd name="connsiteX2" fmla="*/ 2830428 w 2830428"/>
              <a:gd name="connsiteY2" fmla="*/ 1940495 h 2876987"/>
              <a:gd name="connsiteX0" fmla="*/ 0 w 2830428"/>
              <a:gd name="connsiteY0" fmla="*/ 2876991 h 2876991"/>
              <a:gd name="connsiteX1" fmla="*/ 1856540 w 2830428"/>
              <a:gd name="connsiteY1" fmla="*/ 16 h 2876991"/>
              <a:gd name="connsiteX2" fmla="*/ 2830428 w 2830428"/>
              <a:gd name="connsiteY2" fmla="*/ 1940499 h 2876991"/>
              <a:gd name="connsiteX0" fmla="*/ 0 w 2830428"/>
              <a:gd name="connsiteY0" fmla="*/ 2876980 h 2876980"/>
              <a:gd name="connsiteX1" fmla="*/ 1856540 w 2830428"/>
              <a:gd name="connsiteY1" fmla="*/ 5 h 2876980"/>
              <a:gd name="connsiteX2" fmla="*/ 2830428 w 2830428"/>
              <a:gd name="connsiteY2" fmla="*/ 1940488 h 2876980"/>
              <a:gd name="connsiteX0" fmla="*/ 0 w 2830428"/>
              <a:gd name="connsiteY0" fmla="*/ 2876979 h 2876979"/>
              <a:gd name="connsiteX1" fmla="*/ 1856540 w 2830428"/>
              <a:gd name="connsiteY1" fmla="*/ 4 h 2876979"/>
              <a:gd name="connsiteX2" fmla="*/ 2830428 w 2830428"/>
              <a:gd name="connsiteY2" fmla="*/ 1940487 h 2876979"/>
              <a:gd name="connsiteX0" fmla="*/ 0 w 3321747"/>
              <a:gd name="connsiteY0" fmla="*/ 2889466 h 2889466"/>
              <a:gd name="connsiteX1" fmla="*/ 1856540 w 3321747"/>
              <a:gd name="connsiteY1" fmla="*/ 12491 h 2889466"/>
              <a:gd name="connsiteX2" fmla="*/ 3321747 w 3321747"/>
              <a:gd name="connsiteY2" fmla="*/ 1912031 h 2889466"/>
              <a:gd name="connsiteX0" fmla="*/ 0 w 3321747"/>
              <a:gd name="connsiteY0" fmla="*/ 2862387 h 2862387"/>
              <a:gd name="connsiteX1" fmla="*/ 1924779 w 3321747"/>
              <a:gd name="connsiteY1" fmla="*/ 12708 h 2862387"/>
              <a:gd name="connsiteX2" fmla="*/ 3321747 w 3321747"/>
              <a:gd name="connsiteY2" fmla="*/ 1884952 h 2862387"/>
              <a:gd name="connsiteX0" fmla="*/ 0 w 3321747"/>
              <a:gd name="connsiteY0" fmla="*/ 2851065 h 2851065"/>
              <a:gd name="connsiteX1" fmla="*/ 1924779 w 3321747"/>
              <a:gd name="connsiteY1" fmla="*/ 1386 h 2851065"/>
              <a:gd name="connsiteX2" fmla="*/ 3321747 w 3321747"/>
              <a:gd name="connsiteY2" fmla="*/ 1873630 h 2851065"/>
              <a:gd name="connsiteX0" fmla="*/ 0 w 3321747"/>
              <a:gd name="connsiteY0" fmla="*/ 2851065 h 2851065"/>
              <a:gd name="connsiteX1" fmla="*/ 1924779 w 3321747"/>
              <a:gd name="connsiteY1" fmla="*/ 1386 h 2851065"/>
              <a:gd name="connsiteX2" fmla="*/ 3321747 w 3321747"/>
              <a:gd name="connsiteY2" fmla="*/ 1873630 h 2851065"/>
              <a:gd name="connsiteX0" fmla="*/ 0 w 3321747"/>
              <a:gd name="connsiteY0" fmla="*/ 2849779 h 2849779"/>
              <a:gd name="connsiteX1" fmla="*/ 1924779 w 3321747"/>
              <a:gd name="connsiteY1" fmla="*/ 100 h 2849779"/>
              <a:gd name="connsiteX2" fmla="*/ 3321747 w 3321747"/>
              <a:gd name="connsiteY2" fmla="*/ 1872344 h 2849779"/>
              <a:gd name="connsiteX0" fmla="*/ 0 w 3321747"/>
              <a:gd name="connsiteY0" fmla="*/ 2822485 h 2822485"/>
              <a:gd name="connsiteX1" fmla="*/ 1911132 w 3321747"/>
              <a:gd name="connsiteY1" fmla="*/ 101 h 2822485"/>
              <a:gd name="connsiteX2" fmla="*/ 3321747 w 3321747"/>
              <a:gd name="connsiteY2" fmla="*/ 1845050 h 2822485"/>
              <a:gd name="connsiteX0" fmla="*/ 0 w 3321747"/>
              <a:gd name="connsiteY0" fmla="*/ 2822492 h 2822492"/>
              <a:gd name="connsiteX1" fmla="*/ 1911132 w 3321747"/>
              <a:gd name="connsiteY1" fmla="*/ 108 h 2822492"/>
              <a:gd name="connsiteX2" fmla="*/ 3321747 w 3321747"/>
              <a:gd name="connsiteY2" fmla="*/ 1845057 h 2822492"/>
              <a:gd name="connsiteX0" fmla="*/ 0 w 3321747"/>
              <a:gd name="connsiteY0" fmla="*/ 2822492 h 2822492"/>
              <a:gd name="connsiteX1" fmla="*/ 1911132 w 3321747"/>
              <a:gd name="connsiteY1" fmla="*/ 108 h 2822492"/>
              <a:gd name="connsiteX2" fmla="*/ 3321747 w 3321747"/>
              <a:gd name="connsiteY2" fmla="*/ 1845057 h 2822492"/>
              <a:gd name="connsiteX0" fmla="*/ 0 w 3344380"/>
              <a:gd name="connsiteY0" fmla="*/ 2832765 h 2832765"/>
              <a:gd name="connsiteX1" fmla="*/ 1911132 w 3344380"/>
              <a:gd name="connsiteY1" fmla="*/ 10381 h 2832765"/>
              <a:gd name="connsiteX2" fmla="*/ 3344380 w 3344380"/>
              <a:gd name="connsiteY2" fmla="*/ 1882491 h 2832765"/>
              <a:gd name="connsiteX0" fmla="*/ 0 w 3344380"/>
              <a:gd name="connsiteY0" fmla="*/ 2836897 h 2836897"/>
              <a:gd name="connsiteX1" fmla="*/ 1911132 w 3344380"/>
              <a:gd name="connsiteY1" fmla="*/ 14513 h 2836897"/>
              <a:gd name="connsiteX2" fmla="*/ 3344380 w 3344380"/>
              <a:gd name="connsiteY2" fmla="*/ 1886623 h 2836897"/>
              <a:gd name="connsiteX0" fmla="*/ 0 w 3336576"/>
              <a:gd name="connsiteY0" fmla="*/ 2837318 h 2837318"/>
              <a:gd name="connsiteX1" fmla="*/ 1911132 w 3336576"/>
              <a:gd name="connsiteY1" fmla="*/ 14934 h 2837318"/>
              <a:gd name="connsiteX2" fmla="*/ 3336576 w 3336576"/>
              <a:gd name="connsiteY2" fmla="*/ 1876158 h 2837318"/>
              <a:gd name="connsiteX0" fmla="*/ 0 w 3336576"/>
              <a:gd name="connsiteY0" fmla="*/ 2837259 h 2837259"/>
              <a:gd name="connsiteX1" fmla="*/ 1911132 w 3336576"/>
              <a:gd name="connsiteY1" fmla="*/ 14875 h 2837259"/>
              <a:gd name="connsiteX2" fmla="*/ 3336576 w 3336576"/>
              <a:gd name="connsiteY2" fmla="*/ 1876099 h 2837259"/>
              <a:gd name="connsiteX0" fmla="*/ 0 w 3336576"/>
              <a:gd name="connsiteY0" fmla="*/ 2836963 h 2836963"/>
              <a:gd name="connsiteX1" fmla="*/ 1911132 w 3336576"/>
              <a:gd name="connsiteY1" fmla="*/ 14579 h 2836963"/>
              <a:gd name="connsiteX2" fmla="*/ 3336576 w 3336576"/>
              <a:gd name="connsiteY2" fmla="*/ 1875803 h 2836963"/>
              <a:gd name="connsiteX0" fmla="*/ 0 w 3336576"/>
              <a:gd name="connsiteY0" fmla="*/ 2836848 h 2836848"/>
              <a:gd name="connsiteX1" fmla="*/ 1911132 w 3336576"/>
              <a:gd name="connsiteY1" fmla="*/ 14464 h 2836848"/>
              <a:gd name="connsiteX2" fmla="*/ 3336576 w 3336576"/>
              <a:gd name="connsiteY2" fmla="*/ 1875688 h 2836848"/>
              <a:gd name="connsiteX0" fmla="*/ 0 w 3318365"/>
              <a:gd name="connsiteY0" fmla="*/ 2838113 h 2838113"/>
              <a:gd name="connsiteX1" fmla="*/ 1911132 w 3318365"/>
              <a:gd name="connsiteY1" fmla="*/ 15729 h 2838113"/>
              <a:gd name="connsiteX2" fmla="*/ 3318365 w 3318365"/>
              <a:gd name="connsiteY2" fmla="*/ 1844296 h 2838113"/>
              <a:gd name="connsiteX0" fmla="*/ 0 w 3258529"/>
              <a:gd name="connsiteY0" fmla="*/ 2842400 h 2842400"/>
              <a:gd name="connsiteX1" fmla="*/ 1911132 w 3258529"/>
              <a:gd name="connsiteY1" fmla="*/ 20016 h 2842400"/>
              <a:gd name="connsiteX2" fmla="*/ 3258529 w 3258529"/>
              <a:gd name="connsiteY2" fmla="*/ 1750611 h 2842400"/>
              <a:gd name="connsiteX0" fmla="*/ 0 w 3258529"/>
              <a:gd name="connsiteY0" fmla="*/ 2830636 h 2830636"/>
              <a:gd name="connsiteX1" fmla="*/ 1911132 w 3258529"/>
              <a:gd name="connsiteY1" fmla="*/ 8252 h 2830636"/>
              <a:gd name="connsiteX2" fmla="*/ 3258529 w 3258529"/>
              <a:gd name="connsiteY2" fmla="*/ 1738847 h 2830636"/>
              <a:gd name="connsiteX0" fmla="*/ 0 w 3258529"/>
              <a:gd name="connsiteY0" fmla="*/ 2822581 h 2822581"/>
              <a:gd name="connsiteX1" fmla="*/ 1911132 w 3258529"/>
              <a:gd name="connsiteY1" fmla="*/ 197 h 2822581"/>
              <a:gd name="connsiteX2" fmla="*/ 3258529 w 3258529"/>
              <a:gd name="connsiteY2" fmla="*/ 1730792 h 2822581"/>
              <a:gd name="connsiteX0" fmla="*/ 0 w 3258529"/>
              <a:gd name="connsiteY0" fmla="*/ 2825295 h 2825295"/>
              <a:gd name="connsiteX1" fmla="*/ 1911132 w 3258529"/>
              <a:gd name="connsiteY1" fmla="*/ 2911 h 2825295"/>
              <a:gd name="connsiteX2" fmla="*/ 3258529 w 3258529"/>
              <a:gd name="connsiteY2" fmla="*/ 1733506 h 2825295"/>
              <a:gd name="connsiteX0" fmla="*/ 0 w 3258529"/>
              <a:gd name="connsiteY0" fmla="*/ 2825169 h 2825169"/>
              <a:gd name="connsiteX1" fmla="*/ 1911132 w 3258529"/>
              <a:gd name="connsiteY1" fmla="*/ 2785 h 2825169"/>
              <a:gd name="connsiteX2" fmla="*/ 3258529 w 3258529"/>
              <a:gd name="connsiteY2" fmla="*/ 1733380 h 2825169"/>
              <a:gd name="connsiteX0" fmla="*/ 0 w 3258529"/>
              <a:gd name="connsiteY0" fmla="*/ 2825176 h 2825176"/>
              <a:gd name="connsiteX1" fmla="*/ 1911132 w 3258529"/>
              <a:gd name="connsiteY1" fmla="*/ 2792 h 2825176"/>
              <a:gd name="connsiteX2" fmla="*/ 3258529 w 3258529"/>
              <a:gd name="connsiteY2" fmla="*/ 1733387 h 2825176"/>
              <a:gd name="connsiteX0" fmla="*/ 0 w 3258529"/>
              <a:gd name="connsiteY0" fmla="*/ 2825361 h 2825361"/>
              <a:gd name="connsiteX1" fmla="*/ 1911132 w 3258529"/>
              <a:gd name="connsiteY1" fmla="*/ 2977 h 2825361"/>
              <a:gd name="connsiteX2" fmla="*/ 3258529 w 3258529"/>
              <a:gd name="connsiteY2" fmla="*/ 1733572 h 2825361"/>
              <a:gd name="connsiteX0" fmla="*/ 0 w 3258529"/>
              <a:gd name="connsiteY0" fmla="*/ 2825361 h 2825361"/>
              <a:gd name="connsiteX1" fmla="*/ 1911132 w 3258529"/>
              <a:gd name="connsiteY1" fmla="*/ 2977 h 2825361"/>
              <a:gd name="connsiteX2" fmla="*/ 3258529 w 3258529"/>
              <a:gd name="connsiteY2" fmla="*/ 1733572 h 2825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8529" h="2825361">
                <a:moveTo>
                  <a:pt x="0" y="2825361"/>
                </a:moveTo>
                <a:cubicBezTo>
                  <a:pt x="874699" y="1491528"/>
                  <a:pt x="1333987" y="66188"/>
                  <a:pt x="1911132" y="2977"/>
                </a:cubicBezTo>
                <a:cubicBezTo>
                  <a:pt x="2488277" y="-60234"/>
                  <a:pt x="2833037" y="894919"/>
                  <a:pt x="3258529" y="1733572"/>
                </a:cubicBezTo>
              </a:path>
            </a:pathLst>
          </a:custGeom>
          <a:noFill/>
          <a:ln>
            <a:solidFill>
              <a:srgbClr val="E00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E0042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>
            <a:off x="4611452" y="4986338"/>
            <a:ext cx="2513012" cy="0"/>
          </a:xfrm>
          <a:prstGeom prst="line">
            <a:avLst/>
          </a:prstGeom>
          <a:ln>
            <a:solidFill>
              <a:srgbClr val="5E445D"/>
            </a:solidFill>
            <a:headEnd/>
            <a:tailEnd type="triangl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717314" y="4143375"/>
            <a:ext cx="7639050" cy="0"/>
          </a:xfrm>
          <a:prstGeom prst="line">
            <a:avLst/>
          </a:prstGeom>
          <a:noFill/>
          <a:ln w="19050" cmpd="sng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568091" y="4143375"/>
            <a:ext cx="343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24869F"/>
                </a:solidFill>
                <a:effectLst>
                  <a:outerShdw blurRad="50800" dist="50800" dir="5400000" algn="ctr" rotWithShape="0">
                    <a:srgbClr val="DEDEE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312954" y="5378911"/>
            <a:ext cx="777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Valley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374914" y="2844245"/>
            <a:ext cx="2606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2486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en-US" dirty="0">
                <a:solidFill>
                  <a:srgbClr val="2486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en-US" altLang="en-US" b="1" dirty="0">
                <a:solidFill>
                  <a:srgbClr val="2486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dirty="0">
                <a:solidFill>
                  <a:srgbClr val="24869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WAVELENGTH</a:t>
            </a:r>
          </a:p>
        </p:txBody>
      </p:sp>
      <p:sp>
        <p:nvSpPr>
          <p:cNvPr id="9227" name="Freeform 11" hidden="1"/>
          <p:cNvSpPr>
            <a:spLocks/>
          </p:cNvSpPr>
          <p:nvPr/>
        </p:nvSpPr>
        <p:spPr bwMode="auto">
          <a:xfrm>
            <a:off x="6836745" y="2674938"/>
            <a:ext cx="1033463" cy="1460500"/>
          </a:xfrm>
          <a:custGeom>
            <a:avLst/>
            <a:gdLst>
              <a:gd name="T0" fmla="*/ 0 w 651"/>
              <a:gd name="T1" fmla="*/ 920 h 920"/>
              <a:gd name="T2" fmla="*/ 485 w 651"/>
              <a:gd name="T3" fmla="*/ 179 h 920"/>
              <a:gd name="T4" fmla="*/ 651 w 651"/>
              <a:gd name="T5" fmla="*/ 0 h 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20">
                <a:moveTo>
                  <a:pt x="0" y="920"/>
                </a:moveTo>
                <a:cubicBezTo>
                  <a:pt x="188" y="626"/>
                  <a:pt x="376" y="332"/>
                  <a:pt x="485" y="179"/>
                </a:cubicBezTo>
                <a:cubicBezTo>
                  <a:pt x="594" y="26"/>
                  <a:pt x="622" y="13"/>
                  <a:pt x="651" y="0"/>
                </a:cubicBezTo>
              </a:path>
            </a:pathLst>
          </a:custGeom>
          <a:ln>
            <a:headEnd/>
            <a:tailEnd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28" name="Freeform 12" hidden="1"/>
          <p:cNvSpPr>
            <a:spLocks/>
          </p:cNvSpPr>
          <p:nvPr/>
        </p:nvSpPr>
        <p:spPr bwMode="auto">
          <a:xfrm>
            <a:off x="520061" y="4114800"/>
            <a:ext cx="688975" cy="912813"/>
          </a:xfrm>
          <a:custGeom>
            <a:avLst/>
            <a:gdLst>
              <a:gd name="T0" fmla="*/ 434 w 434"/>
              <a:gd name="T1" fmla="*/ 0 h 575"/>
              <a:gd name="T2" fmla="*/ 281 w 434"/>
              <a:gd name="T3" fmla="*/ 243 h 575"/>
              <a:gd name="T4" fmla="*/ 90 w 434"/>
              <a:gd name="T5" fmla="*/ 472 h 575"/>
              <a:gd name="T6" fmla="*/ 0 w 434"/>
              <a:gd name="T7" fmla="*/ 575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4" h="575">
                <a:moveTo>
                  <a:pt x="434" y="0"/>
                </a:moveTo>
                <a:cubicBezTo>
                  <a:pt x="386" y="82"/>
                  <a:pt x="338" y="164"/>
                  <a:pt x="281" y="243"/>
                </a:cubicBezTo>
                <a:cubicBezTo>
                  <a:pt x="224" y="322"/>
                  <a:pt x="137" y="417"/>
                  <a:pt x="90" y="472"/>
                </a:cubicBezTo>
                <a:cubicBezTo>
                  <a:pt x="43" y="527"/>
                  <a:pt x="21" y="551"/>
                  <a:pt x="0" y="575"/>
                </a:cubicBezTo>
              </a:path>
            </a:pathLst>
          </a:custGeom>
          <a:ln>
            <a:headEnd/>
            <a:tailEnd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1552339" y="2817813"/>
            <a:ext cx="0" cy="2513012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>
            <a:off x="7176852" y="2817813"/>
            <a:ext cx="0" cy="2513012"/>
          </a:xfrm>
          <a:prstGeom prst="line">
            <a:avLst/>
          </a:prstGeom>
          <a:noFill/>
          <a:ln w="19050">
            <a:solidFill>
              <a:schemeClr val="bg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299234" y="4748213"/>
            <a:ext cx="12258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5E44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Wave</a:t>
            </a: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H="1">
            <a:off x="1612664" y="4986338"/>
            <a:ext cx="1600200" cy="0"/>
          </a:xfrm>
          <a:prstGeom prst="line">
            <a:avLst/>
          </a:prstGeom>
          <a:ln>
            <a:solidFill>
              <a:srgbClr val="5E445D"/>
            </a:solidFill>
            <a:headEnd/>
            <a:tailEnd type="triangle" w="med" len="med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 AND WAVELENGTH</a:t>
            </a:r>
          </a:p>
        </p:txBody>
      </p:sp>
      <p:sp>
        <p:nvSpPr>
          <p:cNvPr id="18" name="Oval 17"/>
          <p:cNvSpPr/>
          <p:nvPr/>
        </p:nvSpPr>
        <p:spPr>
          <a:xfrm>
            <a:off x="7117416" y="4083939"/>
            <a:ext cx="118872" cy="118872"/>
          </a:xfrm>
          <a:prstGeom prst="ellipse">
            <a:avLst/>
          </a:prstGeom>
          <a:solidFill>
            <a:srgbClr val="FBCC42"/>
          </a:solidFill>
          <a:ln w="15875" cmpd="sng">
            <a:solidFill>
              <a:srgbClr val="2486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51055" y="5748243"/>
            <a:ext cx="70132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9225" idx="2"/>
          </p:cNvCxnSpPr>
          <p:nvPr/>
        </p:nvCxnSpPr>
        <p:spPr>
          <a:xfrm>
            <a:off x="5701715" y="5748243"/>
            <a:ext cx="0" cy="2286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629476" y="2692964"/>
            <a:ext cx="665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Peak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611343" y="2726817"/>
            <a:ext cx="70132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962003" y="2498217"/>
            <a:ext cx="0" cy="22860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809715" y="3765312"/>
            <a:ext cx="3433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24869F"/>
                </a:solidFill>
                <a:effectLst>
                  <a:outerShdw blurRad="50800" dist="50800" dir="5400000" algn="ctr" rotWithShape="0">
                    <a:srgbClr val="DEDEE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0" name="Oval 29"/>
          <p:cNvSpPr/>
          <p:nvPr/>
        </p:nvSpPr>
        <p:spPr>
          <a:xfrm>
            <a:off x="1492903" y="4083939"/>
            <a:ext cx="118872" cy="118872"/>
          </a:xfrm>
          <a:prstGeom prst="ellipse">
            <a:avLst/>
          </a:prstGeom>
          <a:solidFill>
            <a:srgbClr val="FBCC42"/>
          </a:solidFill>
          <a:ln w="15875" cmpd="sng">
            <a:solidFill>
              <a:srgbClr val="2486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221" grpId="0" animBg="1"/>
      <p:bldP spid="11" grpId="0" animBg="1"/>
      <p:bldP spid="9222" grpId="0"/>
      <p:bldP spid="9225" grpId="0"/>
      <p:bldP spid="9226" grpId="0"/>
      <p:bldP spid="18" grpId="0" animBg="1"/>
      <p:bldP spid="25" grpId="0"/>
      <p:bldP spid="29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TYPES OF WAVES &amp; THEIR MEDIUMS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Ripple in pond, ocean waves: </a:t>
            </a:r>
            <a:r>
              <a:rPr lang="en-US" dirty="0">
                <a:solidFill>
                  <a:srgbClr val="C00000"/>
                </a:solidFill>
              </a:rPr>
              <a:t>Water</a:t>
            </a:r>
          </a:p>
          <a:p>
            <a:endParaRPr lang="en-US" dirty="0"/>
          </a:p>
          <a:p>
            <a:r>
              <a:rPr lang="en-US" dirty="0"/>
              <a:t>Sound waves, blast waves: </a:t>
            </a:r>
            <a:r>
              <a:rPr lang="en-US" dirty="0">
                <a:solidFill>
                  <a:srgbClr val="C00000"/>
                </a:solidFill>
              </a:rPr>
              <a:t>Air</a:t>
            </a:r>
          </a:p>
          <a:p>
            <a:pPr lvl="1"/>
            <a:r>
              <a:rPr lang="en-US" dirty="0"/>
              <a:t>Seismic waves (sound waves that travel through rock)</a:t>
            </a:r>
          </a:p>
          <a:p>
            <a:pPr lvl="1"/>
            <a:endParaRPr lang="en-US" dirty="0"/>
          </a:p>
          <a:p>
            <a:r>
              <a:rPr lang="en-US" dirty="0"/>
              <a:t>Electromagnetic waves: </a:t>
            </a:r>
            <a:r>
              <a:rPr lang="en-US" dirty="0">
                <a:solidFill>
                  <a:srgbClr val="C00000"/>
                </a:solidFill>
              </a:rPr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208047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/>
          <a:stretch/>
        </p:blipFill>
        <p:spPr bwMode="auto">
          <a:xfrm>
            <a:off x="95250" y="1132764"/>
            <a:ext cx="8953501" cy="476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9" name="Text Box 87"/>
          <p:cNvSpPr txBox="1">
            <a:spLocks noChangeArrowheads="1"/>
          </p:cNvSpPr>
          <p:nvPr/>
        </p:nvSpPr>
        <p:spPr bwMode="auto">
          <a:xfrm>
            <a:off x="5638800" y="5897278"/>
            <a:ext cx="2057400" cy="338554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L.I.D.A.R. (330 THz)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/>
          <a:lstStyle/>
          <a:p>
            <a:r>
              <a:rPr lang="en-US" sz="3200" dirty="0"/>
              <a:t>THE ELECTROMAGNETIC SPECTRUM</a:t>
            </a:r>
          </a:p>
        </p:txBody>
      </p:sp>
      <p:sp>
        <p:nvSpPr>
          <p:cNvPr id="10251" name="Text Box 86"/>
          <p:cNvSpPr txBox="1">
            <a:spLocks noChangeArrowheads="1"/>
          </p:cNvSpPr>
          <p:nvPr/>
        </p:nvSpPr>
        <p:spPr bwMode="auto">
          <a:xfrm>
            <a:off x="0" y="5892225"/>
            <a:ext cx="5513980" cy="584775"/>
          </a:xfrm>
          <a:prstGeom prst="rect">
            <a:avLst/>
          </a:prstGeom>
          <a:noFill/>
          <a:ln>
            <a:solidFill>
              <a:srgbClr val="7030A0"/>
            </a:solidFill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Band R.A.D.A.R.  K Band R.A.D.A.R.  </a:t>
            </a:r>
            <a:r>
              <a:rPr lang="en-US" altLang="en-US" sz="16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Band R.A.D.A.R.</a:t>
            </a:r>
          </a:p>
          <a:p>
            <a:r>
              <a:rPr lang="en-US" altLang="en-US" sz="16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(10.525 GHz)         (24.15 GHz)        (33.4 GHz-36 GHz)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5250" y="1763006"/>
            <a:ext cx="84391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800" y="1371600"/>
            <a:ext cx="47607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FREQUENCY INCREASE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(CYCLES PER SECOND)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WAVELENGTHS DECREASE</a:t>
            </a:r>
          </a:p>
        </p:txBody>
      </p:sp>
    </p:spTree>
    <p:extLst>
      <p:ext uri="{BB962C8B-B14F-4D97-AF65-F5344CB8AC3E}">
        <p14:creationId xmlns:p14="http://schemas.microsoft.com/office/powerpoint/2010/main" val="297468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</a:t>
            </a:r>
          </a:p>
        </p:txBody>
      </p:sp>
      <p:sp>
        <p:nvSpPr>
          <p:cNvPr id="6" name="Pentagon 5"/>
          <p:cNvSpPr/>
          <p:nvPr/>
        </p:nvSpPr>
        <p:spPr>
          <a:xfrm>
            <a:off x="2434178" y="1828800"/>
            <a:ext cx="4576222" cy="548640"/>
          </a:xfrm>
          <a:prstGeom prst="homePlate">
            <a:avLst/>
          </a:prstGeom>
          <a:solidFill>
            <a:srgbClr val="8562A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>
            <a:off x="2461671" y="1796251"/>
            <a:ext cx="580226" cy="645324"/>
          </a:xfrm>
          <a:prstGeom prst="triangle">
            <a:avLst/>
          </a:prstGeom>
          <a:solidFill>
            <a:srgbClr val="6A4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246" y="2120265"/>
            <a:ext cx="2743200" cy="548640"/>
          </a:xfrm>
          <a:prstGeom prst="rect">
            <a:avLst/>
          </a:prstGeom>
          <a:solidFill>
            <a:srgbClr val="8562A4"/>
          </a:solidFill>
          <a:ln w="6350">
            <a:gradFill>
              <a:gsLst>
                <a:gs pos="0">
                  <a:srgbClr val="6A4D85"/>
                </a:gs>
                <a:gs pos="100000">
                  <a:srgbClr val="8562A4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 Radio</a:t>
            </a:r>
          </a:p>
        </p:txBody>
      </p:sp>
      <p:sp>
        <p:nvSpPr>
          <p:cNvPr id="9" name="Rectangle 8"/>
          <p:cNvSpPr/>
          <p:nvPr/>
        </p:nvSpPr>
        <p:spPr>
          <a:xfrm>
            <a:off x="7044559" y="1889432"/>
            <a:ext cx="1981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1000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950 feet long</a:t>
            </a:r>
          </a:p>
        </p:txBody>
      </p:sp>
      <p:sp>
        <p:nvSpPr>
          <p:cNvPr id="17" name="Pentagon 16"/>
          <p:cNvSpPr/>
          <p:nvPr/>
        </p:nvSpPr>
        <p:spPr>
          <a:xfrm>
            <a:off x="2434179" y="2772612"/>
            <a:ext cx="2926080" cy="548640"/>
          </a:xfrm>
          <a:prstGeom prst="homePlate">
            <a:avLst/>
          </a:prstGeom>
          <a:solidFill>
            <a:srgbClr val="368CA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Isosceles Triangle 17"/>
          <p:cNvSpPr/>
          <p:nvPr/>
        </p:nvSpPr>
        <p:spPr>
          <a:xfrm rot="5400000">
            <a:off x="2461671" y="2740063"/>
            <a:ext cx="580226" cy="645324"/>
          </a:xfrm>
          <a:prstGeom prst="triangle">
            <a:avLst/>
          </a:prstGeom>
          <a:solidFill>
            <a:srgbClr val="256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1246" y="3064077"/>
            <a:ext cx="2743200" cy="548640"/>
          </a:xfrm>
          <a:prstGeom prst="rect">
            <a:avLst/>
          </a:prstGeom>
          <a:solidFill>
            <a:srgbClr val="368CAA"/>
          </a:solidFill>
          <a:ln w="6350">
            <a:gradFill>
              <a:gsLst>
                <a:gs pos="0">
                  <a:srgbClr val="256075"/>
                </a:gs>
                <a:gs pos="100000">
                  <a:srgbClr val="368CAA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Police Radio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22111" y="2831892"/>
            <a:ext cx="1645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1000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feet long</a:t>
            </a:r>
          </a:p>
        </p:txBody>
      </p:sp>
      <p:sp>
        <p:nvSpPr>
          <p:cNvPr id="21" name="Pentagon 20"/>
          <p:cNvSpPr/>
          <p:nvPr/>
        </p:nvSpPr>
        <p:spPr>
          <a:xfrm>
            <a:off x="2434179" y="3716170"/>
            <a:ext cx="1828800" cy="548640"/>
          </a:xfrm>
          <a:prstGeom prst="homePlate">
            <a:avLst/>
          </a:prstGeom>
          <a:solidFill>
            <a:srgbClr val="51BB9D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2461671" y="3683621"/>
            <a:ext cx="580226" cy="645324"/>
          </a:xfrm>
          <a:prstGeom prst="triangle">
            <a:avLst/>
          </a:prstGeom>
          <a:solidFill>
            <a:srgbClr val="307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1246" y="4007635"/>
            <a:ext cx="2743200" cy="548640"/>
          </a:xfrm>
          <a:prstGeom prst="rect">
            <a:avLst/>
          </a:prstGeom>
          <a:solidFill>
            <a:srgbClr val="51BB9D"/>
          </a:solidFill>
          <a:ln w="6350">
            <a:gradFill>
              <a:gsLst>
                <a:gs pos="0">
                  <a:srgbClr val="307C66"/>
                </a:gs>
                <a:gs pos="100000">
                  <a:srgbClr val="51BB9D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X-Band R.A.D.A.R.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295907" y="3807282"/>
            <a:ext cx="1266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1000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1.1 inch</a:t>
            </a:r>
          </a:p>
        </p:txBody>
      </p:sp>
      <p:sp>
        <p:nvSpPr>
          <p:cNvPr id="25" name="Pentagon 24"/>
          <p:cNvSpPr/>
          <p:nvPr/>
        </p:nvSpPr>
        <p:spPr>
          <a:xfrm>
            <a:off x="2434179" y="4663972"/>
            <a:ext cx="1371600" cy="548640"/>
          </a:xfrm>
          <a:prstGeom prst="homePlate">
            <a:avLst/>
          </a:prstGeom>
          <a:solidFill>
            <a:srgbClr val="F8893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5400000">
            <a:off x="2461671" y="4631423"/>
            <a:ext cx="580226" cy="645324"/>
          </a:xfrm>
          <a:prstGeom prst="triangle">
            <a:avLst/>
          </a:prstGeom>
          <a:solidFill>
            <a:srgbClr val="CF5D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1246" y="4955437"/>
            <a:ext cx="2743200" cy="548640"/>
          </a:xfrm>
          <a:prstGeom prst="rect">
            <a:avLst/>
          </a:prstGeom>
          <a:solidFill>
            <a:srgbClr val="F88933"/>
          </a:solidFill>
          <a:ln w="6350">
            <a:gradFill>
              <a:gsLst>
                <a:gs pos="0">
                  <a:srgbClr val="CF5D07"/>
                </a:gs>
                <a:gs pos="100000">
                  <a:srgbClr val="F88933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/>
          <a:lstStyle/>
          <a:p>
            <a:pPr algn="ctr"/>
            <a:r>
              <a:rPr lang="en-US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K-Band R.A.D.A.R.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47493" y="4723252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1000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0.49 inch</a:t>
            </a:r>
          </a:p>
        </p:txBody>
      </p:sp>
      <p:sp>
        <p:nvSpPr>
          <p:cNvPr id="29" name="Pentagon 28"/>
          <p:cNvSpPr/>
          <p:nvPr/>
        </p:nvSpPr>
        <p:spPr>
          <a:xfrm>
            <a:off x="2434179" y="5606742"/>
            <a:ext cx="1097280" cy="548640"/>
          </a:xfrm>
          <a:prstGeom prst="homePlate">
            <a:avLst/>
          </a:prstGeom>
          <a:solidFill>
            <a:srgbClr val="F0494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 rot="5400000">
            <a:off x="2461671" y="5574193"/>
            <a:ext cx="580226" cy="645324"/>
          </a:xfrm>
          <a:prstGeom prst="triangle">
            <a:avLst/>
          </a:prstGeom>
          <a:solidFill>
            <a:srgbClr val="D111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1246" y="5898207"/>
            <a:ext cx="2743200" cy="548640"/>
          </a:xfrm>
          <a:prstGeom prst="rect">
            <a:avLst/>
          </a:prstGeom>
          <a:solidFill>
            <a:srgbClr val="F04949"/>
          </a:solidFill>
          <a:ln w="6350">
            <a:gradFill>
              <a:gsLst>
                <a:gs pos="0">
                  <a:srgbClr val="D11111"/>
                </a:gs>
                <a:gs pos="100000">
                  <a:srgbClr val="F04949"/>
                </a:gs>
              </a:gsLst>
              <a:lin ang="7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1"/>
          <a:lstStyle/>
          <a:p>
            <a:pPr algn="ctr"/>
            <a:r>
              <a:rPr lang="en-US" altLang="en-US" sz="2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</a:t>
            </a:r>
            <a:r>
              <a:rPr lang="en-US" altLang="en-US" sz="2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-Band R.A.D.A.R.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94192" y="5666022"/>
            <a:ext cx="1435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ct val="100000"/>
              </a:spcAft>
            </a:pPr>
            <a:r>
              <a:rPr lang="en-US" alt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0.34 inch</a:t>
            </a:r>
          </a:p>
        </p:txBody>
      </p:sp>
    </p:spTree>
    <p:extLst>
      <p:ext uri="{BB962C8B-B14F-4D97-AF65-F5344CB8AC3E}">
        <p14:creationId xmlns:p14="http://schemas.microsoft.com/office/powerpoint/2010/main" val="148560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8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6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8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3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22" y="3148732"/>
            <a:ext cx="1490472" cy="149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86574" y="1519051"/>
            <a:ext cx="2257425" cy="990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15748" y="1273745"/>
            <a:ext cx="1126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Reflected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098566" y="1695807"/>
            <a:ext cx="10572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Metal</a:t>
            </a:r>
          </a:p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Concrete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16655" y="3559812"/>
            <a:ext cx="11515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Refracted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8089039" y="3744478"/>
            <a:ext cx="701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Glass</a:t>
            </a: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815748" y="5244665"/>
            <a:ext cx="11400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Absorbed</a:t>
            </a: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8140321" y="5372100"/>
            <a:ext cx="8168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Grass</a:t>
            </a:r>
          </a:p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Earth</a:t>
            </a:r>
          </a:p>
          <a:p>
            <a:r>
              <a:rPr lang="en-US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TARGET COMPOSITION - SIGNAL PROPERTY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77" y="1252724"/>
            <a:ext cx="1514859" cy="149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3" y="4800600"/>
            <a:ext cx="1514859" cy="1508763"/>
          </a:xfrm>
          <a:prstGeom prst="rect">
            <a:avLst/>
          </a:prstGeom>
        </p:spPr>
      </p:pic>
      <p:sp>
        <p:nvSpPr>
          <p:cNvPr id="35" name="Right Arrow 34"/>
          <p:cNvSpPr/>
          <p:nvPr/>
        </p:nvSpPr>
        <p:spPr>
          <a:xfrm flipH="1">
            <a:off x="815748" y="1986488"/>
            <a:ext cx="5751464" cy="347472"/>
          </a:xfrm>
          <a:custGeom>
            <a:avLst/>
            <a:gdLst>
              <a:gd name="connsiteX0" fmla="*/ 0 w 6172200"/>
              <a:gd name="connsiteY0" fmla="*/ 86868 h 347472"/>
              <a:gd name="connsiteX1" fmla="*/ 5998464 w 6172200"/>
              <a:gd name="connsiteY1" fmla="*/ 86868 h 347472"/>
              <a:gd name="connsiteX2" fmla="*/ 5998464 w 6172200"/>
              <a:gd name="connsiteY2" fmla="*/ 0 h 347472"/>
              <a:gd name="connsiteX3" fmla="*/ 6172200 w 6172200"/>
              <a:gd name="connsiteY3" fmla="*/ 173736 h 347472"/>
              <a:gd name="connsiteX4" fmla="*/ 5998464 w 6172200"/>
              <a:gd name="connsiteY4" fmla="*/ 347472 h 347472"/>
              <a:gd name="connsiteX5" fmla="*/ 5998464 w 6172200"/>
              <a:gd name="connsiteY5" fmla="*/ 260604 h 347472"/>
              <a:gd name="connsiteX6" fmla="*/ 0 w 6172200"/>
              <a:gd name="connsiteY6" fmla="*/ 260604 h 347472"/>
              <a:gd name="connsiteX7" fmla="*/ 0 w 6172200"/>
              <a:gd name="connsiteY7" fmla="*/ 86868 h 347472"/>
              <a:gd name="connsiteX0" fmla="*/ 16668 w 6172200"/>
              <a:gd name="connsiteY0" fmla="*/ 86868 h 347472"/>
              <a:gd name="connsiteX1" fmla="*/ 5998464 w 6172200"/>
              <a:gd name="connsiteY1" fmla="*/ 86868 h 347472"/>
              <a:gd name="connsiteX2" fmla="*/ 5998464 w 6172200"/>
              <a:gd name="connsiteY2" fmla="*/ 0 h 347472"/>
              <a:gd name="connsiteX3" fmla="*/ 6172200 w 6172200"/>
              <a:gd name="connsiteY3" fmla="*/ 173736 h 347472"/>
              <a:gd name="connsiteX4" fmla="*/ 5998464 w 6172200"/>
              <a:gd name="connsiteY4" fmla="*/ 347472 h 347472"/>
              <a:gd name="connsiteX5" fmla="*/ 5998464 w 6172200"/>
              <a:gd name="connsiteY5" fmla="*/ 260604 h 347472"/>
              <a:gd name="connsiteX6" fmla="*/ 0 w 6172200"/>
              <a:gd name="connsiteY6" fmla="*/ 260604 h 347472"/>
              <a:gd name="connsiteX7" fmla="*/ 16668 w 6172200"/>
              <a:gd name="connsiteY7" fmla="*/ 86868 h 347472"/>
              <a:gd name="connsiteX0" fmla="*/ 7143 w 6172200"/>
              <a:gd name="connsiteY0" fmla="*/ 86868 h 347472"/>
              <a:gd name="connsiteX1" fmla="*/ 5998464 w 6172200"/>
              <a:gd name="connsiteY1" fmla="*/ 86868 h 347472"/>
              <a:gd name="connsiteX2" fmla="*/ 5998464 w 6172200"/>
              <a:gd name="connsiteY2" fmla="*/ 0 h 347472"/>
              <a:gd name="connsiteX3" fmla="*/ 6172200 w 6172200"/>
              <a:gd name="connsiteY3" fmla="*/ 173736 h 347472"/>
              <a:gd name="connsiteX4" fmla="*/ 5998464 w 6172200"/>
              <a:gd name="connsiteY4" fmla="*/ 347472 h 347472"/>
              <a:gd name="connsiteX5" fmla="*/ 5998464 w 6172200"/>
              <a:gd name="connsiteY5" fmla="*/ 260604 h 347472"/>
              <a:gd name="connsiteX6" fmla="*/ 0 w 6172200"/>
              <a:gd name="connsiteY6" fmla="*/ 260604 h 347472"/>
              <a:gd name="connsiteX7" fmla="*/ 7143 w 6172200"/>
              <a:gd name="connsiteY7" fmla="*/ 86868 h 347472"/>
              <a:gd name="connsiteX0" fmla="*/ 0 w 6176964"/>
              <a:gd name="connsiteY0" fmla="*/ 86868 h 347472"/>
              <a:gd name="connsiteX1" fmla="*/ 6003228 w 6176964"/>
              <a:gd name="connsiteY1" fmla="*/ 86868 h 347472"/>
              <a:gd name="connsiteX2" fmla="*/ 6003228 w 6176964"/>
              <a:gd name="connsiteY2" fmla="*/ 0 h 347472"/>
              <a:gd name="connsiteX3" fmla="*/ 6176964 w 6176964"/>
              <a:gd name="connsiteY3" fmla="*/ 173736 h 347472"/>
              <a:gd name="connsiteX4" fmla="*/ 6003228 w 6176964"/>
              <a:gd name="connsiteY4" fmla="*/ 347472 h 347472"/>
              <a:gd name="connsiteX5" fmla="*/ 6003228 w 6176964"/>
              <a:gd name="connsiteY5" fmla="*/ 260604 h 347472"/>
              <a:gd name="connsiteX6" fmla="*/ 4764 w 6176964"/>
              <a:gd name="connsiteY6" fmla="*/ 260604 h 347472"/>
              <a:gd name="connsiteX7" fmla="*/ 0 w 6176964"/>
              <a:gd name="connsiteY7" fmla="*/ 86868 h 34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6964" h="347472">
                <a:moveTo>
                  <a:pt x="0" y="86868"/>
                </a:moveTo>
                <a:lnTo>
                  <a:pt x="6003228" y="86868"/>
                </a:lnTo>
                <a:lnTo>
                  <a:pt x="6003228" y="0"/>
                </a:lnTo>
                <a:lnTo>
                  <a:pt x="6176964" y="173736"/>
                </a:lnTo>
                <a:lnTo>
                  <a:pt x="6003228" y="347472"/>
                </a:lnTo>
                <a:lnTo>
                  <a:pt x="6003228" y="260604"/>
                </a:lnTo>
                <a:lnTo>
                  <a:pt x="4764" y="260604"/>
                </a:lnTo>
                <a:lnTo>
                  <a:pt x="0" y="86868"/>
                </a:lnTo>
                <a:close/>
              </a:path>
            </a:pathLst>
          </a:custGeom>
          <a:gradFill>
            <a:gsLst>
              <a:gs pos="10000">
                <a:schemeClr val="bg2">
                  <a:lumMod val="90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816655" y="1597897"/>
            <a:ext cx="5749647" cy="347472"/>
          </a:xfrm>
          <a:prstGeom prst="rightArrow">
            <a:avLst/>
          </a:prstGeom>
          <a:gradFill>
            <a:gsLst>
              <a:gs pos="10000">
                <a:schemeClr val="bg2">
                  <a:lumMod val="90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ight Arrow 37"/>
          <p:cNvSpPr/>
          <p:nvPr/>
        </p:nvSpPr>
        <p:spPr>
          <a:xfrm rot="19860000">
            <a:off x="6309281" y="3253482"/>
            <a:ext cx="2319434" cy="347472"/>
          </a:xfrm>
          <a:prstGeom prst="rightArrow">
            <a:avLst/>
          </a:prstGeom>
          <a:gradFill>
            <a:gsLst>
              <a:gs pos="10000">
                <a:srgbClr val="0070C0"/>
              </a:gs>
              <a:gs pos="59000">
                <a:srgbClr val="A5D9FF"/>
              </a:gs>
            </a:gsLst>
            <a:lin ang="72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816655" y="3855139"/>
            <a:ext cx="5749647" cy="347472"/>
          </a:xfrm>
          <a:prstGeom prst="rightArrow">
            <a:avLst/>
          </a:prstGeom>
          <a:gradFill>
            <a:gsLst>
              <a:gs pos="10000">
                <a:srgbClr val="A5D9FF"/>
              </a:gs>
              <a:gs pos="59000">
                <a:srgbClr val="0070C0"/>
              </a:gs>
            </a:gsLst>
            <a:lin ang="72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816655" y="5541264"/>
            <a:ext cx="5749647" cy="347472"/>
          </a:xfrm>
          <a:prstGeom prst="rightArrow">
            <a:avLst/>
          </a:prstGeom>
          <a:gradFill>
            <a:gsLst>
              <a:gs pos="10000">
                <a:srgbClr val="70A821"/>
              </a:gs>
              <a:gs pos="59000">
                <a:srgbClr val="3D5B0D"/>
              </a:gs>
            </a:gsLst>
            <a:lin ang="7200000" scaled="0"/>
          </a:gra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1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3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1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22" grpId="0"/>
      <p:bldP spid="13323" grpId="0"/>
      <p:bldP spid="13329" grpId="0"/>
      <p:bldP spid="13333" grpId="0"/>
      <p:bldP spid="13342" grpId="0"/>
      <p:bldP spid="35" grpId="0" animBg="1"/>
      <p:bldP spid="11" grpId="0" animBg="1"/>
      <p:bldP spid="38" grpId="0" animBg="1"/>
      <p:bldP spid="37" grpId="0" animBg="1"/>
      <p:bldP spid="39" grpId="0" animBg="1"/>
      <p:bldP spid="3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795528" y="3564050"/>
            <a:ext cx="10424160" cy="1998549"/>
            <a:chOff x="-795528" y="3564050"/>
            <a:chExt cx="10424160" cy="1998549"/>
          </a:xfrm>
        </p:grpSpPr>
        <p:sp>
          <p:nvSpPr>
            <p:cNvPr id="5" name="Rectangle 4"/>
            <p:cNvSpPr/>
            <p:nvPr/>
          </p:nvSpPr>
          <p:spPr>
            <a:xfrm>
              <a:off x="-526676" y="3564050"/>
              <a:ext cx="10051676" cy="199854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41275">
              <a:noFill/>
            </a:ln>
            <a:effectLst>
              <a:outerShdw blurRad="88900" dist="76200" dir="5400000" algn="t" rotWithShape="0">
                <a:schemeClr val="tx1">
                  <a:lumMod val="75000"/>
                  <a:lumOff val="25000"/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383081" y="3694644"/>
              <a:ext cx="9764486" cy="1737360"/>
            </a:xfrm>
            <a:prstGeom prst="rect">
              <a:avLst/>
            </a:prstGeom>
            <a:noFill/>
            <a:ln w="38100">
              <a:solidFill>
                <a:srgbClr val="EFA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Line 5"/>
            <p:cNvSpPr>
              <a:spLocks noChangeShapeType="1"/>
            </p:cNvSpPr>
            <p:nvPr/>
          </p:nvSpPr>
          <p:spPr bwMode="auto">
            <a:xfrm>
              <a:off x="-795528" y="4529063"/>
              <a:ext cx="10424160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77" name="Text Box 69"/>
          <p:cNvSpPr txBox="1">
            <a:spLocks noChangeArrowheads="1"/>
          </p:cNvSpPr>
          <p:nvPr/>
        </p:nvSpPr>
        <p:spPr bwMode="auto">
          <a:xfrm>
            <a:off x="2281192" y="1685780"/>
            <a:ext cx="47307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800" b="1" dirty="0"/>
              <a:t>Contains Approximately 85%</a:t>
            </a:r>
          </a:p>
          <a:p>
            <a:pPr algn="ctr"/>
            <a:r>
              <a:rPr lang="en-US" altLang="en-US" sz="2800" b="1" dirty="0"/>
              <a:t>of the Signal’s Power</a:t>
            </a:r>
          </a:p>
        </p:txBody>
      </p:sp>
      <p:sp>
        <p:nvSpPr>
          <p:cNvPr id="17478" name="Text Box 70"/>
          <p:cNvSpPr txBox="1">
            <a:spLocks noChangeArrowheads="1"/>
          </p:cNvSpPr>
          <p:nvPr/>
        </p:nvSpPr>
        <p:spPr bwMode="auto">
          <a:xfrm>
            <a:off x="323259" y="2483297"/>
            <a:ext cx="1546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dirty="0"/>
              <a:t>Side Lobes</a:t>
            </a:r>
          </a:p>
        </p:txBody>
      </p:sp>
      <p:cxnSp>
        <p:nvCxnSpPr>
          <p:cNvPr id="17479" name="AutoShape 71"/>
          <p:cNvCxnSpPr>
            <a:cxnSpLocks noChangeShapeType="1"/>
            <a:stCxn id="17478" idx="2"/>
            <a:endCxn id="47" idx="2"/>
          </p:cNvCxnSpPr>
          <p:nvPr/>
        </p:nvCxnSpPr>
        <p:spPr bwMode="auto">
          <a:xfrm rot="16200000" flipH="1">
            <a:off x="799192" y="3237676"/>
            <a:ext cx="1097281" cy="502920"/>
          </a:xfrm>
          <a:prstGeom prst="bentConnector2">
            <a:avLst/>
          </a:prstGeom>
          <a:noFill/>
          <a:ln w="66675">
            <a:gradFill>
              <a:gsLst>
                <a:gs pos="0">
                  <a:schemeClr val="tx1">
                    <a:lumMod val="65000"/>
                    <a:lumOff val="35000"/>
                  </a:schemeClr>
                </a:gs>
                <a:gs pos="43000">
                  <a:schemeClr val="bg1">
                    <a:lumMod val="95000"/>
                  </a:schemeClr>
                </a:gs>
              </a:gsLst>
              <a:lin ang="4200000" scaled="0"/>
            </a:gra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LOBE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19200" y="2496020"/>
            <a:ext cx="7059130" cy="4933442"/>
            <a:chOff x="917688" y="1802972"/>
            <a:chExt cx="7059130" cy="4933442"/>
          </a:xfrm>
        </p:grpSpPr>
        <p:grpSp>
          <p:nvGrpSpPr>
            <p:cNvPr id="6" name="Group 5"/>
            <p:cNvGrpSpPr/>
            <p:nvPr/>
          </p:nvGrpSpPr>
          <p:grpSpPr>
            <a:xfrm>
              <a:off x="917688" y="3097286"/>
              <a:ext cx="2862599" cy="2343914"/>
              <a:chOff x="917688" y="3097286"/>
              <a:chExt cx="2862599" cy="2343914"/>
            </a:xfrm>
            <a:noFill/>
          </p:grpSpPr>
          <p:sp>
            <p:nvSpPr>
              <p:cNvPr id="4" name="Arc 3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Arc 27"/>
              <p:cNvSpPr/>
              <p:nvPr/>
            </p:nvSpPr>
            <p:spPr>
              <a:xfrm rot="2737500">
                <a:off x="1114594" y="3529242"/>
                <a:ext cx="1549892" cy="1523863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Arc 29"/>
              <p:cNvSpPr/>
              <p:nvPr/>
            </p:nvSpPr>
            <p:spPr>
              <a:xfrm rot="2737500">
                <a:off x="1192874" y="3330380"/>
                <a:ext cx="1999520" cy="2046648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Arc 30"/>
              <p:cNvSpPr/>
              <p:nvPr/>
            </p:nvSpPr>
            <p:spPr>
              <a:xfrm rot="2737500">
                <a:off x="1441880" y="3102793"/>
                <a:ext cx="2343914" cy="2332900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Arc 31"/>
            <p:cNvSpPr/>
            <p:nvPr/>
          </p:nvSpPr>
          <p:spPr>
            <a:xfrm rot="2737500">
              <a:off x="1899811" y="2901740"/>
              <a:ext cx="2718817" cy="271881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Arc 32"/>
            <p:cNvSpPr/>
            <p:nvPr/>
          </p:nvSpPr>
          <p:spPr>
            <a:xfrm rot="2737500">
              <a:off x="2113298" y="2619092"/>
              <a:ext cx="3236365" cy="323636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2737500">
              <a:off x="2515335" y="2420101"/>
              <a:ext cx="3683555" cy="3683555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2737500">
              <a:off x="2775402" y="2141419"/>
              <a:ext cx="4203522" cy="4203522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 rot="2737500">
              <a:off x="3019680" y="1779276"/>
              <a:ext cx="4933442" cy="4980834"/>
            </a:xfrm>
            <a:prstGeom prst="arc">
              <a:avLst>
                <a:gd name="adj1" fmla="val 16015466"/>
                <a:gd name="adj2" fmla="val 21548252"/>
              </a:avLst>
            </a:prstGeom>
            <a:ln w="5715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 rot="4500000">
            <a:off x="1558544" y="5187841"/>
            <a:ext cx="911351" cy="749517"/>
            <a:chOff x="917688" y="3097286"/>
            <a:chExt cx="2862599" cy="2343914"/>
          </a:xfrm>
        </p:grpSpPr>
        <p:sp>
          <p:nvSpPr>
            <p:cNvPr id="39" name="Arc 38"/>
            <p:cNvSpPr/>
            <p:nvPr/>
          </p:nvSpPr>
          <p:spPr>
            <a:xfrm rot="2737500">
              <a:off x="977824" y="3691155"/>
              <a:ext cx="1202714" cy="1322985"/>
            </a:xfrm>
            <a:prstGeom prst="arc">
              <a:avLst>
                <a:gd name="adj1" fmla="val 15974523"/>
                <a:gd name="adj2" fmla="val 2135296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2737500">
              <a:off x="1114594" y="3529242"/>
              <a:ext cx="1549892" cy="1523863"/>
            </a:xfrm>
            <a:prstGeom prst="arc">
              <a:avLst>
                <a:gd name="adj1" fmla="val 15995561"/>
                <a:gd name="adj2" fmla="val 220133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/>
            <p:cNvSpPr/>
            <p:nvPr/>
          </p:nvSpPr>
          <p:spPr>
            <a:xfrm rot="2737500">
              <a:off x="1192874" y="3330380"/>
              <a:ext cx="1999520" cy="2046648"/>
            </a:xfrm>
            <a:prstGeom prst="arc">
              <a:avLst>
                <a:gd name="adj1" fmla="val 15995828"/>
                <a:gd name="adj2" fmla="val 2141741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2737500">
              <a:off x="1441880" y="3102793"/>
              <a:ext cx="2343914" cy="2332900"/>
            </a:xfrm>
            <a:prstGeom prst="arc">
              <a:avLst>
                <a:gd name="adj1" fmla="val 15911398"/>
                <a:gd name="adj2" fmla="val 350437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 rot="17100000" flipV="1">
            <a:off x="1504683" y="4045823"/>
            <a:ext cx="911351" cy="749517"/>
            <a:chOff x="917688" y="3097286"/>
            <a:chExt cx="2862599" cy="2343914"/>
          </a:xfrm>
        </p:grpSpPr>
        <p:sp>
          <p:nvSpPr>
            <p:cNvPr id="44" name="Arc 43"/>
            <p:cNvSpPr/>
            <p:nvPr/>
          </p:nvSpPr>
          <p:spPr>
            <a:xfrm rot="2737500">
              <a:off x="977824" y="3691155"/>
              <a:ext cx="1202714" cy="1322985"/>
            </a:xfrm>
            <a:prstGeom prst="arc">
              <a:avLst>
                <a:gd name="adj1" fmla="val 15974523"/>
                <a:gd name="adj2" fmla="val 2135296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2737500">
              <a:off x="1114594" y="3529242"/>
              <a:ext cx="1549892" cy="1523863"/>
            </a:xfrm>
            <a:prstGeom prst="arc">
              <a:avLst>
                <a:gd name="adj1" fmla="val 15995561"/>
                <a:gd name="adj2" fmla="val 220133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Arc 45"/>
            <p:cNvSpPr/>
            <p:nvPr/>
          </p:nvSpPr>
          <p:spPr>
            <a:xfrm rot="2737500">
              <a:off x="1192874" y="3330380"/>
              <a:ext cx="1999520" cy="2046648"/>
            </a:xfrm>
            <a:prstGeom prst="arc">
              <a:avLst>
                <a:gd name="adj1" fmla="val 15995828"/>
                <a:gd name="adj2" fmla="val 21417410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2737500">
              <a:off x="1441880" y="3102793"/>
              <a:ext cx="2343914" cy="2332900"/>
            </a:xfrm>
            <a:prstGeom prst="arc">
              <a:avLst>
                <a:gd name="adj1" fmla="val 15911398"/>
                <a:gd name="adj2" fmla="val 350437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5" y="4597585"/>
            <a:ext cx="1606299" cy="783338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57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7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77" grpId="0"/>
      <p:bldP spid="174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Arc 67"/>
          <p:cNvSpPr/>
          <p:nvPr/>
        </p:nvSpPr>
        <p:spPr>
          <a:xfrm rot="2840619">
            <a:off x="-1697334" y="-882583"/>
            <a:ext cx="8367060" cy="8367060"/>
          </a:xfrm>
          <a:prstGeom prst="arc">
            <a:avLst>
              <a:gd name="adj1" fmla="val 15911398"/>
              <a:gd name="adj2" fmla="val 350437"/>
            </a:avLst>
          </a:prstGeom>
          <a:noFill/>
          <a:ln w="44450">
            <a:solidFill>
              <a:schemeClr val="bg2">
                <a:lumMod val="50000"/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Arc 32"/>
          <p:cNvSpPr/>
          <p:nvPr/>
        </p:nvSpPr>
        <p:spPr>
          <a:xfrm rot="2840619">
            <a:off x="-1143163" y="45270"/>
            <a:ext cx="6532459" cy="6532459"/>
          </a:xfrm>
          <a:prstGeom prst="arc">
            <a:avLst>
              <a:gd name="adj1" fmla="val 15911398"/>
              <a:gd name="adj2" fmla="val 350437"/>
            </a:avLst>
          </a:prstGeom>
          <a:noFill/>
          <a:ln w="44450">
            <a:solidFill>
              <a:schemeClr val="bg2">
                <a:lumMod val="50000"/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Arc 33"/>
          <p:cNvSpPr/>
          <p:nvPr/>
        </p:nvSpPr>
        <p:spPr>
          <a:xfrm rot="2840619">
            <a:off x="-634555" y="912115"/>
            <a:ext cx="4818484" cy="4818484"/>
          </a:xfrm>
          <a:prstGeom prst="arc">
            <a:avLst>
              <a:gd name="adj1" fmla="val 15911398"/>
              <a:gd name="adj2" fmla="val 350437"/>
            </a:avLst>
          </a:prstGeom>
          <a:noFill/>
          <a:ln w="44450">
            <a:solidFill>
              <a:schemeClr val="bg2">
                <a:lumMod val="50000"/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Arc 34"/>
          <p:cNvSpPr/>
          <p:nvPr/>
        </p:nvSpPr>
        <p:spPr>
          <a:xfrm rot="2840619">
            <a:off x="-241596" y="1659748"/>
            <a:ext cx="3340224" cy="3340224"/>
          </a:xfrm>
          <a:prstGeom prst="arc">
            <a:avLst>
              <a:gd name="adj1" fmla="val 15911398"/>
              <a:gd name="adj2" fmla="val 350437"/>
            </a:avLst>
          </a:prstGeom>
          <a:noFill/>
          <a:ln w="44450">
            <a:solidFill>
              <a:schemeClr val="bg2">
                <a:lumMod val="50000"/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Isosceles Triangle 4"/>
          <p:cNvSpPr/>
          <p:nvPr/>
        </p:nvSpPr>
        <p:spPr>
          <a:xfrm rot="6847608" flipV="1">
            <a:off x="3235718" y="1535599"/>
            <a:ext cx="2772618" cy="5464861"/>
          </a:xfrm>
          <a:custGeom>
            <a:avLst/>
            <a:gdLst>
              <a:gd name="connsiteX0" fmla="*/ 0 w 1541128"/>
              <a:gd name="connsiteY0" fmla="*/ 6298534 h 6298534"/>
              <a:gd name="connsiteX1" fmla="*/ 770564 w 1541128"/>
              <a:gd name="connsiteY1" fmla="*/ 0 h 6298534"/>
              <a:gd name="connsiteX2" fmla="*/ 1541128 w 1541128"/>
              <a:gd name="connsiteY2" fmla="*/ 6298534 h 6298534"/>
              <a:gd name="connsiteX3" fmla="*/ 0 w 1541128"/>
              <a:gd name="connsiteY3" fmla="*/ 6298534 h 6298534"/>
              <a:gd name="connsiteX0" fmla="*/ 0 w 1554231"/>
              <a:gd name="connsiteY0" fmla="*/ 6441398 h 6441398"/>
              <a:gd name="connsiteX1" fmla="*/ 783667 w 1554231"/>
              <a:gd name="connsiteY1" fmla="*/ 0 h 6441398"/>
              <a:gd name="connsiteX2" fmla="*/ 1554231 w 1554231"/>
              <a:gd name="connsiteY2" fmla="*/ 6298534 h 6441398"/>
              <a:gd name="connsiteX3" fmla="*/ 0 w 1554231"/>
              <a:gd name="connsiteY3" fmla="*/ 6441398 h 644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231" h="6441398">
                <a:moveTo>
                  <a:pt x="0" y="6441398"/>
                </a:moveTo>
                <a:lnTo>
                  <a:pt x="783667" y="0"/>
                </a:lnTo>
                <a:lnTo>
                  <a:pt x="1554231" y="6298534"/>
                </a:lnTo>
                <a:lnTo>
                  <a:pt x="0" y="6441398"/>
                </a:lnTo>
                <a:close/>
              </a:path>
            </a:pathLst>
          </a:custGeom>
          <a:gradFill flip="none" rotWithShape="1">
            <a:gsLst>
              <a:gs pos="0">
                <a:srgbClr val="307C66">
                  <a:alpha val="74902"/>
                </a:srgbClr>
              </a:gs>
              <a:gs pos="60000">
                <a:srgbClr val="51BB9D">
                  <a:alpha val="74902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 rot="16200000">
            <a:off x="3968737" y="293786"/>
            <a:ext cx="1899138" cy="5578754"/>
          </a:xfrm>
          <a:prstGeom prst="triangle">
            <a:avLst/>
          </a:prstGeom>
          <a:gradFill flip="none" rotWithShape="1">
            <a:gsLst>
              <a:gs pos="0">
                <a:srgbClr val="CF5D07">
                  <a:alpha val="74902"/>
                </a:srgbClr>
              </a:gs>
              <a:gs pos="60000">
                <a:srgbClr val="F88933">
                  <a:alpha val="74902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5150898">
            <a:off x="4024687" y="-663499"/>
            <a:ext cx="1554231" cy="5603694"/>
          </a:xfrm>
          <a:custGeom>
            <a:avLst/>
            <a:gdLst>
              <a:gd name="connsiteX0" fmla="*/ 0 w 1541128"/>
              <a:gd name="connsiteY0" fmla="*/ 6298534 h 6298534"/>
              <a:gd name="connsiteX1" fmla="*/ 770564 w 1541128"/>
              <a:gd name="connsiteY1" fmla="*/ 0 h 6298534"/>
              <a:gd name="connsiteX2" fmla="*/ 1541128 w 1541128"/>
              <a:gd name="connsiteY2" fmla="*/ 6298534 h 6298534"/>
              <a:gd name="connsiteX3" fmla="*/ 0 w 1541128"/>
              <a:gd name="connsiteY3" fmla="*/ 6298534 h 6298534"/>
              <a:gd name="connsiteX0" fmla="*/ 0 w 1554231"/>
              <a:gd name="connsiteY0" fmla="*/ 6441398 h 6441398"/>
              <a:gd name="connsiteX1" fmla="*/ 783667 w 1554231"/>
              <a:gd name="connsiteY1" fmla="*/ 0 h 6441398"/>
              <a:gd name="connsiteX2" fmla="*/ 1554231 w 1554231"/>
              <a:gd name="connsiteY2" fmla="*/ 6298534 h 6441398"/>
              <a:gd name="connsiteX3" fmla="*/ 0 w 1554231"/>
              <a:gd name="connsiteY3" fmla="*/ 6441398 h 6441398"/>
              <a:gd name="connsiteX0" fmla="*/ 0 w 1554231"/>
              <a:gd name="connsiteY0" fmla="*/ 6471618 h 6471618"/>
              <a:gd name="connsiteX1" fmla="*/ 783668 w 1554231"/>
              <a:gd name="connsiteY1" fmla="*/ 0 h 6471618"/>
              <a:gd name="connsiteX2" fmla="*/ 1554231 w 1554231"/>
              <a:gd name="connsiteY2" fmla="*/ 6328754 h 6471618"/>
              <a:gd name="connsiteX3" fmla="*/ 0 w 1554231"/>
              <a:gd name="connsiteY3" fmla="*/ 6471618 h 6471618"/>
              <a:gd name="connsiteX0" fmla="*/ 0 w 1554231"/>
              <a:gd name="connsiteY0" fmla="*/ 6489865 h 6489865"/>
              <a:gd name="connsiteX1" fmla="*/ 780275 w 1554231"/>
              <a:gd name="connsiteY1" fmla="*/ 0 h 6489865"/>
              <a:gd name="connsiteX2" fmla="*/ 1554231 w 1554231"/>
              <a:gd name="connsiteY2" fmla="*/ 6347001 h 6489865"/>
              <a:gd name="connsiteX3" fmla="*/ 0 w 1554231"/>
              <a:gd name="connsiteY3" fmla="*/ 6489865 h 6489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4231" h="6489865">
                <a:moveTo>
                  <a:pt x="0" y="6489865"/>
                </a:moveTo>
                <a:lnTo>
                  <a:pt x="780275" y="0"/>
                </a:lnTo>
                <a:lnTo>
                  <a:pt x="1554231" y="6347001"/>
                </a:lnTo>
                <a:lnTo>
                  <a:pt x="0" y="6489865"/>
                </a:lnTo>
                <a:close/>
              </a:path>
            </a:pathLst>
          </a:custGeom>
          <a:gradFill flip="none" rotWithShape="1">
            <a:gsLst>
              <a:gs pos="0">
                <a:srgbClr val="D11111">
                  <a:alpha val="75000"/>
                </a:srgbClr>
              </a:gs>
              <a:gs pos="60000">
                <a:srgbClr val="F04949">
                  <a:alpha val="74902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26" y="2668604"/>
            <a:ext cx="1983110" cy="2067839"/>
          </a:xfrm>
          <a:prstGeom prst="rect">
            <a:avLst/>
          </a:prstGeom>
        </p:spPr>
      </p:pic>
      <p:sp>
        <p:nvSpPr>
          <p:cNvPr id="38" name="Text Box 104"/>
          <p:cNvSpPr txBox="1">
            <a:spLocks noChangeArrowheads="1"/>
          </p:cNvSpPr>
          <p:nvPr/>
        </p:nvSpPr>
        <p:spPr bwMode="auto">
          <a:xfrm>
            <a:off x="1933054" y="2047782"/>
            <a:ext cx="638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250’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2781576" y="1485814"/>
            <a:ext cx="638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500’</a:t>
            </a:r>
          </a:p>
        </p:txBody>
      </p:sp>
      <p:sp>
        <p:nvSpPr>
          <p:cNvPr id="40" name="Text Box 106"/>
          <p:cNvSpPr txBox="1">
            <a:spLocks noChangeArrowheads="1"/>
          </p:cNvSpPr>
          <p:nvPr/>
        </p:nvSpPr>
        <p:spPr bwMode="auto">
          <a:xfrm>
            <a:off x="3716684" y="839460"/>
            <a:ext cx="638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750’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4580530" y="182953"/>
            <a:ext cx="7681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1000’</a:t>
            </a:r>
          </a:p>
        </p:txBody>
      </p:sp>
      <p:sp>
        <p:nvSpPr>
          <p:cNvPr id="45" name="Text Box 87"/>
          <p:cNvSpPr txBox="1">
            <a:spLocks noChangeArrowheads="1"/>
          </p:cNvSpPr>
          <p:nvPr/>
        </p:nvSpPr>
        <p:spPr bwMode="auto">
          <a:xfrm rot="21025262">
            <a:off x="5781830" y="1888218"/>
            <a:ext cx="1828800" cy="313932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25400" dist="12700" dir="5400000" algn="t" rotWithShape="0">
              <a:srgbClr val="D11111">
                <a:alpha val="60000"/>
              </a:srgbClr>
            </a:outerShdw>
            <a:softEdge rad="1054100"/>
          </a:effectLst>
          <a:extLst/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solidFill>
                    <a:prstClr val="white">
                      <a:alpha val="3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 degrees of </a:t>
            </a:r>
            <a:r>
              <a:rPr kumimoji="0" lang="en-US" altLang="en-US" sz="1600" b="1" i="0" u="none" strike="noStrike" kern="1200" cap="none" spc="0" normalizeH="0" baseline="0" noProof="0" dirty="0">
                <a:ln w="8255">
                  <a:solidFill>
                    <a:prstClr val="white">
                      <a:alpha val="3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angle</a:t>
            </a:r>
          </a:p>
        </p:txBody>
      </p:sp>
      <p:sp>
        <p:nvSpPr>
          <p:cNvPr id="50" name="Text Box 87"/>
          <p:cNvSpPr txBox="1">
            <a:spLocks noChangeArrowheads="1"/>
          </p:cNvSpPr>
          <p:nvPr/>
        </p:nvSpPr>
        <p:spPr bwMode="auto">
          <a:xfrm rot="568187">
            <a:off x="5816763" y="3545557"/>
            <a:ext cx="1828800" cy="313932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t" rotWithShape="0">
              <a:srgbClr val="CF5D07">
                <a:alpha val="60000"/>
              </a:srgbClr>
            </a:outerShdw>
            <a:softEdge rad="1054100"/>
          </a:effectLst>
          <a:extLst/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solidFill>
                    <a:prstClr val="white">
                      <a:alpha val="3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degrees of angle</a:t>
            </a:r>
          </a:p>
        </p:txBody>
      </p:sp>
      <p:sp>
        <p:nvSpPr>
          <p:cNvPr id="51" name="Text Box 87"/>
          <p:cNvSpPr txBox="1">
            <a:spLocks noChangeArrowheads="1"/>
          </p:cNvSpPr>
          <p:nvPr/>
        </p:nvSpPr>
        <p:spPr bwMode="auto">
          <a:xfrm rot="2286046">
            <a:off x="4816702" y="5672481"/>
            <a:ext cx="1828800" cy="313932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t" rotWithShape="0">
              <a:srgbClr val="307C66">
                <a:alpha val="60000"/>
              </a:srgbClr>
            </a:outerShdw>
            <a:softEdge rad="1054100"/>
          </a:effectLst>
          <a:extLst/>
        </p:spPr>
        <p:txBody>
          <a:bodyPr wrap="square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 w="8255">
                  <a:solidFill>
                    <a:prstClr val="white">
                      <a:alpha val="3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degrees of angle</a:t>
            </a:r>
          </a:p>
        </p:txBody>
      </p:sp>
      <p:sp>
        <p:nvSpPr>
          <p:cNvPr id="52" name="Text Box 81"/>
          <p:cNvSpPr txBox="1">
            <a:spLocks noChangeArrowheads="1"/>
          </p:cNvSpPr>
          <p:nvPr/>
        </p:nvSpPr>
        <p:spPr bwMode="auto">
          <a:xfrm>
            <a:off x="2836741" y="2552113"/>
            <a:ext cx="412292" cy="307777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39’</a:t>
            </a:r>
          </a:p>
        </p:txBody>
      </p:sp>
      <p:sp>
        <p:nvSpPr>
          <p:cNvPr id="60" name="Text Box 81"/>
          <p:cNvSpPr txBox="1">
            <a:spLocks noChangeArrowheads="1"/>
          </p:cNvSpPr>
          <p:nvPr/>
        </p:nvSpPr>
        <p:spPr bwMode="auto">
          <a:xfrm>
            <a:off x="3835961" y="2226671"/>
            <a:ext cx="444352" cy="338554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79’</a:t>
            </a:r>
          </a:p>
        </p:txBody>
      </p:sp>
      <p:sp>
        <p:nvSpPr>
          <p:cNvPr id="62" name="Text Box 81"/>
          <p:cNvSpPr txBox="1">
            <a:spLocks noChangeArrowheads="1"/>
          </p:cNvSpPr>
          <p:nvPr/>
        </p:nvSpPr>
        <p:spPr bwMode="auto">
          <a:xfrm>
            <a:off x="4868870" y="1803870"/>
            <a:ext cx="593432" cy="369332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118’</a:t>
            </a:r>
          </a:p>
        </p:txBody>
      </p:sp>
      <p:sp>
        <p:nvSpPr>
          <p:cNvPr id="64" name="Text Box 81"/>
          <p:cNvSpPr txBox="1">
            <a:spLocks noChangeArrowheads="1"/>
          </p:cNvSpPr>
          <p:nvPr/>
        </p:nvSpPr>
        <p:spPr bwMode="auto">
          <a:xfrm>
            <a:off x="6038491" y="1316653"/>
            <a:ext cx="638316" cy="400110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157’</a:t>
            </a:r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2905454" y="2904579"/>
            <a:ext cx="476412" cy="369332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53’</a:t>
            </a:r>
          </a:p>
        </p:txBody>
      </p:sp>
      <p:sp>
        <p:nvSpPr>
          <p:cNvPr id="82" name="Text Box 81"/>
          <p:cNvSpPr txBox="1">
            <a:spLocks noChangeArrowheads="1"/>
          </p:cNvSpPr>
          <p:nvPr/>
        </p:nvSpPr>
        <p:spPr bwMode="auto">
          <a:xfrm>
            <a:off x="3903628" y="2881366"/>
            <a:ext cx="638316" cy="400110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105’</a:t>
            </a:r>
          </a:p>
        </p:txBody>
      </p:sp>
      <p:sp>
        <p:nvSpPr>
          <p:cNvPr id="83" name="Text Box 81"/>
          <p:cNvSpPr txBox="1">
            <a:spLocks noChangeArrowheads="1"/>
          </p:cNvSpPr>
          <p:nvPr/>
        </p:nvSpPr>
        <p:spPr bwMode="auto">
          <a:xfrm>
            <a:off x="5070425" y="2865977"/>
            <a:ext cx="683200" cy="430887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158’</a:t>
            </a:r>
          </a:p>
        </p:txBody>
      </p:sp>
      <p:sp>
        <p:nvSpPr>
          <p:cNvPr id="84" name="Text Box 81"/>
          <p:cNvSpPr txBox="1">
            <a:spLocks noChangeArrowheads="1"/>
          </p:cNvSpPr>
          <p:nvPr/>
        </p:nvSpPr>
        <p:spPr bwMode="auto">
          <a:xfrm>
            <a:off x="6334647" y="2848695"/>
            <a:ext cx="728084" cy="461665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210’</a:t>
            </a:r>
          </a:p>
        </p:txBody>
      </p:sp>
      <p:sp>
        <p:nvSpPr>
          <p:cNvPr id="85" name="Text Box 81"/>
          <p:cNvSpPr txBox="1">
            <a:spLocks noChangeArrowheads="1"/>
          </p:cNvSpPr>
          <p:nvPr/>
        </p:nvSpPr>
        <p:spPr bwMode="auto">
          <a:xfrm>
            <a:off x="2822819" y="3374921"/>
            <a:ext cx="540533" cy="430887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79’</a:t>
            </a:r>
          </a:p>
        </p:txBody>
      </p:sp>
      <p:sp>
        <p:nvSpPr>
          <p:cNvPr id="86" name="Text Box 81"/>
          <p:cNvSpPr txBox="1">
            <a:spLocks noChangeArrowheads="1"/>
          </p:cNvSpPr>
          <p:nvPr/>
        </p:nvSpPr>
        <p:spPr bwMode="auto">
          <a:xfrm>
            <a:off x="3707676" y="3739903"/>
            <a:ext cx="728084" cy="461665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158’</a:t>
            </a:r>
          </a:p>
        </p:txBody>
      </p:sp>
      <p:sp>
        <p:nvSpPr>
          <p:cNvPr id="87" name="Text Box 81"/>
          <p:cNvSpPr txBox="1">
            <a:spLocks noChangeArrowheads="1"/>
          </p:cNvSpPr>
          <p:nvPr/>
        </p:nvSpPr>
        <p:spPr bwMode="auto">
          <a:xfrm>
            <a:off x="4768733" y="4180412"/>
            <a:ext cx="772969" cy="492443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238’</a:t>
            </a:r>
          </a:p>
        </p:txBody>
      </p:sp>
      <p:sp>
        <p:nvSpPr>
          <p:cNvPr id="88" name="Text Box 81"/>
          <p:cNvSpPr txBox="1">
            <a:spLocks noChangeArrowheads="1"/>
          </p:cNvSpPr>
          <p:nvPr/>
        </p:nvSpPr>
        <p:spPr bwMode="auto">
          <a:xfrm>
            <a:off x="5994261" y="4603222"/>
            <a:ext cx="822661" cy="523220"/>
          </a:xfrm>
          <a:prstGeom prst="rect">
            <a:avLst/>
          </a:prstGeom>
          <a:noFill/>
          <a:ln>
            <a:noFill/>
          </a:ln>
          <a:effectLst>
            <a:outerShdw blurRad="25400" dist="12700" dir="5400000" algn="ctr" rotWithShape="0">
              <a:schemeClr val="tx1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317’</a:t>
            </a:r>
          </a:p>
        </p:txBody>
      </p:sp>
      <p:sp>
        <p:nvSpPr>
          <p:cNvPr id="89" name="Text Box 86"/>
          <p:cNvSpPr txBox="1">
            <a:spLocks noChangeArrowheads="1"/>
          </p:cNvSpPr>
          <p:nvPr/>
        </p:nvSpPr>
        <p:spPr bwMode="auto">
          <a:xfrm>
            <a:off x="7455788" y="680153"/>
            <a:ext cx="13716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Band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49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Beamwidths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049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Text Box 86"/>
          <p:cNvSpPr txBox="1">
            <a:spLocks noChangeArrowheads="1"/>
          </p:cNvSpPr>
          <p:nvPr/>
        </p:nvSpPr>
        <p:spPr bwMode="auto">
          <a:xfrm>
            <a:off x="7695804" y="2616717"/>
            <a:ext cx="13716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8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“K” Band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889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Beamwidths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889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 Box 86"/>
          <p:cNvSpPr txBox="1">
            <a:spLocks noChangeArrowheads="1"/>
          </p:cNvSpPr>
          <p:nvPr/>
        </p:nvSpPr>
        <p:spPr bwMode="auto">
          <a:xfrm>
            <a:off x="6996625" y="5024251"/>
            <a:ext cx="1371600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BB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Typical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BB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BB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“X” Band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BB9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Beamwidths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51BB9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4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1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1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1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1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75" accel="50000" fill="hold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1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3" grpId="0" animBg="1"/>
      <p:bldP spid="34" grpId="0" animBg="1"/>
      <p:bldP spid="35" grpId="0" animBg="1"/>
      <p:bldP spid="49" grpId="0" animBg="1"/>
      <p:bldP spid="44" grpId="0" animBg="1"/>
      <p:bldP spid="5" grpId="0" animBg="1"/>
      <p:bldP spid="38" grpId="0"/>
      <p:bldP spid="39" grpId="0"/>
      <p:bldP spid="40" grpId="0"/>
      <p:bldP spid="41" grpId="0"/>
      <p:bldP spid="45" grpId="0" animBg="1"/>
      <p:bldP spid="50" grpId="0"/>
      <p:bldP spid="51" grpId="0"/>
      <p:bldP spid="52" grpId="0"/>
      <p:bldP spid="60" grpId="0"/>
      <p:bldP spid="62" grpId="0"/>
      <p:bldP spid="64" grpId="0"/>
      <p:bldP spid="67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FUNCTION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3</a:t>
            </a:r>
          </a:p>
        </p:txBody>
      </p:sp>
    </p:spTree>
    <p:extLst>
      <p:ext uri="{BB962C8B-B14F-4D97-AF65-F5344CB8AC3E}">
        <p14:creationId xmlns:p14="http://schemas.microsoft.com/office/powerpoint/2010/main" val="3566357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550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DEVICES &amp; MODES OF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7800" y="4114800"/>
            <a:ext cx="3302876" cy="11429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Stationary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800600" y="4745736"/>
            <a:ext cx="41148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Moving Opposite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343400" y="5385816"/>
            <a:ext cx="41148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Moving Same</a:t>
            </a:r>
          </a:p>
        </p:txBody>
      </p:sp>
    </p:spTree>
    <p:extLst>
      <p:ext uri="{BB962C8B-B14F-4D97-AF65-F5344CB8AC3E}">
        <p14:creationId xmlns:p14="http://schemas.microsoft.com/office/powerpoint/2010/main" val="32999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Chapter 1: Introduction and History</a:t>
            </a:r>
          </a:p>
          <a:p>
            <a:r>
              <a:rPr lang="en-US" dirty="0"/>
              <a:t>Chapter 2: Scientific Principles</a:t>
            </a:r>
          </a:p>
          <a:p>
            <a:r>
              <a:rPr lang="en-US" dirty="0"/>
              <a:t>Chapter 3: Function</a:t>
            </a:r>
          </a:p>
          <a:p>
            <a:r>
              <a:rPr lang="en-US" dirty="0"/>
              <a:t>Chapter 4: R.A.D.A.R. Effects</a:t>
            </a:r>
          </a:p>
          <a:p>
            <a:r>
              <a:rPr lang="en-US" dirty="0"/>
              <a:t>Chapter 5: Set up</a:t>
            </a:r>
          </a:p>
          <a:p>
            <a:r>
              <a:rPr lang="en-US" dirty="0"/>
              <a:t>Chapter 6: Testing</a:t>
            </a:r>
          </a:p>
          <a:p>
            <a:r>
              <a:rPr lang="en-US" dirty="0"/>
              <a:t>Chapter 7: Operate</a:t>
            </a:r>
          </a:p>
          <a:p>
            <a:r>
              <a:rPr lang="en-US" dirty="0"/>
              <a:t>Chapter 8: Legal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60517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/>
          <a:lstStyle/>
          <a:p>
            <a:r>
              <a:rPr lang="en-US" sz="2400" dirty="0"/>
              <a:t>STATIONARY OBJECT REFLECTS AT SAME FREQUENCY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60" y="1489303"/>
            <a:ext cx="4052330" cy="2769912"/>
          </a:xfrm>
          <a:prstGeom prst="rect">
            <a:avLst/>
          </a:prstGeom>
          <a:effectLst>
            <a:reflection stA="20000" endPos="40000" dir="5400000" sy="-100000" algn="bl" rotWithShape="0"/>
          </a:effectLst>
        </p:spPr>
      </p:pic>
      <p:sp>
        <p:nvSpPr>
          <p:cNvPr id="63" name="Text Box 44"/>
          <p:cNvSpPr txBox="1">
            <a:spLocks noChangeArrowheads="1"/>
          </p:cNvSpPr>
          <p:nvPr/>
        </p:nvSpPr>
        <p:spPr bwMode="auto">
          <a:xfrm>
            <a:off x="132907" y="2605514"/>
            <a:ext cx="23527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Transmitted Frequency</a:t>
            </a:r>
          </a:p>
        </p:txBody>
      </p:sp>
      <p:sp>
        <p:nvSpPr>
          <p:cNvPr id="64" name="Text Box 46"/>
          <p:cNvSpPr txBox="1">
            <a:spLocks noChangeArrowheads="1"/>
          </p:cNvSpPr>
          <p:nvPr/>
        </p:nvSpPr>
        <p:spPr bwMode="auto">
          <a:xfrm>
            <a:off x="3257107" y="4409433"/>
            <a:ext cx="2032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72A648"/>
                </a:solidFill>
                <a:latin typeface="Tahoma" pitchFamily="34" charset="0"/>
                <a:cs typeface="Tahoma" pitchFamily="34" charset="0"/>
              </a:rPr>
              <a:t>Reflected Frequency</a:t>
            </a:r>
          </a:p>
        </p:txBody>
      </p:sp>
      <p:sp>
        <p:nvSpPr>
          <p:cNvPr id="65" name="Line 47"/>
          <p:cNvSpPr>
            <a:spLocks noChangeShapeType="1"/>
          </p:cNvSpPr>
          <p:nvPr/>
        </p:nvSpPr>
        <p:spPr bwMode="auto">
          <a:xfrm>
            <a:off x="2468174" y="2785141"/>
            <a:ext cx="742950" cy="0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47"/>
          <p:cNvSpPr>
            <a:spLocks noChangeShapeType="1"/>
          </p:cNvSpPr>
          <p:nvPr/>
        </p:nvSpPr>
        <p:spPr bwMode="auto">
          <a:xfrm flipH="1">
            <a:off x="2503975" y="4571737"/>
            <a:ext cx="742950" cy="0"/>
          </a:xfrm>
          <a:prstGeom prst="line">
            <a:avLst/>
          </a:prstGeom>
          <a:noFill/>
          <a:ln w="28575">
            <a:solidFill>
              <a:srgbClr val="72A64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1" name="Group 90" hidden="1"/>
          <p:cNvGrpSpPr/>
          <p:nvPr/>
        </p:nvGrpSpPr>
        <p:grpSpPr>
          <a:xfrm>
            <a:off x="2243557" y="2643130"/>
            <a:ext cx="4165930" cy="1772807"/>
            <a:chOff x="2366110" y="1185710"/>
            <a:chExt cx="4165930" cy="1772807"/>
          </a:xfrm>
        </p:grpSpPr>
        <p:sp>
          <p:nvSpPr>
            <p:cNvPr id="92" name="Arc 91"/>
            <p:cNvSpPr/>
            <p:nvPr/>
          </p:nvSpPr>
          <p:spPr>
            <a:xfrm rot="18862500" flipH="1">
              <a:off x="2394625" y="1905648"/>
              <a:ext cx="570302" cy="627331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rgbClr val="72A648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Arc 92"/>
            <p:cNvSpPr/>
            <p:nvPr/>
          </p:nvSpPr>
          <p:spPr>
            <a:xfrm rot="18862500" flipH="1">
              <a:off x="2769028" y="1780110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rgbClr val="72A648">
                  <a:alpha val="2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Arc 93"/>
            <p:cNvSpPr/>
            <p:nvPr/>
          </p:nvSpPr>
          <p:spPr>
            <a:xfrm rot="18862500" flipH="1">
              <a:off x="3164307" y="1639756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rgbClr val="72A648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/>
            <p:cNvSpPr/>
            <p:nvPr/>
          </p:nvSpPr>
          <p:spPr>
            <a:xfrm rot="18862500" flipH="1">
              <a:off x="3612221" y="1466499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rgbClr val="72A648">
                  <a:alpha val="5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Arc 95"/>
            <p:cNvSpPr/>
            <p:nvPr/>
          </p:nvSpPr>
          <p:spPr>
            <a:xfrm rot="18862500" flipH="1">
              <a:off x="4164736" y="1339932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rgbClr val="72A648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Arc 96"/>
            <p:cNvSpPr/>
            <p:nvPr/>
          </p:nvSpPr>
          <p:spPr>
            <a:xfrm rot="18862500" flipH="1">
              <a:off x="4759233" y="1185710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72A64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 hidden="1"/>
          <p:cNvGrpSpPr/>
          <p:nvPr/>
        </p:nvGrpSpPr>
        <p:grpSpPr>
          <a:xfrm>
            <a:off x="1755091" y="2643130"/>
            <a:ext cx="3249137" cy="1772807"/>
            <a:chOff x="1755091" y="2643130"/>
            <a:chExt cx="3249137" cy="1772807"/>
          </a:xfrm>
        </p:grpSpPr>
        <p:sp>
          <p:nvSpPr>
            <p:cNvPr id="72" name="Arc 71"/>
            <p:cNvSpPr/>
            <p:nvPr/>
          </p:nvSpPr>
          <p:spPr>
            <a:xfrm rot="2737500">
              <a:off x="1783606" y="3359764"/>
              <a:ext cx="570302" cy="627331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2737500">
              <a:off x="2034518" y="3248023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Arc 73"/>
            <p:cNvSpPr/>
            <p:nvPr/>
          </p:nvSpPr>
          <p:spPr>
            <a:xfrm rot="2737500">
              <a:off x="2218820" y="3097175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2737500">
              <a:off x="2570776" y="2923918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Arc 75"/>
            <p:cNvSpPr/>
            <p:nvPr/>
          </p:nvSpPr>
          <p:spPr>
            <a:xfrm rot="2737500">
              <a:off x="2895447" y="2810560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Arc 76"/>
            <p:cNvSpPr/>
            <p:nvPr/>
          </p:nvSpPr>
          <p:spPr>
            <a:xfrm rot="2737500">
              <a:off x="3231421" y="2643130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Text Box 5"/>
          <p:cNvSpPr txBox="1">
            <a:spLocks noChangeArrowheads="1"/>
          </p:cNvSpPr>
          <p:nvPr/>
        </p:nvSpPr>
        <p:spPr bwMode="auto">
          <a:xfrm>
            <a:off x="6226487" y="4787882"/>
            <a:ext cx="19208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>
                <a:latin typeface="Tahoma" pitchFamily="34" charset="0"/>
                <a:cs typeface="Tahoma" pitchFamily="34" charset="0"/>
              </a:rPr>
              <a:t>Fixed Object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85" y="3200400"/>
            <a:ext cx="3088525" cy="411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087" y="3688436"/>
            <a:ext cx="3088520" cy="41148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9350" y="3113310"/>
            <a:ext cx="2194560" cy="930888"/>
            <a:chOff x="-9350" y="3113310"/>
            <a:chExt cx="2194560" cy="930888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3113310"/>
              <a:ext cx="2077920" cy="904230"/>
            </a:xfrm>
            <a:prstGeom prst="rect">
              <a:avLst/>
            </a:prstGeom>
            <a:noFill/>
            <a:effectLst>
              <a:reflection blurRad="6350" stA="2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50" y="3988563"/>
              <a:ext cx="2194560" cy="55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04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 animBg="1"/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04730"/>
            <a:ext cx="3591809" cy="3103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839200" cy="533400"/>
          </a:xfrm>
        </p:spPr>
        <p:txBody>
          <a:bodyPr/>
          <a:lstStyle/>
          <a:p>
            <a:r>
              <a:rPr lang="en-US" sz="2400" dirty="0"/>
              <a:t>INCOMING</a:t>
            </a:r>
            <a:r>
              <a:rPr lang="en-US" sz="1800" dirty="0"/>
              <a:t> </a:t>
            </a:r>
            <a:r>
              <a:rPr lang="en-US" sz="2400" dirty="0"/>
              <a:t>OBJECT REFLECTS AT HIGHER FREQUENCY</a:t>
            </a:r>
          </a:p>
        </p:txBody>
      </p:sp>
      <p:grpSp>
        <p:nvGrpSpPr>
          <p:cNvPr id="24" name="Group 23" hidden="1"/>
          <p:cNvGrpSpPr/>
          <p:nvPr/>
        </p:nvGrpSpPr>
        <p:grpSpPr>
          <a:xfrm>
            <a:off x="2246732" y="2547320"/>
            <a:ext cx="5839269" cy="2057400"/>
            <a:chOff x="1835483" y="1631385"/>
            <a:chExt cx="5839269" cy="2057400"/>
          </a:xfrm>
        </p:grpSpPr>
        <p:sp>
          <p:nvSpPr>
            <p:cNvPr id="25" name="Arc 24"/>
            <p:cNvSpPr/>
            <p:nvPr/>
          </p:nvSpPr>
          <p:spPr>
            <a:xfrm rot="18862500" flipH="1">
              <a:off x="3202470" y="2002788"/>
              <a:ext cx="1325880" cy="13258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8862500" flipH="1">
              <a:off x="2501885" y="2095640"/>
              <a:ext cx="1143000" cy="11430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8862500" flipH="1">
              <a:off x="2832552" y="2049214"/>
              <a:ext cx="1234440" cy="123444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8862500" flipH="1">
              <a:off x="3572787" y="1956362"/>
              <a:ext cx="1417320" cy="14173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Arc 28"/>
            <p:cNvSpPr/>
            <p:nvPr/>
          </p:nvSpPr>
          <p:spPr>
            <a:xfrm rot="18862500" flipH="1">
              <a:off x="3957310" y="1863511"/>
              <a:ext cx="1600200" cy="16002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4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18862500" flipH="1">
              <a:off x="4786957" y="1724235"/>
              <a:ext cx="1874520" cy="18745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18862500" flipH="1">
              <a:off x="5617352" y="1631385"/>
              <a:ext cx="2057400" cy="20574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Arc 31"/>
            <p:cNvSpPr/>
            <p:nvPr/>
          </p:nvSpPr>
          <p:spPr>
            <a:xfrm rot="18862500" flipH="1">
              <a:off x="5209975" y="1677810"/>
              <a:ext cx="1965960" cy="196596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/>
            <p:cNvSpPr/>
            <p:nvPr/>
          </p:nvSpPr>
          <p:spPr>
            <a:xfrm rot="18862500" flipH="1">
              <a:off x="4376751" y="1770661"/>
              <a:ext cx="1783080" cy="17830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 rot="18862500" flipH="1">
              <a:off x="2150446" y="2142064"/>
              <a:ext cx="1051560" cy="105156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rot="18862500" flipH="1">
              <a:off x="1835483" y="2234916"/>
              <a:ext cx="868680" cy="8686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26400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 hidden="1"/>
          <p:cNvGrpSpPr/>
          <p:nvPr/>
        </p:nvGrpSpPr>
        <p:grpSpPr>
          <a:xfrm>
            <a:off x="1645546" y="2389352"/>
            <a:ext cx="4378886" cy="2331720"/>
            <a:chOff x="1234297" y="1473417"/>
            <a:chExt cx="4378886" cy="2331720"/>
          </a:xfrm>
        </p:grpSpPr>
        <p:sp>
          <p:nvSpPr>
            <p:cNvPr id="17" name="Arc 16"/>
            <p:cNvSpPr/>
            <p:nvPr/>
          </p:nvSpPr>
          <p:spPr>
            <a:xfrm rot="2737500">
              <a:off x="1227583" y="2334641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Arc 17"/>
            <p:cNvSpPr/>
            <p:nvPr/>
          </p:nvSpPr>
          <p:spPr>
            <a:xfrm rot="2737500">
              <a:off x="1411885" y="2183793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2737500">
              <a:off x="1763841" y="2010536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2737500">
              <a:off x="2088512" y="1897178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c 20"/>
            <p:cNvSpPr/>
            <p:nvPr/>
          </p:nvSpPr>
          <p:spPr>
            <a:xfrm rot="2737500">
              <a:off x="2424486" y="1729748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2737500">
              <a:off x="2898423" y="1630312"/>
              <a:ext cx="2017768" cy="2017768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2737500">
              <a:off x="3281463" y="1473417"/>
              <a:ext cx="2331720" cy="23317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Box 44"/>
          <p:cNvSpPr txBox="1">
            <a:spLocks noChangeArrowheads="1"/>
          </p:cNvSpPr>
          <p:nvPr/>
        </p:nvSpPr>
        <p:spPr bwMode="auto">
          <a:xfrm>
            <a:off x="132907" y="2605514"/>
            <a:ext cx="23527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Transmitted Frequency</a:t>
            </a:r>
          </a:p>
        </p:txBody>
      </p:sp>
      <p:sp>
        <p:nvSpPr>
          <p:cNvPr id="38" name="Text Box 46"/>
          <p:cNvSpPr txBox="1">
            <a:spLocks noChangeArrowheads="1"/>
          </p:cNvSpPr>
          <p:nvPr/>
        </p:nvSpPr>
        <p:spPr bwMode="auto">
          <a:xfrm>
            <a:off x="3257107" y="4409433"/>
            <a:ext cx="2032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F26400"/>
                </a:solidFill>
                <a:latin typeface="Tahoma" pitchFamily="34" charset="0"/>
                <a:cs typeface="Tahoma" pitchFamily="34" charset="0"/>
              </a:rPr>
              <a:t>Reflected Frequency</a:t>
            </a:r>
          </a:p>
        </p:txBody>
      </p:sp>
      <p:sp>
        <p:nvSpPr>
          <p:cNvPr id="39" name="Line 47"/>
          <p:cNvSpPr>
            <a:spLocks noChangeShapeType="1"/>
          </p:cNvSpPr>
          <p:nvPr/>
        </p:nvSpPr>
        <p:spPr bwMode="auto">
          <a:xfrm>
            <a:off x="2468174" y="2785141"/>
            <a:ext cx="742950" cy="0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47"/>
          <p:cNvSpPr>
            <a:spLocks noChangeShapeType="1"/>
          </p:cNvSpPr>
          <p:nvPr/>
        </p:nvSpPr>
        <p:spPr bwMode="auto">
          <a:xfrm flipH="1">
            <a:off x="2503975" y="4571737"/>
            <a:ext cx="742950" cy="0"/>
          </a:xfrm>
          <a:prstGeom prst="line">
            <a:avLst/>
          </a:prstGeom>
          <a:noFill/>
          <a:ln w="28575">
            <a:solidFill>
              <a:srgbClr val="F26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6530561" y="1669886"/>
            <a:ext cx="1920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>
                <a:latin typeface="Tahoma" pitchFamily="34" charset="0"/>
                <a:cs typeface="Tahoma" pitchFamily="34" charset="0"/>
              </a:rPr>
              <a:t>Object Moving Toward</a:t>
            </a: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>
            <a:off x="6875049" y="2417599"/>
            <a:ext cx="13319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89" y="3005959"/>
            <a:ext cx="3980763" cy="530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29" y="3574031"/>
            <a:ext cx="4117269" cy="57607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-9350" y="3113310"/>
            <a:ext cx="2194560" cy="930888"/>
            <a:chOff x="-9350" y="3113310"/>
            <a:chExt cx="2194560" cy="930888"/>
          </a:xfrm>
        </p:grpSpPr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3113310"/>
              <a:ext cx="2077920" cy="904230"/>
            </a:xfrm>
            <a:prstGeom prst="rect">
              <a:avLst/>
            </a:prstGeom>
            <a:noFill/>
            <a:effectLst>
              <a:reflection blurRad="6350" stA="2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50" y="3988563"/>
              <a:ext cx="2194560" cy="55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90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884920" cy="533400"/>
          </a:xfrm>
        </p:spPr>
        <p:txBody>
          <a:bodyPr/>
          <a:lstStyle/>
          <a:p>
            <a:r>
              <a:rPr lang="en-US" sz="2400" dirty="0"/>
              <a:t>RETREATING OBJECT REFLECTS AT LOWER FREQUENCY</a:t>
            </a:r>
          </a:p>
        </p:txBody>
      </p:sp>
      <p:pic>
        <p:nvPicPr>
          <p:cNvPr id="1026" name="Picture 2" descr="X:\Courses\Speed Measurement\Revision\Assets\Images\shutterstock_1911059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/>
          <a:stretch/>
        </p:blipFill>
        <p:spPr bwMode="auto">
          <a:xfrm>
            <a:off x="6574021" y="2857869"/>
            <a:ext cx="2310899" cy="179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Text Box 225"/>
          <p:cNvSpPr txBox="1">
            <a:spLocks noChangeArrowheads="1"/>
          </p:cNvSpPr>
          <p:nvPr/>
        </p:nvSpPr>
        <p:spPr bwMode="auto">
          <a:xfrm>
            <a:off x="6217404" y="4378656"/>
            <a:ext cx="26675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 Moving Away</a:t>
            </a:r>
          </a:p>
        </p:txBody>
      </p:sp>
      <p:sp>
        <p:nvSpPr>
          <p:cNvPr id="219" name="Text Box 7"/>
          <p:cNvSpPr txBox="1">
            <a:spLocks noChangeArrowheads="1"/>
          </p:cNvSpPr>
          <p:nvPr/>
        </p:nvSpPr>
        <p:spPr bwMode="auto">
          <a:xfrm>
            <a:off x="315221" y="4378656"/>
            <a:ext cx="1547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Transmitter</a:t>
            </a:r>
          </a:p>
        </p:txBody>
      </p:sp>
      <p:grpSp>
        <p:nvGrpSpPr>
          <p:cNvPr id="15" name="Group 14" hidden="1"/>
          <p:cNvGrpSpPr/>
          <p:nvPr/>
        </p:nvGrpSpPr>
        <p:grpSpPr>
          <a:xfrm>
            <a:off x="2439609" y="2690588"/>
            <a:ext cx="6084947" cy="2057400"/>
            <a:chOff x="1589805" y="4477768"/>
            <a:chExt cx="6084947" cy="2057400"/>
          </a:xfrm>
        </p:grpSpPr>
        <p:sp>
          <p:nvSpPr>
            <p:cNvPr id="16" name="Arc 15"/>
            <p:cNvSpPr/>
            <p:nvPr/>
          </p:nvSpPr>
          <p:spPr>
            <a:xfrm rot="18862500" flipH="1">
              <a:off x="4786957" y="4570618"/>
              <a:ext cx="1874520" cy="18745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8862500" flipH="1">
              <a:off x="5617352" y="4477768"/>
              <a:ext cx="2057400" cy="20574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18862500" flipH="1">
              <a:off x="3957310" y="4709894"/>
              <a:ext cx="1600200" cy="16002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4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18862500" flipH="1">
              <a:off x="3202470" y="4849171"/>
              <a:ext cx="1325880" cy="13258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8862500" flipH="1">
              <a:off x="2501885" y="4942023"/>
              <a:ext cx="1143000" cy="11430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8862500" flipH="1">
              <a:off x="2005269" y="5081299"/>
              <a:ext cx="868680" cy="8686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8862500" flipH="1">
              <a:off x="1589805" y="5174149"/>
              <a:ext cx="685800" cy="6858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2046EF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 hidden="1"/>
          <p:cNvGrpSpPr/>
          <p:nvPr/>
        </p:nvGrpSpPr>
        <p:grpSpPr>
          <a:xfrm>
            <a:off x="1797960" y="2522247"/>
            <a:ext cx="4665027" cy="2331720"/>
            <a:chOff x="948156" y="4309427"/>
            <a:chExt cx="4665027" cy="2331720"/>
          </a:xfrm>
        </p:grpSpPr>
        <p:sp>
          <p:nvSpPr>
            <p:cNvPr id="24" name="Arc 23"/>
            <p:cNvSpPr/>
            <p:nvPr/>
          </p:nvSpPr>
          <p:spPr>
            <a:xfrm rot="2737500">
              <a:off x="976671" y="5282392"/>
              <a:ext cx="570302" cy="627331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2737500">
              <a:off x="1227583" y="5170651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Arc 25"/>
            <p:cNvSpPr/>
            <p:nvPr/>
          </p:nvSpPr>
          <p:spPr>
            <a:xfrm rot="2737500">
              <a:off x="1411885" y="5019803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2737500">
              <a:off x="1763841" y="4846546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2737500">
              <a:off x="2088512" y="4733188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Arc 28"/>
            <p:cNvSpPr/>
            <p:nvPr/>
          </p:nvSpPr>
          <p:spPr>
            <a:xfrm rot="2737500">
              <a:off x="2424486" y="4565758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rot="2737500">
              <a:off x="2898423" y="4466322"/>
              <a:ext cx="2017768" cy="2017768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2737500">
              <a:off x="3281463" y="4309427"/>
              <a:ext cx="2331720" cy="23317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 Box 44"/>
          <p:cNvSpPr txBox="1">
            <a:spLocks noChangeArrowheads="1"/>
          </p:cNvSpPr>
          <p:nvPr/>
        </p:nvSpPr>
        <p:spPr bwMode="auto">
          <a:xfrm>
            <a:off x="132907" y="2605514"/>
            <a:ext cx="23527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cs typeface="Tahoma" pitchFamily="34" charset="0"/>
              </a:rPr>
              <a:t>Transmitted Frequency</a:t>
            </a:r>
          </a:p>
        </p:txBody>
      </p:sp>
      <p:sp>
        <p:nvSpPr>
          <p:cNvPr id="33" name="Text Box 46"/>
          <p:cNvSpPr txBox="1">
            <a:spLocks noChangeArrowheads="1"/>
          </p:cNvSpPr>
          <p:nvPr/>
        </p:nvSpPr>
        <p:spPr bwMode="auto">
          <a:xfrm>
            <a:off x="3257107" y="4409433"/>
            <a:ext cx="20329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400" b="1" dirty="0">
                <a:solidFill>
                  <a:srgbClr val="2046EF"/>
                </a:solidFill>
                <a:latin typeface="Tahoma" pitchFamily="34" charset="0"/>
                <a:cs typeface="Tahoma" pitchFamily="34" charset="0"/>
              </a:rPr>
              <a:t>Reflected Frequency</a:t>
            </a:r>
          </a:p>
        </p:txBody>
      </p:sp>
      <p:sp>
        <p:nvSpPr>
          <p:cNvPr id="34" name="Line 47"/>
          <p:cNvSpPr>
            <a:spLocks noChangeShapeType="1"/>
          </p:cNvSpPr>
          <p:nvPr/>
        </p:nvSpPr>
        <p:spPr bwMode="auto">
          <a:xfrm>
            <a:off x="2468174" y="2785141"/>
            <a:ext cx="742950" cy="0"/>
          </a:xfrm>
          <a:prstGeom prst="line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 flipH="1">
            <a:off x="2503975" y="4571737"/>
            <a:ext cx="742950" cy="0"/>
          </a:xfrm>
          <a:prstGeom prst="line">
            <a:avLst/>
          </a:prstGeom>
          <a:noFill/>
          <a:ln w="28575">
            <a:solidFill>
              <a:srgbClr val="2046E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530561" y="1669886"/>
            <a:ext cx="1920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000" dirty="0">
                <a:latin typeface="Tahoma" pitchFamily="34" charset="0"/>
                <a:cs typeface="Tahoma" pitchFamily="34" charset="0"/>
              </a:rPr>
              <a:t>Object Moving Away</a:t>
            </a: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H="1">
            <a:off x="6875049" y="2417599"/>
            <a:ext cx="13319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47" y="3005959"/>
            <a:ext cx="3980763" cy="53035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50" y="3634679"/>
            <a:ext cx="4050792" cy="580095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-9350" y="3113310"/>
            <a:ext cx="2194560" cy="930888"/>
            <a:chOff x="-9350" y="3113310"/>
            <a:chExt cx="2194560" cy="930888"/>
          </a:xfrm>
        </p:grpSpPr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3113310"/>
              <a:ext cx="2077920" cy="904230"/>
            </a:xfrm>
            <a:prstGeom prst="rect">
              <a:avLst/>
            </a:prstGeom>
            <a:noFill/>
            <a:effectLst>
              <a:reflection blurRad="6350" stA="2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50" y="3988563"/>
              <a:ext cx="2194560" cy="55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78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835443"/>
              </p:ext>
            </p:extLst>
          </p:nvPr>
        </p:nvGraphicFramePr>
        <p:xfrm>
          <a:off x="152400" y="152396"/>
          <a:ext cx="8839200" cy="6477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57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Vehicle</a:t>
                      </a:r>
                      <a:r>
                        <a:rPr lang="en-US" sz="2800" baseline="0" dirty="0"/>
                        <a:t> Speed M.P.H.</a:t>
                      </a:r>
                      <a:endParaRPr lang="en-US" sz="28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 sz="2800" dirty="0"/>
                        <a:t>Frequency Shift</a:t>
                      </a:r>
                      <a:r>
                        <a:rPr lang="en-US" sz="2800" baseline="0" dirty="0"/>
                        <a:t> (waves per second)</a:t>
                      </a:r>
                      <a:endParaRPr lang="en-US" sz="2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“X” Band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“K” Band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“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</a:rPr>
                        <a:t>Ka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” Band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99.6-107.3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498-536.5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996-1073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1494-1609.5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2490-2682.5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3984-4292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5478-5901.5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6972-7511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5760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7968-8584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09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7200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9960-10730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85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2277490"/>
            <a:ext cx="2191395" cy="3931920"/>
          </a:xfrm>
          <a:prstGeom prst="rect">
            <a:avLst/>
          </a:prstGeom>
          <a:noFill/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hidden="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80" y="4495800"/>
            <a:ext cx="2103120" cy="18762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 “DECISION MAKING”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36" y="4298643"/>
            <a:ext cx="2971800" cy="2651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" y="1828800"/>
            <a:ext cx="3835790" cy="4405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259" y="4298643"/>
            <a:ext cx="132119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9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44714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 “DECISION MAKING”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3525556" y="2407259"/>
            <a:ext cx="2741771" cy="1737360"/>
          </a:xfrm>
          <a:prstGeom prst="rect">
            <a:avLst/>
          </a:prstGeom>
          <a:scene3d>
            <a:camera prst="isometricRightUp">
              <a:rot lat="1620000" lon="21594000" rev="2148000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50" y="2862217"/>
            <a:ext cx="2406772" cy="1914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9"/>
          <a:stretch/>
        </p:blipFill>
        <p:spPr>
          <a:xfrm>
            <a:off x="5634397" y="1092706"/>
            <a:ext cx="3509603" cy="2500593"/>
          </a:xfrm>
          <a:prstGeom prst="rect">
            <a:avLst/>
          </a:prstGeom>
          <a:scene3d>
            <a:camera prst="orthographicFront">
              <a:rot lat="420000" lon="21360000" rev="0"/>
            </a:camera>
            <a:lightRig rig="threePt" dir="t"/>
          </a:scene3d>
        </p:spPr>
      </p:pic>
      <p:sp>
        <p:nvSpPr>
          <p:cNvPr id="12" name="Flowchart: Data 5"/>
          <p:cNvSpPr/>
          <p:nvPr/>
        </p:nvSpPr>
        <p:spPr>
          <a:xfrm rot="11425497">
            <a:off x="3537661" y="3328871"/>
            <a:ext cx="404382" cy="248613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503 w 5413"/>
              <a:gd name="connsiteY0" fmla="*/ 8243 h 8243"/>
              <a:gd name="connsiteX1" fmla="*/ 0 w 5413"/>
              <a:gd name="connsiteY1" fmla="*/ 0 h 8243"/>
              <a:gd name="connsiteX2" fmla="*/ 5413 w 5413"/>
              <a:gd name="connsiteY2" fmla="*/ 8156 h 8243"/>
              <a:gd name="connsiteX3" fmla="*/ 503 w 5413"/>
              <a:gd name="connsiteY3" fmla="*/ 8243 h 8243"/>
              <a:gd name="connsiteX0" fmla="*/ 44 w 9115"/>
              <a:gd name="connsiteY0" fmla="*/ 9676 h 9676"/>
              <a:gd name="connsiteX1" fmla="*/ 882 w 9115"/>
              <a:gd name="connsiteY1" fmla="*/ 0 h 9676"/>
              <a:gd name="connsiteX2" fmla="*/ 9115 w 9115"/>
              <a:gd name="connsiteY2" fmla="*/ 9570 h 9676"/>
              <a:gd name="connsiteX3" fmla="*/ 44 w 9115"/>
              <a:gd name="connsiteY3" fmla="*/ 9676 h 9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15" h="9676">
                <a:moveTo>
                  <a:pt x="44" y="9676"/>
                </a:moveTo>
                <a:cubicBezTo>
                  <a:pt x="-266" y="6342"/>
                  <a:pt x="1192" y="3334"/>
                  <a:pt x="882" y="0"/>
                </a:cubicBezTo>
                <a:lnTo>
                  <a:pt x="9115" y="9570"/>
                </a:lnTo>
                <a:lnTo>
                  <a:pt x="44" y="9676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  <a:alpha val="80000"/>
                </a:schemeClr>
              </a:gs>
              <a:gs pos="60000">
                <a:schemeClr val="bg2">
                  <a:lumMod val="75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Flowchart: Data 5"/>
          <p:cNvSpPr/>
          <p:nvPr/>
        </p:nvSpPr>
        <p:spPr>
          <a:xfrm rot="13903361">
            <a:off x="4485172" y="2251229"/>
            <a:ext cx="819590" cy="3965186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65" h="9016">
                <a:moveTo>
                  <a:pt x="7464" y="9016"/>
                </a:moveTo>
                <a:lnTo>
                  <a:pt x="0" y="0"/>
                </a:lnTo>
                <a:lnTo>
                  <a:pt x="14665" y="8938"/>
                </a:lnTo>
                <a:lnTo>
                  <a:pt x="7464" y="9016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  <a:alpha val="80000"/>
                </a:schemeClr>
              </a:gs>
              <a:gs pos="60000">
                <a:schemeClr val="bg2">
                  <a:lumMod val="75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7" name="Flowchart: Data 5"/>
          <p:cNvSpPr/>
          <p:nvPr/>
        </p:nvSpPr>
        <p:spPr>
          <a:xfrm rot="14764207">
            <a:off x="4392710" y="3157157"/>
            <a:ext cx="875782" cy="31783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522 w 9432"/>
              <a:gd name="connsiteY0" fmla="*/ 7423 h 7423"/>
              <a:gd name="connsiteX1" fmla="*/ 0 w 9432"/>
              <a:gd name="connsiteY1" fmla="*/ 0 h 7423"/>
              <a:gd name="connsiteX2" fmla="*/ 9432 w 9432"/>
              <a:gd name="connsiteY2" fmla="*/ 7336 h 7423"/>
              <a:gd name="connsiteX3" fmla="*/ 4522 w 9432"/>
              <a:gd name="connsiteY3" fmla="*/ 7423 h 7423"/>
              <a:gd name="connsiteX0" fmla="*/ 3524 w 8730"/>
              <a:gd name="connsiteY0" fmla="*/ 8896 h 8896"/>
              <a:gd name="connsiteX1" fmla="*/ 0 w 8730"/>
              <a:gd name="connsiteY1" fmla="*/ 0 h 8896"/>
              <a:gd name="connsiteX2" fmla="*/ 8730 w 8730"/>
              <a:gd name="connsiteY2" fmla="*/ 8779 h 8896"/>
              <a:gd name="connsiteX3" fmla="*/ 3524 w 8730"/>
              <a:gd name="connsiteY3" fmla="*/ 8896 h 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0" h="8896">
                <a:moveTo>
                  <a:pt x="3524" y="8896"/>
                </a:moveTo>
                <a:lnTo>
                  <a:pt x="0" y="0"/>
                </a:lnTo>
                <a:lnTo>
                  <a:pt x="8730" y="8779"/>
                </a:lnTo>
                <a:lnTo>
                  <a:pt x="3524" y="8896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  <a:alpha val="80000"/>
                </a:schemeClr>
              </a:gs>
              <a:gs pos="60000">
                <a:schemeClr val="bg2">
                  <a:lumMod val="75000"/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grpSp>
        <p:nvGrpSpPr>
          <p:cNvPr id="30" name="Group 29"/>
          <p:cNvGrpSpPr/>
          <p:nvPr/>
        </p:nvGrpSpPr>
        <p:grpSpPr>
          <a:xfrm rot="17546711">
            <a:off x="1261598" y="1390789"/>
            <a:ext cx="6857363" cy="6492240"/>
            <a:chOff x="-315137" y="-302734"/>
            <a:chExt cx="6857363" cy="6492240"/>
          </a:xfrm>
        </p:grpSpPr>
        <p:sp>
          <p:nvSpPr>
            <p:cNvPr id="25" name="Arc 24"/>
            <p:cNvSpPr/>
            <p:nvPr/>
          </p:nvSpPr>
          <p:spPr>
            <a:xfrm rot="3937500">
              <a:off x="980253" y="1788931"/>
              <a:ext cx="915518" cy="1053587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rgbClr val="A5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3937500">
              <a:off x="814143" y="1555375"/>
              <a:ext cx="1506542" cy="1549659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rgbClr val="A5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Arc 26"/>
            <p:cNvSpPr/>
            <p:nvPr/>
          </p:nvSpPr>
          <p:spPr>
            <a:xfrm rot="3937500">
              <a:off x="742468" y="1355324"/>
              <a:ext cx="2000264" cy="2141980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rgbClr val="A5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3937500">
              <a:off x="813655" y="1224536"/>
              <a:ext cx="2368796" cy="2466566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rgbClr val="A5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937500">
              <a:off x="756506" y="1033894"/>
              <a:ext cx="2831691" cy="296248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A51C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c 20"/>
            <p:cNvSpPr/>
            <p:nvPr/>
          </p:nvSpPr>
          <p:spPr>
            <a:xfrm rot="3937500">
              <a:off x="636935" y="745986"/>
              <a:ext cx="3497993" cy="3659566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A51C24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937500">
              <a:off x="321702" y="341817"/>
              <a:ext cx="4418896" cy="4623004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c 22"/>
            <p:cNvSpPr/>
            <p:nvPr/>
          </p:nvSpPr>
          <p:spPr>
            <a:xfrm rot="3937500">
              <a:off x="-146769" y="-186821"/>
              <a:ext cx="5579164" cy="5836866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4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c 23"/>
            <p:cNvSpPr/>
            <p:nvPr/>
          </p:nvSpPr>
          <p:spPr>
            <a:xfrm rot="3937500">
              <a:off x="-132575" y="-485296"/>
              <a:ext cx="6492240" cy="6857363"/>
            </a:xfrm>
            <a:prstGeom prst="arc">
              <a:avLst>
                <a:gd name="adj1" fmla="val 15767970"/>
                <a:gd name="adj2" fmla="val 21548252"/>
              </a:avLst>
            </a:prstGeom>
            <a:ln w="57150">
              <a:solidFill>
                <a:srgbClr val="A51C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3"/>
          <a:stretch/>
        </p:blipFill>
        <p:spPr>
          <a:xfrm>
            <a:off x="73574" y="4817599"/>
            <a:ext cx="4886183" cy="204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8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199"/>
            <a:ext cx="8762999" cy="5091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R.A.D.A.R. TRACKING HISTORY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6032" y="2304288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VISUAL OBSERVATION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3611880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Target Identification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Speed Estimation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Target Range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Check Environment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14699" y="2304288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AUDIO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581400" y="3611880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Pitch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Clarity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73368" y="2304288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UNIT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555828" y="3611880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200" dirty="0"/>
              <a:t>Consistent with</a:t>
            </a:r>
            <a:br>
              <a:rPr lang="en-US" sz="2200" dirty="0"/>
            </a:br>
            <a:r>
              <a:rPr lang="en-US" sz="2200" dirty="0"/>
              <a:t>visual estimate</a:t>
            </a:r>
          </a:p>
          <a:p>
            <a:pPr marL="0" lvl="1" indent="0">
              <a:lnSpc>
                <a:spcPct val="175000"/>
              </a:lnSpc>
              <a:spcBef>
                <a:spcPts val="0"/>
              </a:spcBef>
              <a:buNone/>
            </a:pPr>
            <a:r>
              <a:rPr lang="en-US" sz="2200" dirty="0"/>
              <a:t>Steady reading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5867400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38599" y="5867400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97268" y="5867400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9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8" grpId="0"/>
      <p:bldP spid="9" grpId="0"/>
      <p:bldP spid="10" grpId="0"/>
      <p:bldP spid="11" grpId="0"/>
      <p:bldP spid="13" grpId="1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MOVING</a:t>
            </a:r>
            <a:r>
              <a:rPr lang="en-US" altLang="en-US" b="1" dirty="0"/>
              <a:t> </a:t>
            </a:r>
            <a:r>
              <a:rPr lang="en-US" altLang="en-US" dirty="0"/>
              <a:t>R.A.D.A.R.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724399"/>
          </a:xfrm>
        </p:spPr>
        <p:txBody>
          <a:bodyPr>
            <a:normAutofit/>
          </a:bodyPr>
          <a:lstStyle/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dirty="0"/>
              <a:t>Basic operation similar to stationary R.A.D.A.R.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dirty="0"/>
              <a:t>R.A.D.A.R. is in motion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dirty="0"/>
              <a:t>Antenna transmits a single beam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64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PATROL</a:t>
            </a:r>
            <a:r>
              <a:rPr lang="en-US" altLang="en-US" b="1" dirty="0"/>
              <a:t> </a:t>
            </a:r>
            <a:r>
              <a:rPr lang="en-US" altLang="en-US" dirty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4571999"/>
          </a:xfrm>
        </p:spPr>
        <p:txBody>
          <a:bodyPr/>
          <a:lstStyle/>
          <a:p>
            <a:pPr>
              <a:spcAft>
                <a:spcPts val="3600"/>
              </a:spcAft>
            </a:pPr>
            <a:r>
              <a:rPr lang="en-US" dirty="0"/>
              <a:t>Doppler frequency determined by the R.A.D.A.R. beam reflected from roadway</a:t>
            </a:r>
          </a:p>
          <a:p>
            <a:pPr>
              <a:spcAft>
                <a:spcPts val="3600"/>
              </a:spcAft>
            </a:pPr>
            <a:r>
              <a:rPr lang="en-US" dirty="0"/>
              <a:t>Normally, directly in front of the R.A.D.A.R. device</a:t>
            </a:r>
          </a:p>
        </p:txBody>
      </p:sp>
    </p:spTree>
    <p:extLst>
      <p:ext uri="{BB962C8B-B14F-4D97-AF65-F5344CB8AC3E}">
        <p14:creationId xmlns:p14="http://schemas.microsoft.com/office/powerpoint/2010/main" val="3551210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419599"/>
          </a:xfrm>
        </p:spPr>
        <p:txBody>
          <a:bodyPr>
            <a:normAutofit/>
          </a:bodyPr>
          <a:lstStyle/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dirty="0"/>
              <a:t>The term given to the frequency shift reflected from the roadway or environment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dirty="0"/>
              <a:t>Must be established by the R.A.D.A.R. device prior to determine the target vehicle’s speed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90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5152" y="2496312"/>
            <a:ext cx="1112829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dio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2295144"/>
            <a:ext cx="1545339" cy="370637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794760" y="347472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etection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58768" y="4480560"/>
            <a:ext cx="74523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nd</a:t>
            </a:r>
            <a:endParaRPr lang="en-US" sz="3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22192" y="5468112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/>
              <a:t>anging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664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HIGH</a:t>
            </a:r>
            <a:r>
              <a:rPr lang="en-US" altLang="en-US" b="1" dirty="0"/>
              <a:t> </a:t>
            </a:r>
            <a:r>
              <a:rPr lang="en-US" altLang="en-US" dirty="0"/>
              <a:t>DOPPLER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19599"/>
          </a:xfrm>
        </p:spPr>
        <p:txBody>
          <a:bodyPr>
            <a:normAutofit/>
          </a:bodyPr>
          <a:lstStyle/>
          <a:p>
            <a:r>
              <a:rPr lang="en-US" dirty="0"/>
              <a:t>The term given to the higher Doppler frequency reflected from the oncoming vehicle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Target vehicle speed can be calculated only if a low Doppler has been established</a:t>
            </a:r>
          </a:p>
        </p:txBody>
      </p:sp>
    </p:spTree>
    <p:extLst>
      <p:ext uri="{BB962C8B-B14F-4D97-AF65-F5344CB8AC3E}">
        <p14:creationId xmlns:p14="http://schemas.microsoft.com/office/powerpoint/2010/main" val="2149307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MOVING R.A.D.A.R. BLOCK DIAGRAM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00201" y="2799384"/>
            <a:ext cx="4267199" cy="1236385"/>
            <a:chOff x="1524001" y="2799384"/>
            <a:chExt cx="4267199" cy="1236385"/>
          </a:xfrm>
        </p:grpSpPr>
        <p:sp>
          <p:nvSpPr>
            <p:cNvPr id="53" name="Rectangle 52"/>
            <p:cNvSpPr/>
            <p:nvPr/>
          </p:nvSpPr>
          <p:spPr>
            <a:xfrm rot="10800000" flipH="1">
              <a:off x="1753344" y="3248319"/>
              <a:ext cx="1832079" cy="531463"/>
            </a:xfrm>
            <a:prstGeom prst="rect">
              <a:avLst/>
            </a:prstGeom>
            <a:gradFill>
              <a:gsLst>
                <a:gs pos="30000">
                  <a:srgbClr val="1F7D52"/>
                </a:gs>
                <a:gs pos="0">
                  <a:srgbClr val="1D754D"/>
                </a:gs>
                <a:gs pos="100000">
                  <a:srgbClr val="248E5D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 rot="16200000" flipH="1">
              <a:off x="3149672" y="3344031"/>
              <a:ext cx="193590" cy="677913"/>
            </a:xfrm>
            <a:prstGeom prst="rtTriangle">
              <a:avLst/>
            </a:prstGeom>
            <a:solidFill>
              <a:srgbClr val="15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10800000" flipH="1">
              <a:off x="2917495" y="3056009"/>
              <a:ext cx="2657315" cy="530184"/>
            </a:xfrm>
            <a:prstGeom prst="rect">
              <a:avLst/>
            </a:prstGeom>
            <a:gradFill>
              <a:gsLst>
                <a:gs pos="30000">
                  <a:srgbClr val="1F7C52"/>
                </a:gs>
                <a:gs pos="0">
                  <a:srgbClr val="1D754D"/>
                </a:gs>
                <a:gs pos="100000">
                  <a:srgbClr val="248E5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sosceles Triangle 56"/>
            <p:cNvSpPr/>
            <p:nvPr/>
          </p:nvSpPr>
          <p:spPr>
            <a:xfrm rot="5400000" flipH="1">
              <a:off x="1231624" y="3284711"/>
              <a:ext cx="1043435" cy="4586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Isosceles Triangle 57"/>
            <p:cNvSpPr/>
            <p:nvPr/>
          </p:nvSpPr>
          <p:spPr>
            <a:xfrm rot="16200000" flipH="1">
              <a:off x="5040141" y="3091761"/>
              <a:ext cx="1043435" cy="4586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600201" y="1887815"/>
            <a:ext cx="4267199" cy="1236385"/>
            <a:chOff x="1524001" y="2799384"/>
            <a:chExt cx="4267199" cy="1236385"/>
          </a:xfrm>
        </p:grpSpPr>
        <p:sp>
          <p:nvSpPr>
            <p:cNvPr id="62" name="Rectangle 61"/>
            <p:cNvSpPr/>
            <p:nvPr/>
          </p:nvSpPr>
          <p:spPr>
            <a:xfrm rot="10800000" flipH="1">
              <a:off x="1753344" y="3248319"/>
              <a:ext cx="1832079" cy="531463"/>
            </a:xfrm>
            <a:prstGeom prst="rect">
              <a:avLst/>
            </a:prstGeom>
            <a:gradFill>
              <a:gsLst>
                <a:gs pos="0">
                  <a:srgbClr val="1C527A"/>
                </a:gs>
                <a:gs pos="30000">
                  <a:srgbClr val="1E5884"/>
                </a:gs>
                <a:gs pos="100000">
                  <a:srgbClr val="23679B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Triangle 62"/>
            <p:cNvSpPr/>
            <p:nvPr/>
          </p:nvSpPr>
          <p:spPr>
            <a:xfrm rot="16200000" flipH="1">
              <a:off x="3149672" y="3344031"/>
              <a:ext cx="193590" cy="677913"/>
            </a:xfrm>
            <a:prstGeom prst="rtTriangle">
              <a:avLst/>
            </a:prstGeom>
            <a:solidFill>
              <a:srgbClr val="164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10800000" flipH="1">
              <a:off x="2917495" y="3056009"/>
              <a:ext cx="2657315" cy="530184"/>
            </a:xfrm>
            <a:prstGeom prst="rect">
              <a:avLst/>
            </a:prstGeom>
            <a:gradFill>
              <a:gsLst>
                <a:gs pos="0">
                  <a:srgbClr val="1C527A"/>
                </a:gs>
                <a:gs pos="30400">
                  <a:srgbClr val="1E5884"/>
                </a:gs>
                <a:gs pos="100000">
                  <a:srgbClr val="23679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/>
            <p:cNvSpPr/>
            <p:nvPr/>
          </p:nvSpPr>
          <p:spPr>
            <a:xfrm rot="5400000" flipH="1">
              <a:off x="1231624" y="3284711"/>
              <a:ext cx="1043435" cy="4586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Isosceles Triangle 67"/>
            <p:cNvSpPr/>
            <p:nvPr/>
          </p:nvSpPr>
          <p:spPr>
            <a:xfrm rot="16200000" flipH="1">
              <a:off x="5040141" y="3091761"/>
              <a:ext cx="1043435" cy="45868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42917" r="40370" b="22083"/>
          <a:stretch/>
        </p:blipFill>
        <p:spPr>
          <a:xfrm>
            <a:off x="3518" y="2209800"/>
            <a:ext cx="2131373" cy="1540559"/>
          </a:xfrm>
          <a:prstGeom prst="rect">
            <a:avLst/>
          </a:prstGeom>
        </p:spPr>
      </p:pic>
      <p:sp>
        <p:nvSpPr>
          <p:cNvPr id="50" name="Text Box 69"/>
          <p:cNvSpPr txBox="1">
            <a:spLocks noChangeArrowheads="1"/>
          </p:cNvSpPr>
          <p:nvPr/>
        </p:nvSpPr>
        <p:spPr bwMode="auto">
          <a:xfrm>
            <a:off x="3028029" y="2197736"/>
            <a:ext cx="2356988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100" dirty="0">
                <a:solidFill>
                  <a:schemeClr val="bg1"/>
                </a:solidFill>
              </a:rPr>
              <a:t>High Doppler Filter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4" y="2399852"/>
            <a:ext cx="828420" cy="427713"/>
          </a:xfrm>
          <a:prstGeom prst="rect">
            <a:avLst/>
          </a:prstGeom>
        </p:spPr>
      </p:pic>
      <p:sp>
        <p:nvSpPr>
          <p:cNvPr id="79954" name="Text Box 82"/>
          <p:cNvSpPr txBox="1">
            <a:spLocks noChangeArrowheads="1"/>
          </p:cNvSpPr>
          <p:nvPr/>
        </p:nvSpPr>
        <p:spPr bwMode="auto">
          <a:xfrm>
            <a:off x="578428" y="3695081"/>
            <a:ext cx="9815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Antenna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01" y="1706672"/>
            <a:ext cx="2545084" cy="2835056"/>
          </a:xfrm>
          <a:prstGeom prst="rect">
            <a:avLst/>
          </a:prstGeom>
          <a:effectLst/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28" y="3048000"/>
            <a:ext cx="472346" cy="52925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6126329" y="2408329"/>
            <a:ext cx="276033" cy="0"/>
          </a:xfrm>
          <a:prstGeom prst="straightConnector1">
            <a:avLst/>
          </a:prstGeom>
          <a:ln w="34925" cmpd="sng">
            <a:solidFill>
              <a:srgbClr val="23679B"/>
            </a:solidFill>
            <a:round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6117185" y="3309902"/>
            <a:ext cx="276033" cy="0"/>
          </a:xfrm>
          <a:prstGeom prst="straightConnector1">
            <a:avLst/>
          </a:prstGeom>
          <a:ln w="34925" cmpd="sng">
            <a:solidFill>
              <a:srgbClr val="248E5D"/>
            </a:solidFill>
            <a:round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79"/>
          <p:cNvSpPr txBox="1">
            <a:spLocks noChangeArrowheads="1"/>
          </p:cNvSpPr>
          <p:nvPr/>
        </p:nvSpPr>
        <p:spPr bwMode="auto">
          <a:xfrm>
            <a:off x="6869379" y="1956816"/>
            <a:ext cx="12527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 dirty="0"/>
              <a:t>TS = CS - PS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021106" y="3702228"/>
            <a:ext cx="912180" cy="400039"/>
            <a:chOff x="6647688" y="3702228"/>
            <a:chExt cx="912180" cy="400039"/>
          </a:xfrm>
        </p:grpSpPr>
        <p:sp>
          <p:nvSpPr>
            <p:cNvPr id="69" name="Text Box 79"/>
            <p:cNvSpPr txBox="1">
              <a:spLocks noChangeArrowheads="1"/>
            </p:cNvSpPr>
            <p:nvPr/>
          </p:nvSpPr>
          <p:spPr bwMode="auto">
            <a:xfrm>
              <a:off x="6647688" y="3712607"/>
              <a:ext cx="56983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dirty="0"/>
                <a:t>TS =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6925" y="3702228"/>
              <a:ext cx="412943" cy="40003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021106" y="2681097"/>
            <a:ext cx="956441" cy="684532"/>
            <a:chOff x="6647688" y="2681097"/>
            <a:chExt cx="956441" cy="684532"/>
          </a:xfrm>
        </p:grpSpPr>
        <p:sp>
          <p:nvSpPr>
            <p:cNvPr id="73" name="Text Box 79"/>
            <p:cNvSpPr txBox="1">
              <a:spLocks noChangeArrowheads="1"/>
            </p:cNvSpPr>
            <p:nvPr/>
          </p:nvSpPr>
          <p:spPr bwMode="auto">
            <a:xfrm>
              <a:off x="6647688" y="2688765"/>
              <a:ext cx="58221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dirty="0"/>
                <a:t>CS =</a:t>
              </a:r>
            </a:p>
          </p:txBody>
        </p: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9899" y="2681097"/>
              <a:ext cx="374230" cy="400039"/>
            </a:xfrm>
            <a:prstGeom prst="rect">
              <a:avLst/>
            </a:prstGeom>
          </p:spPr>
        </p:pic>
        <p:sp>
          <p:nvSpPr>
            <p:cNvPr id="75" name="Text Box 79"/>
            <p:cNvSpPr txBox="1">
              <a:spLocks noChangeArrowheads="1"/>
            </p:cNvSpPr>
            <p:nvPr/>
          </p:nvSpPr>
          <p:spPr bwMode="auto">
            <a:xfrm>
              <a:off x="6647688" y="2980944"/>
              <a:ext cx="58221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 dirty="0"/>
                <a:t>PS =</a:t>
              </a:r>
            </a:p>
          </p:txBody>
        </p:sp>
        <p:sp>
          <p:nvSpPr>
            <p:cNvPr id="71" name="Line 80"/>
            <p:cNvSpPr>
              <a:spLocks noChangeShapeType="1"/>
            </p:cNvSpPr>
            <p:nvPr/>
          </p:nvSpPr>
          <p:spPr bwMode="auto">
            <a:xfrm>
              <a:off x="7028739" y="3328416"/>
              <a:ext cx="5524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1824" y="2965590"/>
              <a:ext cx="357024" cy="400039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08" y="4841207"/>
            <a:ext cx="3769492" cy="133588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839" y="2163536"/>
            <a:ext cx="472346" cy="504921"/>
          </a:xfrm>
          <a:prstGeom prst="rect">
            <a:avLst/>
          </a:prstGeom>
        </p:spPr>
      </p:pic>
      <p:sp>
        <p:nvSpPr>
          <p:cNvPr id="85" name="Text Box 97"/>
          <p:cNvSpPr txBox="1">
            <a:spLocks noChangeArrowheads="1"/>
          </p:cNvSpPr>
          <p:nvPr/>
        </p:nvSpPr>
        <p:spPr bwMode="auto">
          <a:xfrm>
            <a:off x="6003793" y="6181344"/>
            <a:ext cx="28769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R.A.D.A.R. Unit Display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0" y="2420372"/>
            <a:ext cx="982387" cy="304540"/>
          </a:xfrm>
          <a:prstGeom prst="rect">
            <a:avLst/>
          </a:prstGeom>
        </p:spPr>
      </p:pic>
      <p:sp>
        <p:nvSpPr>
          <p:cNvPr id="92" name="Flowchart: Data 5"/>
          <p:cNvSpPr/>
          <p:nvPr/>
        </p:nvSpPr>
        <p:spPr>
          <a:xfrm rot="3824457">
            <a:off x="6497055" y="3894347"/>
            <a:ext cx="1036821" cy="196767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5090 w 12138"/>
              <a:gd name="connsiteY0" fmla="*/ 10000 h 10000"/>
              <a:gd name="connsiteX1" fmla="*/ 0 w 12138"/>
              <a:gd name="connsiteY1" fmla="*/ 0 h 10000"/>
              <a:gd name="connsiteX2" fmla="*/ 12138 w 12138"/>
              <a:gd name="connsiteY2" fmla="*/ 8849 h 10000"/>
              <a:gd name="connsiteX3" fmla="*/ 5090 w 12138"/>
              <a:gd name="connsiteY3" fmla="*/ 10000 h 10000"/>
              <a:gd name="connsiteX0" fmla="*/ 6722 w 12138"/>
              <a:gd name="connsiteY0" fmla="*/ 9784 h 9784"/>
              <a:gd name="connsiteX1" fmla="*/ 0 w 12138"/>
              <a:gd name="connsiteY1" fmla="*/ 0 h 9784"/>
              <a:gd name="connsiteX2" fmla="*/ 12138 w 12138"/>
              <a:gd name="connsiteY2" fmla="*/ 8849 h 9784"/>
              <a:gd name="connsiteX3" fmla="*/ 6722 w 12138"/>
              <a:gd name="connsiteY3" fmla="*/ 9784 h 9784"/>
              <a:gd name="connsiteX0" fmla="*/ 5889 w 10351"/>
              <a:gd name="connsiteY0" fmla="*/ 9605 h 9605"/>
              <a:gd name="connsiteX1" fmla="*/ 0 w 10351"/>
              <a:gd name="connsiteY1" fmla="*/ 0 h 9605"/>
              <a:gd name="connsiteX2" fmla="*/ 10351 w 10351"/>
              <a:gd name="connsiteY2" fmla="*/ 8649 h 9605"/>
              <a:gd name="connsiteX3" fmla="*/ 5889 w 10351"/>
              <a:gd name="connsiteY3" fmla="*/ 9605 h 9605"/>
              <a:gd name="connsiteX0" fmla="*/ 5348 w 9659"/>
              <a:gd name="connsiteY0" fmla="*/ 10206 h 10206"/>
              <a:gd name="connsiteX1" fmla="*/ 0 w 9659"/>
              <a:gd name="connsiteY1" fmla="*/ 0 h 10206"/>
              <a:gd name="connsiteX2" fmla="*/ 9659 w 9659"/>
              <a:gd name="connsiteY2" fmla="*/ 9211 h 10206"/>
              <a:gd name="connsiteX3" fmla="*/ 5348 w 9659"/>
              <a:gd name="connsiteY3" fmla="*/ 10206 h 10206"/>
              <a:gd name="connsiteX0" fmla="*/ 5572 w 10035"/>
              <a:gd name="connsiteY0" fmla="*/ 10154 h 10154"/>
              <a:gd name="connsiteX1" fmla="*/ 0 w 10035"/>
              <a:gd name="connsiteY1" fmla="*/ 0 h 10154"/>
              <a:gd name="connsiteX2" fmla="*/ 10035 w 10035"/>
              <a:gd name="connsiteY2" fmla="*/ 9179 h 10154"/>
              <a:gd name="connsiteX3" fmla="*/ 5572 w 10035"/>
              <a:gd name="connsiteY3" fmla="*/ 10154 h 10154"/>
              <a:gd name="connsiteX0" fmla="*/ 5624 w 10087"/>
              <a:gd name="connsiteY0" fmla="*/ 10241 h 10241"/>
              <a:gd name="connsiteX1" fmla="*/ 0 w 10087"/>
              <a:gd name="connsiteY1" fmla="*/ 0 h 10241"/>
              <a:gd name="connsiteX2" fmla="*/ 10087 w 10087"/>
              <a:gd name="connsiteY2" fmla="*/ 9266 h 10241"/>
              <a:gd name="connsiteX3" fmla="*/ 5624 w 10087"/>
              <a:gd name="connsiteY3" fmla="*/ 10241 h 10241"/>
              <a:gd name="connsiteX0" fmla="*/ 5624 w 9220"/>
              <a:gd name="connsiteY0" fmla="*/ 10241 h 10241"/>
              <a:gd name="connsiteX1" fmla="*/ 0 w 9220"/>
              <a:gd name="connsiteY1" fmla="*/ 0 h 10241"/>
              <a:gd name="connsiteX2" fmla="*/ 9220 w 9220"/>
              <a:gd name="connsiteY2" fmla="*/ 9288 h 10241"/>
              <a:gd name="connsiteX3" fmla="*/ 5624 w 9220"/>
              <a:gd name="connsiteY3" fmla="*/ 10241 h 10241"/>
              <a:gd name="connsiteX0" fmla="*/ 6100 w 10332"/>
              <a:gd name="connsiteY0" fmla="*/ 10000 h 10000"/>
              <a:gd name="connsiteX1" fmla="*/ 0 w 10332"/>
              <a:gd name="connsiteY1" fmla="*/ 0 h 10000"/>
              <a:gd name="connsiteX2" fmla="*/ 10332 w 10332"/>
              <a:gd name="connsiteY2" fmla="*/ 9106 h 10000"/>
              <a:gd name="connsiteX3" fmla="*/ 6100 w 10332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2" h="10000">
                <a:moveTo>
                  <a:pt x="6100" y="10000"/>
                </a:moveTo>
                <a:lnTo>
                  <a:pt x="0" y="0"/>
                </a:lnTo>
                <a:lnTo>
                  <a:pt x="10332" y="9106"/>
                </a:lnTo>
                <a:lnTo>
                  <a:pt x="6100" y="10000"/>
                </a:lnTo>
                <a:close/>
              </a:path>
            </a:pathLst>
          </a:custGeom>
          <a:gradFill>
            <a:gsLst>
              <a:gs pos="0">
                <a:srgbClr val="E05707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93" name="Flowchart: Data 5"/>
          <p:cNvSpPr/>
          <p:nvPr/>
        </p:nvSpPr>
        <p:spPr>
          <a:xfrm rot="339932">
            <a:off x="7751678" y="3266793"/>
            <a:ext cx="1036821" cy="246674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5090 w 12138"/>
              <a:gd name="connsiteY0" fmla="*/ 10000 h 10000"/>
              <a:gd name="connsiteX1" fmla="*/ 0 w 12138"/>
              <a:gd name="connsiteY1" fmla="*/ 0 h 10000"/>
              <a:gd name="connsiteX2" fmla="*/ 12138 w 12138"/>
              <a:gd name="connsiteY2" fmla="*/ 8849 h 10000"/>
              <a:gd name="connsiteX3" fmla="*/ 5090 w 12138"/>
              <a:gd name="connsiteY3" fmla="*/ 10000 h 10000"/>
              <a:gd name="connsiteX0" fmla="*/ 6722 w 12138"/>
              <a:gd name="connsiteY0" fmla="*/ 9784 h 9784"/>
              <a:gd name="connsiteX1" fmla="*/ 0 w 12138"/>
              <a:gd name="connsiteY1" fmla="*/ 0 h 9784"/>
              <a:gd name="connsiteX2" fmla="*/ 12138 w 12138"/>
              <a:gd name="connsiteY2" fmla="*/ 8849 h 9784"/>
              <a:gd name="connsiteX3" fmla="*/ 6722 w 12138"/>
              <a:gd name="connsiteY3" fmla="*/ 9784 h 9784"/>
              <a:gd name="connsiteX0" fmla="*/ 5889 w 10351"/>
              <a:gd name="connsiteY0" fmla="*/ 9605 h 9605"/>
              <a:gd name="connsiteX1" fmla="*/ 0 w 10351"/>
              <a:gd name="connsiteY1" fmla="*/ 0 h 9605"/>
              <a:gd name="connsiteX2" fmla="*/ 10351 w 10351"/>
              <a:gd name="connsiteY2" fmla="*/ 8649 h 9605"/>
              <a:gd name="connsiteX3" fmla="*/ 5889 w 10351"/>
              <a:gd name="connsiteY3" fmla="*/ 9605 h 9605"/>
              <a:gd name="connsiteX0" fmla="*/ 5348 w 9659"/>
              <a:gd name="connsiteY0" fmla="*/ 10206 h 10206"/>
              <a:gd name="connsiteX1" fmla="*/ 0 w 9659"/>
              <a:gd name="connsiteY1" fmla="*/ 0 h 10206"/>
              <a:gd name="connsiteX2" fmla="*/ 9659 w 9659"/>
              <a:gd name="connsiteY2" fmla="*/ 9211 h 10206"/>
              <a:gd name="connsiteX3" fmla="*/ 5348 w 9659"/>
              <a:gd name="connsiteY3" fmla="*/ 10206 h 10206"/>
              <a:gd name="connsiteX0" fmla="*/ 5572 w 10035"/>
              <a:gd name="connsiteY0" fmla="*/ 10154 h 10154"/>
              <a:gd name="connsiteX1" fmla="*/ 0 w 10035"/>
              <a:gd name="connsiteY1" fmla="*/ 0 h 10154"/>
              <a:gd name="connsiteX2" fmla="*/ 10035 w 10035"/>
              <a:gd name="connsiteY2" fmla="*/ 9179 h 10154"/>
              <a:gd name="connsiteX3" fmla="*/ 5572 w 10035"/>
              <a:gd name="connsiteY3" fmla="*/ 10154 h 10154"/>
              <a:gd name="connsiteX0" fmla="*/ 5624 w 10087"/>
              <a:gd name="connsiteY0" fmla="*/ 10241 h 10241"/>
              <a:gd name="connsiteX1" fmla="*/ 0 w 10087"/>
              <a:gd name="connsiteY1" fmla="*/ 0 h 10241"/>
              <a:gd name="connsiteX2" fmla="*/ 10087 w 10087"/>
              <a:gd name="connsiteY2" fmla="*/ 9266 h 10241"/>
              <a:gd name="connsiteX3" fmla="*/ 5624 w 10087"/>
              <a:gd name="connsiteY3" fmla="*/ 10241 h 10241"/>
              <a:gd name="connsiteX0" fmla="*/ 5624 w 9220"/>
              <a:gd name="connsiteY0" fmla="*/ 10241 h 10241"/>
              <a:gd name="connsiteX1" fmla="*/ 0 w 9220"/>
              <a:gd name="connsiteY1" fmla="*/ 0 h 10241"/>
              <a:gd name="connsiteX2" fmla="*/ 9220 w 9220"/>
              <a:gd name="connsiteY2" fmla="*/ 9288 h 10241"/>
              <a:gd name="connsiteX3" fmla="*/ 5624 w 9220"/>
              <a:gd name="connsiteY3" fmla="*/ 10241 h 10241"/>
              <a:gd name="connsiteX0" fmla="*/ 6100 w 10332"/>
              <a:gd name="connsiteY0" fmla="*/ 10000 h 10000"/>
              <a:gd name="connsiteX1" fmla="*/ 0 w 10332"/>
              <a:gd name="connsiteY1" fmla="*/ 0 h 10000"/>
              <a:gd name="connsiteX2" fmla="*/ 10332 w 10332"/>
              <a:gd name="connsiteY2" fmla="*/ 9106 h 10000"/>
              <a:gd name="connsiteX3" fmla="*/ 6100 w 10332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2" h="10000">
                <a:moveTo>
                  <a:pt x="6100" y="10000"/>
                </a:moveTo>
                <a:lnTo>
                  <a:pt x="0" y="0"/>
                </a:lnTo>
                <a:lnTo>
                  <a:pt x="10332" y="9106"/>
                </a:lnTo>
                <a:lnTo>
                  <a:pt x="6100" y="10000"/>
                </a:lnTo>
                <a:close/>
              </a:path>
            </a:pathLst>
          </a:custGeom>
          <a:gradFill>
            <a:gsLst>
              <a:gs pos="0">
                <a:srgbClr val="248E5D">
                  <a:alpha val="50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9" name="Text Box 69"/>
          <p:cNvSpPr txBox="1">
            <a:spLocks noChangeArrowheads="1"/>
          </p:cNvSpPr>
          <p:nvPr/>
        </p:nvSpPr>
        <p:spPr bwMode="auto">
          <a:xfrm>
            <a:off x="3028029" y="3136825"/>
            <a:ext cx="2356988" cy="38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2100" dirty="0">
                <a:solidFill>
                  <a:schemeClr val="bg1"/>
                </a:solidFill>
              </a:rPr>
              <a:t>Low Doppler Filter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4" y="3305909"/>
            <a:ext cx="828420" cy="4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1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8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8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7" grpId="0"/>
      <p:bldP spid="92" grpId="0" animBg="1"/>
      <p:bldP spid="93" grpId="0" animBg="1"/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399"/>
          </a:xfrm>
        </p:spPr>
        <p:txBody>
          <a:bodyPr/>
          <a:lstStyle/>
          <a:p>
            <a:r>
              <a:rPr lang="en-US" dirty="0"/>
              <a:t>The speed of the relative motion between the target vehicle and the patrol vehicle as the vehicles approach each 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065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6" y="3068813"/>
            <a:ext cx="7503789" cy="3990733"/>
          </a:xfrm>
          <a:prstGeom prst="rect">
            <a:avLst/>
          </a:prstGeom>
        </p:spPr>
      </p:pic>
      <p:sp>
        <p:nvSpPr>
          <p:cNvPr id="27" name="Oval 4"/>
          <p:cNvSpPr>
            <a:spLocks noChangeArrowheads="1"/>
          </p:cNvSpPr>
          <p:nvPr/>
        </p:nvSpPr>
        <p:spPr bwMode="auto">
          <a:xfrm>
            <a:off x="7169445" y="1931466"/>
            <a:ext cx="978305" cy="763622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Oval 7"/>
          <p:cNvSpPr>
            <a:spLocks noChangeArrowheads="1"/>
          </p:cNvSpPr>
          <p:nvPr/>
        </p:nvSpPr>
        <p:spPr bwMode="auto">
          <a:xfrm>
            <a:off x="7107230" y="1822944"/>
            <a:ext cx="1262083" cy="976702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Oval 8"/>
          <p:cNvSpPr>
            <a:spLocks noChangeArrowheads="1"/>
          </p:cNvSpPr>
          <p:nvPr/>
        </p:nvSpPr>
        <p:spPr bwMode="auto">
          <a:xfrm>
            <a:off x="7041206" y="1730278"/>
            <a:ext cx="1477297" cy="1185819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6968833" y="1617792"/>
            <a:ext cx="1992796" cy="1419216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Oval 10"/>
          <p:cNvSpPr>
            <a:spLocks noChangeArrowheads="1"/>
          </p:cNvSpPr>
          <p:nvPr/>
        </p:nvSpPr>
        <p:spPr bwMode="auto">
          <a:xfrm>
            <a:off x="6911061" y="1497376"/>
            <a:ext cx="2575589" cy="16764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57163"/>
            <a:ext cx="3657143" cy="712228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980179" y="1033017"/>
            <a:ext cx="27667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 Antenna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TARGET SPEED OPPOSITE DIRECTION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9" y="1986608"/>
            <a:ext cx="1606299" cy="783338"/>
          </a:xfrm>
          <a:prstGeom prst="rect">
            <a:avLst/>
          </a:prstGeom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1" y="1799342"/>
            <a:ext cx="3980763" cy="5303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91" y="2367414"/>
            <a:ext cx="4117269" cy="5760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8998" y="1447800"/>
            <a:ext cx="2135260" cy="369332"/>
            <a:chOff x="213091" y="1718846"/>
            <a:chExt cx="2135260" cy="369332"/>
          </a:xfrm>
        </p:grpSpPr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213091" y="1718846"/>
              <a:ext cx="146330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cs typeface="Tahoma" pitchFamily="34" charset="0"/>
                </a:rPr>
                <a:t>Transmitter</a:t>
              </a:r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>
              <a:off x="1607687" y="1929250"/>
              <a:ext cx="740664" cy="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" name="Line 47"/>
          <p:cNvSpPr>
            <a:spLocks noChangeShapeType="1"/>
          </p:cNvSpPr>
          <p:nvPr/>
        </p:nvSpPr>
        <p:spPr bwMode="auto">
          <a:xfrm flipH="1">
            <a:off x="6017760" y="2378277"/>
            <a:ext cx="742950" cy="0"/>
          </a:xfrm>
          <a:prstGeom prst="line">
            <a:avLst/>
          </a:prstGeom>
          <a:noFill/>
          <a:ln w="28575">
            <a:solidFill>
              <a:srgbClr val="F264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r="7096"/>
          <a:stretch/>
        </p:blipFill>
        <p:spPr>
          <a:xfrm>
            <a:off x="1114689" y="3877240"/>
            <a:ext cx="6581511" cy="836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/>
          <a:srcRect r="25084"/>
          <a:stretch/>
        </p:blipFill>
        <p:spPr>
          <a:xfrm>
            <a:off x="1553594" y="4745213"/>
            <a:ext cx="5357467" cy="101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22530" grpId="0" autoUpdateAnimBg="0"/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SEPARATION SPEED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speed of the relative motion between the target vehicle and the patrol vehicle as the vehicles move away from each other in an opposite direction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72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52252"/>
            <a:ext cx="7503789" cy="3990733"/>
          </a:xfrm>
          <a:prstGeom prst="rect">
            <a:avLst/>
          </a:prstGeom>
        </p:spPr>
      </p:pic>
      <p:sp>
        <p:nvSpPr>
          <p:cNvPr id="28" name="Oval 7" hidden="1"/>
          <p:cNvSpPr>
            <a:spLocks noChangeArrowheads="1"/>
          </p:cNvSpPr>
          <p:nvPr/>
        </p:nvSpPr>
        <p:spPr bwMode="auto">
          <a:xfrm>
            <a:off x="7107230" y="1822944"/>
            <a:ext cx="1262083" cy="976702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9" name="Oval 8" hidden="1"/>
          <p:cNvSpPr>
            <a:spLocks noChangeArrowheads="1"/>
          </p:cNvSpPr>
          <p:nvPr/>
        </p:nvSpPr>
        <p:spPr bwMode="auto">
          <a:xfrm>
            <a:off x="7041206" y="1730278"/>
            <a:ext cx="1477297" cy="1185819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" name="Oval 9" hidden="1"/>
          <p:cNvSpPr>
            <a:spLocks noChangeArrowheads="1"/>
          </p:cNvSpPr>
          <p:nvPr/>
        </p:nvSpPr>
        <p:spPr bwMode="auto">
          <a:xfrm>
            <a:off x="6968833" y="1617792"/>
            <a:ext cx="1992796" cy="1419216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1" name="Oval 10" hidden="1"/>
          <p:cNvSpPr>
            <a:spLocks noChangeArrowheads="1"/>
          </p:cNvSpPr>
          <p:nvPr/>
        </p:nvSpPr>
        <p:spPr bwMode="auto">
          <a:xfrm>
            <a:off x="6911061" y="1497376"/>
            <a:ext cx="2575589" cy="1676400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1" name="Picture 20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57163"/>
            <a:ext cx="3657143" cy="712228"/>
          </a:xfrm>
          <a:prstGeom prst="rect">
            <a:avLst/>
          </a:prstGeom>
        </p:spPr>
      </p:pic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042215" y="1033017"/>
            <a:ext cx="26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Rear Antenna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TARGET SPEED OPPOSITE DIRECTION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549" y="1986608"/>
            <a:ext cx="1606299" cy="783338"/>
          </a:xfrm>
          <a:prstGeom prst="rect">
            <a:avLst/>
          </a:prstGeom>
          <a:effectLst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851" y="1799342"/>
            <a:ext cx="3980763" cy="53035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15242" y="1447800"/>
            <a:ext cx="2110261" cy="369332"/>
            <a:chOff x="469335" y="1718846"/>
            <a:chExt cx="2110261" cy="369332"/>
          </a:xfrm>
        </p:grpSpPr>
        <p:sp>
          <p:nvSpPr>
            <p:cNvPr id="44" name="Text Box 44"/>
            <p:cNvSpPr txBox="1">
              <a:spLocks noChangeArrowheads="1"/>
            </p:cNvSpPr>
            <p:nvPr/>
          </p:nvSpPr>
          <p:spPr bwMode="auto">
            <a:xfrm>
              <a:off x="1116287" y="1718846"/>
              <a:ext cx="146330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1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ahoma" pitchFamily="34" charset="0"/>
                  <a:cs typeface="Tahoma" pitchFamily="34" charset="0"/>
                </a:rPr>
                <a:t>Transmitter</a:t>
              </a:r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 flipH="1">
              <a:off x="469335" y="1929250"/>
              <a:ext cx="740664" cy="0"/>
            </a:xfrm>
            <a:prstGeom prst="line">
              <a:avLst/>
            </a:pr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4"/>
          <p:cNvSpPr>
            <a:spLocks noChangeArrowheads="1"/>
          </p:cNvSpPr>
          <p:nvPr/>
        </p:nvSpPr>
        <p:spPr bwMode="auto">
          <a:xfrm flipH="1">
            <a:off x="7932197" y="1998136"/>
            <a:ext cx="927946" cy="724314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 flipH="1">
            <a:off x="7722039" y="1895200"/>
            <a:ext cx="1197117" cy="926426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 flipH="1">
            <a:off x="7580529" y="1807304"/>
            <a:ext cx="1401253" cy="1124779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Oval 9"/>
          <p:cNvSpPr>
            <a:spLocks noChangeArrowheads="1"/>
          </p:cNvSpPr>
          <p:nvPr/>
        </p:nvSpPr>
        <p:spPr bwMode="auto">
          <a:xfrm flipH="1">
            <a:off x="7160213" y="1700608"/>
            <a:ext cx="1890217" cy="1346162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3" name="Oval 10"/>
          <p:cNvSpPr>
            <a:spLocks noChangeArrowheads="1"/>
          </p:cNvSpPr>
          <p:nvPr/>
        </p:nvSpPr>
        <p:spPr bwMode="auto">
          <a:xfrm flipH="1">
            <a:off x="6662217" y="1586391"/>
            <a:ext cx="2443011" cy="1590107"/>
          </a:xfrm>
          <a:prstGeom prst="ellips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000073"/>
            <a:ext cx="1432563" cy="722377"/>
          </a:xfrm>
          <a:prstGeom prst="rect">
            <a:avLst/>
          </a:prstGeom>
        </p:spPr>
      </p:pic>
      <p:sp>
        <p:nvSpPr>
          <p:cNvPr id="34" name="Line 47"/>
          <p:cNvSpPr>
            <a:spLocks noChangeShapeType="1"/>
          </p:cNvSpPr>
          <p:nvPr/>
        </p:nvSpPr>
        <p:spPr bwMode="auto">
          <a:xfrm>
            <a:off x="5867400" y="2377440"/>
            <a:ext cx="742950" cy="0"/>
          </a:xfrm>
          <a:prstGeom prst="line">
            <a:avLst/>
          </a:prstGeom>
          <a:noFill/>
          <a:ln w="28575">
            <a:solidFill>
              <a:srgbClr val="2046E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688" y="1797144"/>
            <a:ext cx="3980763" cy="53035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91" y="2331720"/>
            <a:ext cx="4050792" cy="580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906" y="3844694"/>
            <a:ext cx="6608637" cy="871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r="23857"/>
          <a:stretch/>
        </p:blipFill>
        <p:spPr>
          <a:xfrm>
            <a:off x="1737648" y="4800601"/>
            <a:ext cx="5445152" cy="93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22530" grpId="0" autoUpdateAnimBg="0"/>
      <p:bldP spid="23" grpId="0" animBg="1"/>
      <p:bldP spid="25" grpId="0" animBg="1"/>
      <p:bldP spid="26" grpId="0" animBg="1"/>
      <p:bldP spid="32" grpId="0" animBg="1"/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MOVING R.A.D.A.R. TRACKING HISTORY (OPPOSITE LANE)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3"/>
          <a:stretch/>
        </p:blipFill>
        <p:spPr>
          <a:xfrm>
            <a:off x="228600" y="1607376"/>
            <a:ext cx="8762999" cy="467200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6032" y="189231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VISUAL OBSERVATION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5488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100" dirty="0"/>
              <a:t>Target Identification</a:t>
            </a:r>
            <a:br>
              <a:rPr lang="en-US" sz="2100" dirty="0"/>
            </a:br>
            <a:r>
              <a:rPr lang="en-US" sz="2100" dirty="0"/>
              <a:t>Speed Estimation</a:t>
            </a:r>
            <a:br>
              <a:rPr lang="en-US" sz="2100" dirty="0"/>
            </a:br>
            <a:r>
              <a:rPr lang="en-US" sz="2100" dirty="0"/>
              <a:t>Target Range</a:t>
            </a:r>
            <a:br>
              <a:rPr lang="en-US" sz="2100" dirty="0"/>
            </a:br>
            <a:r>
              <a:rPr lang="en-US" sz="2100" dirty="0"/>
              <a:t>Check Environment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314699" y="189231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AUDIO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20440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100" dirty="0"/>
              <a:t>Audio “Doppler Tone”</a:t>
            </a:r>
            <a:br>
              <a:rPr lang="en-US" sz="2100" dirty="0"/>
            </a:br>
            <a:r>
              <a:rPr lang="en-US" sz="2100" dirty="0"/>
              <a:t>is consistent with</a:t>
            </a:r>
            <a:br>
              <a:rPr lang="en-US" sz="2100" dirty="0"/>
            </a:br>
            <a:r>
              <a:rPr lang="en-US" sz="2100" dirty="0"/>
              <a:t>estimated speed</a:t>
            </a:r>
            <a:br>
              <a:rPr lang="en-US" sz="2100" dirty="0"/>
            </a:br>
            <a:r>
              <a:rPr lang="en-US" sz="2100" dirty="0"/>
              <a:t>(pitch, clarity)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373368" y="189231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UNIT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55828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100" dirty="0"/>
              <a:t>Displayed target</a:t>
            </a:r>
            <a:br>
              <a:rPr lang="en-US" sz="2100" dirty="0"/>
            </a:br>
            <a:r>
              <a:rPr lang="en-US" sz="2100" dirty="0"/>
              <a:t>speed is consistent</a:t>
            </a:r>
            <a:br>
              <a:rPr lang="en-US" sz="2100" dirty="0"/>
            </a:br>
            <a:r>
              <a:rPr lang="en-US" sz="2100" dirty="0"/>
              <a:t>with estimated</a:t>
            </a:r>
            <a:br>
              <a:rPr lang="en-US" sz="2100" dirty="0"/>
            </a:br>
            <a:r>
              <a:rPr lang="en-US" sz="2100" dirty="0"/>
              <a:t>speed and audio,</a:t>
            </a:r>
            <a:br>
              <a:rPr lang="en-US" sz="2100" dirty="0"/>
            </a:br>
            <a:r>
              <a:rPr lang="en-US" sz="2100" dirty="0"/>
              <a:t>steady reading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0600" y="5455422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38599" y="5455422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97268" y="5455422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6172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PATROL SPEED DISPLAY WITH THE SPEEDOMETER READING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060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44727" y="2196405"/>
            <a:ext cx="800962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Speed = Patrol Speed + Separation Speed</a:t>
            </a:r>
          </a:p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=    55 mph     +      20 mph</a:t>
            </a:r>
          </a:p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=    75 mph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44727" y="4143375"/>
            <a:ext cx="732418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Speed = Patrol Speed - Closing Speed</a:t>
            </a:r>
          </a:p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=   85 mph      -      15 mph</a:t>
            </a:r>
          </a:p>
          <a:p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=   70 mph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SAME DIRECTION MOVING R.A.D.A.R.</a:t>
            </a:r>
          </a:p>
        </p:txBody>
      </p:sp>
    </p:spTree>
    <p:extLst>
      <p:ext uri="{BB962C8B-B14F-4D97-AF65-F5344CB8AC3E}">
        <p14:creationId xmlns:p14="http://schemas.microsoft.com/office/powerpoint/2010/main" val="112594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utoUpdateAnimBg="0"/>
      <p:bldP spid="33796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11182" y="2090172"/>
            <a:ext cx="83216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Speed = Patrol Speed + Separation Speed = mph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50 mph    +        20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51 mph    +        19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52 mph    +        18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53 mph    +        17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54 mph    +        16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55 mph    +        15 mph         =    70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 MODE SETTING</a:t>
            </a:r>
          </a:p>
        </p:txBody>
      </p:sp>
    </p:spTree>
    <p:extLst>
      <p:ext uri="{BB962C8B-B14F-4D97-AF65-F5344CB8AC3E}">
        <p14:creationId xmlns:p14="http://schemas.microsoft.com/office/powerpoint/2010/main" val="11038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11182" y="2090172"/>
            <a:ext cx="832163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Speed = Patrol Speed + Separation Speed = mph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50 mph    +        20 mph         =    70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51 mph    +        21 mph         =    72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52 mph    +        22 mph         =    74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53 mph    +        23 mph         =    76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54 mph    +        24 mph         =    78</a:t>
            </a:r>
          </a:p>
          <a:p>
            <a:r>
              <a:rPr lang="en-US" alt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                =       55 mph    +        25 mph         =    80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INCORRECT MODE SETTING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4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400" dirty="0"/>
              <a:t>HISTORY OF R.A.D.A.R.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373112" y="3835922"/>
            <a:ext cx="1719072" cy="988255"/>
            <a:chOff x="7373112" y="3419956"/>
            <a:chExt cx="1719072" cy="988255"/>
          </a:xfrm>
        </p:grpSpPr>
        <p:sp>
          <p:nvSpPr>
            <p:cNvPr id="81" name="Right Arrow 7"/>
            <p:cNvSpPr/>
            <p:nvPr/>
          </p:nvSpPr>
          <p:spPr>
            <a:xfrm>
              <a:off x="7373112" y="3419956"/>
              <a:ext cx="1719072" cy="988255"/>
            </a:xfrm>
            <a:prstGeom prst="rightArrow">
              <a:avLst/>
            </a:prstGeom>
            <a:solidFill>
              <a:srgbClr val="74497E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50488" y="3730752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1972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08807" y="3835922"/>
            <a:ext cx="1719072" cy="988255"/>
            <a:chOff x="6208807" y="3419956"/>
            <a:chExt cx="1719072" cy="988255"/>
          </a:xfrm>
        </p:grpSpPr>
        <p:sp>
          <p:nvSpPr>
            <p:cNvPr id="74" name="Right Arrow 6"/>
            <p:cNvSpPr/>
            <p:nvPr/>
          </p:nvSpPr>
          <p:spPr>
            <a:xfrm>
              <a:off x="6208807" y="3419956"/>
              <a:ext cx="1719072" cy="988255"/>
            </a:xfrm>
            <a:prstGeom prst="rightArrow">
              <a:avLst/>
            </a:prstGeom>
            <a:solidFill>
              <a:srgbClr val="415499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97900" y="3730752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1947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28162" y="3835922"/>
            <a:ext cx="1719072" cy="988255"/>
            <a:chOff x="5028162" y="3419956"/>
            <a:chExt cx="1719072" cy="988255"/>
          </a:xfrm>
        </p:grpSpPr>
        <p:sp>
          <p:nvSpPr>
            <p:cNvPr id="67" name="Right Arrow 5"/>
            <p:cNvSpPr/>
            <p:nvPr/>
          </p:nvSpPr>
          <p:spPr>
            <a:xfrm>
              <a:off x="5028162" y="3419956"/>
              <a:ext cx="1719072" cy="988255"/>
            </a:xfrm>
            <a:prstGeom prst="rightArrow">
              <a:avLst/>
            </a:prstGeom>
            <a:solidFill>
              <a:srgbClr val="E03886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69525" y="3729417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1946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39814" y="3835922"/>
            <a:ext cx="1719072" cy="988255"/>
            <a:chOff x="3839814" y="3419956"/>
            <a:chExt cx="1719072" cy="988255"/>
          </a:xfrm>
        </p:grpSpPr>
        <p:sp>
          <p:nvSpPr>
            <p:cNvPr id="60" name="Right Arrow 4"/>
            <p:cNvSpPr/>
            <p:nvPr/>
          </p:nvSpPr>
          <p:spPr>
            <a:xfrm>
              <a:off x="3839814" y="3419956"/>
              <a:ext cx="1719072" cy="988255"/>
            </a:xfrm>
            <a:prstGeom prst="rightArrow">
              <a:avLst/>
            </a:prstGeom>
            <a:solidFill>
              <a:srgbClr val="6FC2C8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42850" y="3729417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1939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581339" y="3835922"/>
            <a:ext cx="1719072" cy="988255"/>
            <a:chOff x="2581339" y="3419956"/>
            <a:chExt cx="1719072" cy="988255"/>
          </a:xfrm>
        </p:grpSpPr>
        <p:sp>
          <p:nvSpPr>
            <p:cNvPr id="53" name="Right Arrow 3"/>
            <p:cNvSpPr/>
            <p:nvPr/>
          </p:nvSpPr>
          <p:spPr>
            <a:xfrm>
              <a:off x="2581339" y="3419956"/>
              <a:ext cx="1719072" cy="988255"/>
            </a:xfrm>
            <a:prstGeom prst="rightArrow">
              <a:avLst/>
            </a:prstGeom>
            <a:solidFill>
              <a:srgbClr val="A8C229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33942" y="3730752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1935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95868" y="3835922"/>
            <a:ext cx="1719072" cy="988255"/>
            <a:chOff x="1395868" y="3419956"/>
            <a:chExt cx="1719072" cy="988255"/>
          </a:xfrm>
        </p:grpSpPr>
        <p:sp>
          <p:nvSpPr>
            <p:cNvPr id="46" name="Right Arrow 2"/>
            <p:cNvSpPr/>
            <p:nvPr/>
          </p:nvSpPr>
          <p:spPr>
            <a:xfrm>
              <a:off x="1395868" y="3419956"/>
              <a:ext cx="1719072" cy="988255"/>
            </a:xfrm>
            <a:prstGeom prst="rightArrow">
              <a:avLst/>
            </a:prstGeom>
            <a:solidFill>
              <a:srgbClr val="F09A23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02844" y="3730752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1886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199" y="3835922"/>
            <a:ext cx="1803961" cy="988255"/>
            <a:chOff x="76199" y="3419956"/>
            <a:chExt cx="1803961" cy="988255"/>
          </a:xfrm>
        </p:grpSpPr>
        <p:sp>
          <p:nvSpPr>
            <p:cNvPr id="7" name="Right Arrow 1"/>
            <p:cNvSpPr/>
            <p:nvPr/>
          </p:nvSpPr>
          <p:spPr>
            <a:xfrm>
              <a:off x="76199" y="3419956"/>
              <a:ext cx="1803961" cy="988255"/>
            </a:xfrm>
            <a:prstGeom prst="rightArrow">
              <a:avLst/>
            </a:prstGeom>
            <a:solidFill>
              <a:srgbClr val="DD1D28"/>
            </a:solidFill>
            <a:ln cap="flat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60104" y="3729417"/>
              <a:ext cx="790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1842</a:t>
              </a:r>
            </a:p>
          </p:txBody>
        </p:sp>
      </p:grpSp>
      <p:sp>
        <p:nvSpPr>
          <p:cNvPr id="8210" name="Text Box 1"/>
          <p:cNvSpPr txBox="1">
            <a:spLocks noChangeArrowheads="1"/>
          </p:cNvSpPr>
          <p:nvPr/>
        </p:nvSpPr>
        <p:spPr bwMode="auto">
          <a:xfrm>
            <a:off x="-41147" y="2362200"/>
            <a:ext cx="199307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en-US" altLang="en-US" sz="1600" dirty="0"/>
              <a:t>Christian Johann Doppler discovers the “Doppler Principle”</a:t>
            </a:r>
            <a:endParaRPr lang="en-US" altLang="en-US" sz="1600" i="1" dirty="0"/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945583" y="5198279"/>
            <a:ext cx="24526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en-US" altLang="en-US" sz="1600" dirty="0"/>
              <a:t>Heinrich Hertz is the first to observe radio waves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2395506" y="2362200"/>
            <a:ext cx="221254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en-US" altLang="en-US" sz="1600" dirty="0"/>
              <a:t>R.A.D.A.R. is developed for military use in detecting aircraft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3562682" y="5198279"/>
            <a:ext cx="20907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en-US" altLang="en-US" sz="1600" dirty="0"/>
              <a:t>First ground R.A.D.A.R. station becomes operational</a:t>
            </a:r>
          </a:p>
        </p:txBody>
      </p:sp>
      <p:sp>
        <p:nvSpPr>
          <p:cNvPr id="8205" name="Text Box 5"/>
          <p:cNvSpPr txBox="1">
            <a:spLocks noChangeArrowheads="1"/>
          </p:cNvSpPr>
          <p:nvPr/>
        </p:nvSpPr>
        <p:spPr bwMode="auto">
          <a:xfrm>
            <a:off x="4537947" y="2057400"/>
            <a:ext cx="27010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Military lifts restrictions on R.A.D.A.R. following </a:t>
            </a: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 War II </a:t>
            </a:r>
            <a:r>
              <a:rPr lang="en-US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turns to development for civilian applications</a:t>
            </a:r>
          </a:p>
        </p:txBody>
      </p:sp>
      <p:sp>
        <p:nvSpPr>
          <p:cNvPr id="8213" name="Text Box 6"/>
          <p:cNvSpPr txBox="1">
            <a:spLocks noChangeArrowheads="1"/>
          </p:cNvSpPr>
          <p:nvPr/>
        </p:nvSpPr>
        <p:spPr bwMode="auto">
          <a:xfrm>
            <a:off x="5894292" y="5198279"/>
            <a:ext cx="24326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R.A.D.A.R. by law enforcement begins</a:t>
            </a:r>
          </a:p>
        </p:txBody>
      </p:sp>
      <p:sp>
        <p:nvSpPr>
          <p:cNvPr id="8206" name="Text Box 7"/>
          <p:cNvSpPr txBox="1">
            <a:spLocks noChangeArrowheads="1"/>
          </p:cNvSpPr>
          <p:nvPr/>
        </p:nvSpPr>
        <p:spPr bwMode="auto">
          <a:xfrm>
            <a:off x="7110609" y="1859340"/>
            <a:ext cx="203339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FontTx/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itchFamily="34" charset="0"/>
              </a:defRPr>
            </a:lvl9pPr>
          </a:lstStyle>
          <a:p>
            <a:r>
              <a:rPr lang="en-US" altLang="en-US" sz="1600" dirty="0"/>
              <a:t>R.A.D.A.R. tech advances allowing use of speed-measuring devices in moving patrol vehicles</a:t>
            </a:r>
          </a:p>
        </p:txBody>
      </p:sp>
      <p:grpSp>
        <p:nvGrpSpPr>
          <p:cNvPr id="22" name="Group 1"/>
          <p:cNvGrpSpPr/>
          <p:nvPr/>
        </p:nvGrpSpPr>
        <p:grpSpPr>
          <a:xfrm>
            <a:off x="881575" y="3451774"/>
            <a:ext cx="128016" cy="649224"/>
            <a:chOff x="914244" y="3035808"/>
            <a:chExt cx="128016" cy="64922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DD1D28"/>
            </a:solidFill>
            <a:ln w="19050">
              <a:solidFill>
                <a:srgbClr val="DD1D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2"/>
          <p:cNvGrpSpPr/>
          <p:nvPr/>
        </p:nvGrpSpPr>
        <p:grpSpPr>
          <a:xfrm rot="10800000">
            <a:off x="2191519" y="4558198"/>
            <a:ext cx="128016" cy="649224"/>
            <a:chOff x="914244" y="3035808"/>
            <a:chExt cx="128016" cy="649224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F09A23"/>
            </a:solidFill>
            <a:ln w="19050">
              <a:solidFill>
                <a:srgbClr val="F09A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3"/>
          <p:cNvGrpSpPr/>
          <p:nvPr/>
        </p:nvGrpSpPr>
        <p:grpSpPr>
          <a:xfrm>
            <a:off x="3424074" y="3451774"/>
            <a:ext cx="128016" cy="649224"/>
            <a:chOff x="914244" y="3035808"/>
            <a:chExt cx="128016" cy="649224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A8C229"/>
            </a:solidFill>
            <a:ln w="19050">
              <a:solidFill>
                <a:srgbClr val="A8C2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4"/>
          <p:cNvGrpSpPr/>
          <p:nvPr/>
        </p:nvGrpSpPr>
        <p:grpSpPr>
          <a:xfrm rot="10800000">
            <a:off x="4608051" y="4558198"/>
            <a:ext cx="128016" cy="649224"/>
            <a:chOff x="914244" y="3035808"/>
            <a:chExt cx="128016" cy="649224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Oval 95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6FC2C8"/>
            </a:solidFill>
            <a:ln w="19050">
              <a:solidFill>
                <a:srgbClr val="6FC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5"/>
          <p:cNvGrpSpPr/>
          <p:nvPr/>
        </p:nvGrpSpPr>
        <p:grpSpPr>
          <a:xfrm>
            <a:off x="5859656" y="3451774"/>
            <a:ext cx="128016" cy="649224"/>
            <a:chOff x="914244" y="3035808"/>
            <a:chExt cx="128016" cy="649224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E03886"/>
            </a:solidFill>
            <a:ln w="19050">
              <a:solidFill>
                <a:srgbClr val="E038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6"/>
          <p:cNvGrpSpPr/>
          <p:nvPr/>
        </p:nvGrpSpPr>
        <p:grpSpPr>
          <a:xfrm rot="10800000">
            <a:off x="7068343" y="4558198"/>
            <a:ext cx="128016" cy="649224"/>
            <a:chOff x="914244" y="3035808"/>
            <a:chExt cx="128016" cy="649224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415499"/>
            </a:solidFill>
            <a:ln w="19050">
              <a:solidFill>
                <a:srgbClr val="4154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7"/>
          <p:cNvGrpSpPr/>
          <p:nvPr/>
        </p:nvGrpSpPr>
        <p:grpSpPr>
          <a:xfrm>
            <a:off x="8232648" y="3451774"/>
            <a:ext cx="128016" cy="649224"/>
            <a:chOff x="914244" y="3035808"/>
            <a:chExt cx="128016" cy="649224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978252" y="3118104"/>
              <a:ext cx="0" cy="56692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914244" y="3035808"/>
              <a:ext cx="128016" cy="128016"/>
            </a:xfrm>
            <a:prstGeom prst="ellipse">
              <a:avLst/>
            </a:prstGeom>
            <a:solidFill>
              <a:srgbClr val="74497E"/>
            </a:solidFill>
            <a:ln w="19050">
              <a:solidFill>
                <a:srgbClr val="7449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816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/>
      <p:bldP spid="37" grpId="0"/>
      <p:bldP spid="38" grpId="0"/>
      <p:bldP spid="39" grpId="0"/>
      <p:bldP spid="8205" grpId="0"/>
      <p:bldP spid="8213" grpId="0"/>
      <p:bldP spid="820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22237"/>
            <a:ext cx="9144000" cy="5104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Moving R.A.D.A.R. Tracking History (Same Lane)</a:t>
            </a:r>
            <a:endParaRPr lang="en-US" sz="28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4864" y="198120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bg1"/>
                </a:solidFill>
              </a:rPr>
              <a:t>VISUAL OBSERVATION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13432" y="198120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bg1"/>
                </a:solidFill>
              </a:rPr>
              <a:t>AUDIO</a:t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19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81144" y="198120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bg1"/>
                </a:solidFill>
              </a:rPr>
              <a:t>UNIT</a:t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1900" dirty="0">
                <a:solidFill>
                  <a:schemeClr val="bg1"/>
                </a:solidFill>
              </a:rPr>
              <a:t>CONFIRMATION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5345206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71800" y="5345206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0368" y="5345206"/>
            <a:ext cx="1143000" cy="82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876288" y="1981200"/>
            <a:ext cx="2590800" cy="10668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900" dirty="0">
                <a:solidFill>
                  <a:schemeClr val="bg1"/>
                </a:solidFill>
              </a:rPr>
              <a:t>SPEED</a:t>
            </a:r>
            <a:br>
              <a:rPr lang="en-US" sz="1900" dirty="0">
                <a:solidFill>
                  <a:schemeClr val="bg1"/>
                </a:solidFill>
              </a:rPr>
            </a:br>
            <a:r>
              <a:rPr lang="en-US" sz="1900" dirty="0">
                <a:solidFill>
                  <a:schemeClr val="bg1"/>
                </a:solidFill>
              </a:rPr>
              <a:t>DISCRIMINATION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1722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COMPARE PATROL SPEED DISPLAY WITH THE SPEEDOMETER READING</a:t>
            </a:r>
          </a:p>
          <a:p>
            <a:endParaRPr lang="en-US" sz="22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64592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58000"/>
              </a:lnSpc>
              <a:spcBef>
                <a:spcPts val="0"/>
              </a:spcBef>
              <a:buNone/>
            </a:pPr>
            <a:r>
              <a:rPr lang="en-US" sz="1700" dirty="0"/>
              <a:t>Target Identification</a:t>
            </a:r>
            <a:br>
              <a:rPr lang="en-US" sz="1700" dirty="0"/>
            </a:br>
            <a:r>
              <a:rPr lang="en-US" sz="1700" dirty="0"/>
              <a:t>Speed Estimation</a:t>
            </a:r>
            <a:br>
              <a:rPr lang="en-US" sz="1700" dirty="0"/>
            </a:br>
            <a:r>
              <a:rPr lang="en-US" sz="1700" dirty="0"/>
              <a:t>Target Range</a:t>
            </a:r>
            <a:br>
              <a:rPr lang="en-US" sz="1700" dirty="0"/>
            </a:br>
            <a:r>
              <a:rPr lang="en-US" sz="1700" dirty="0"/>
              <a:t>Check Environment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459736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700" dirty="0"/>
              <a:t>Audio “Doppler Tone”</a:t>
            </a:r>
            <a:br>
              <a:rPr lang="en-US" sz="1700" dirty="0"/>
            </a:br>
            <a:r>
              <a:rPr lang="en-US" sz="1700" dirty="0"/>
              <a:t>is consistent with</a:t>
            </a:r>
            <a:br>
              <a:rPr lang="en-US" sz="1700" dirty="0"/>
            </a:br>
            <a:r>
              <a:rPr lang="en-US" sz="1700" dirty="0"/>
              <a:t>estimated speed</a:t>
            </a:r>
            <a:br>
              <a:rPr lang="en-US" sz="1700" dirty="0"/>
            </a:br>
            <a:r>
              <a:rPr lang="en-US" sz="1700" dirty="0"/>
              <a:t>(pitch, clarity)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754880" y="3199902"/>
            <a:ext cx="2971800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700" dirty="0"/>
              <a:t>Displayed target</a:t>
            </a:r>
            <a:br>
              <a:rPr lang="en-US" sz="1700" dirty="0"/>
            </a:br>
            <a:r>
              <a:rPr lang="en-US" sz="1700" dirty="0"/>
              <a:t>speed is consistent</a:t>
            </a:r>
            <a:br>
              <a:rPr lang="en-US" sz="1700" dirty="0"/>
            </a:br>
            <a:r>
              <a:rPr lang="en-US" sz="1700" dirty="0"/>
              <a:t>with estimated</a:t>
            </a:r>
            <a:br>
              <a:rPr lang="en-US" sz="1700" dirty="0"/>
            </a:br>
            <a:r>
              <a:rPr lang="en-US" sz="1700" dirty="0"/>
              <a:t>speed and audio,</a:t>
            </a:r>
            <a:br>
              <a:rPr lang="en-US" sz="1700" dirty="0"/>
            </a:br>
            <a:r>
              <a:rPr lang="en-US" sz="1700" dirty="0"/>
              <a:t>steady reading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059168" y="3199902"/>
            <a:ext cx="2142744" cy="198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1700" dirty="0"/>
              <a:t>Patrol speed</a:t>
            </a:r>
            <a:br>
              <a:rPr lang="en-US" sz="1700" dirty="0"/>
            </a:br>
            <a:r>
              <a:rPr lang="en-US" sz="1700" dirty="0"/>
              <a:t>should be varied to determine proper</a:t>
            </a:r>
            <a:br>
              <a:rPr lang="en-US" sz="1700" dirty="0"/>
            </a:br>
            <a:r>
              <a:rPr lang="en-US" sz="1700" dirty="0"/>
              <a:t>mode setting</a:t>
            </a:r>
          </a:p>
        </p:txBody>
      </p:sp>
    </p:spTree>
    <p:extLst>
      <p:ext uri="{BB962C8B-B14F-4D97-AF65-F5344CB8AC3E}">
        <p14:creationId xmlns:p14="http://schemas.microsoft.com/office/powerpoint/2010/main" val="23909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R.A.D.A.R. EFFECTS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2807444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 EFFECTS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9351" y="3388100"/>
            <a:ext cx="2707809" cy="1148598"/>
            <a:chOff x="-9350" y="3113310"/>
            <a:chExt cx="2194560" cy="93088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3113310"/>
              <a:ext cx="2077920" cy="904230"/>
            </a:xfrm>
            <a:prstGeom prst="rect">
              <a:avLst/>
            </a:prstGeom>
            <a:noFill/>
            <a:effectLst>
              <a:reflection blurRad="6350" stA="25000" dist="127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350" y="3988563"/>
              <a:ext cx="2194560" cy="55635"/>
            </a:xfrm>
            <a:prstGeom prst="rect">
              <a:avLst/>
            </a:prstGeom>
          </p:spPr>
        </p:pic>
      </p:grpSp>
      <p:sp>
        <p:nvSpPr>
          <p:cNvPr id="8" name="Flowchart: Data 5"/>
          <p:cNvSpPr/>
          <p:nvPr/>
        </p:nvSpPr>
        <p:spPr>
          <a:xfrm rot="16200000">
            <a:off x="4255329" y="347472"/>
            <a:ext cx="2284365" cy="69098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522 w 9432"/>
              <a:gd name="connsiteY0" fmla="*/ 7423 h 7423"/>
              <a:gd name="connsiteX1" fmla="*/ 0 w 9432"/>
              <a:gd name="connsiteY1" fmla="*/ 0 h 7423"/>
              <a:gd name="connsiteX2" fmla="*/ 9432 w 9432"/>
              <a:gd name="connsiteY2" fmla="*/ 7336 h 7423"/>
              <a:gd name="connsiteX3" fmla="*/ 4522 w 9432"/>
              <a:gd name="connsiteY3" fmla="*/ 7423 h 7423"/>
              <a:gd name="connsiteX0" fmla="*/ 3524 w 8730"/>
              <a:gd name="connsiteY0" fmla="*/ 8896 h 8896"/>
              <a:gd name="connsiteX1" fmla="*/ 0 w 8730"/>
              <a:gd name="connsiteY1" fmla="*/ 0 h 8896"/>
              <a:gd name="connsiteX2" fmla="*/ 8730 w 8730"/>
              <a:gd name="connsiteY2" fmla="*/ 8779 h 8896"/>
              <a:gd name="connsiteX3" fmla="*/ 3524 w 8730"/>
              <a:gd name="connsiteY3" fmla="*/ 8896 h 8896"/>
              <a:gd name="connsiteX0" fmla="*/ 3927 w 10000"/>
              <a:gd name="connsiteY0" fmla="*/ 9835 h 9868"/>
              <a:gd name="connsiteX1" fmla="*/ 0 w 10000"/>
              <a:gd name="connsiteY1" fmla="*/ 0 h 9868"/>
              <a:gd name="connsiteX2" fmla="*/ 10000 w 10000"/>
              <a:gd name="connsiteY2" fmla="*/ 9868 h 9868"/>
              <a:gd name="connsiteX3" fmla="*/ 3927 w 10000"/>
              <a:gd name="connsiteY3" fmla="*/ 9835 h 9868"/>
              <a:gd name="connsiteX0" fmla="*/ 0 w 6073"/>
              <a:gd name="connsiteY0" fmla="*/ 9995 h 10028"/>
              <a:gd name="connsiteX1" fmla="*/ 3366 w 6073"/>
              <a:gd name="connsiteY1" fmla="*/ 0 h 10028"/>
              <a:gd name="connsiteX2" fmla="*/ 6073 w 6073"/>
              <a:gd name="connsiteY2" fmla="*/ 10028 h 10028"/>
              <a:gd name="connsiteX3" fmla="*/ 0 w 6073"/>
              <a:gd name="connsiteY3" fmla="*/ 9995 h 10028"/>
              <a:gd name="connsiteX0" fmla="*/ 0 w 10000"/>
              <a:gd name="connsiteY0" fmla="*/ 10037 h 10070"/>
              <a:gd name="connsiteX1" fmla="*/ 5420 w 10000"/>
              <a:gd name="connsiteY1" fmla="*/ 0 h 10070"/>
              <a:gd name="connsiteX2" fmla="*/ 10000 w 10000"/>
              <a:gd name="connsiteY2" fmla="*/ 10070 h 10070"/>
              <a:gd name="connsiteX3" fmla="*/ 0 w 10000"/>
              <a:gd name="connsiteY3" fmla="*/ 10037 h 1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70">
                <a:moveTo>
                  <a:pt x="0" y="10037"/>
                </a:moveTo>
                <a:lnTo>
                  <a:pt x="5420" y="0"/>
                </a:lnTo>
                <a:lnTo>
                  <a:pt x="10000" y="10070"/>
                </a:lnTo>
                <a:lnTo>
                  <a:pt x="0" y="10037"/>
                </a:lnTo>
                <a:close/>
              </a:path>
            </a:pathLst>
          </a:custGeom>
          <a:gradFill>
            <a:gsLst>
              <a:gs pos="25000">
                <a:srgbClr val="8D192E"/>
              </a:gs>
              <a:gs pos="70000">
                <a:srgbClr val="596C94">
                  <a:alpha val="85000"/>
                </a:srgbClr>
              </a:gs>
              <a:gs pos="0">
                <a:srgbClr val="B5000B"/>
              </a:gs>
              <a:gs pos="100000">
                <a:srgbClr val="4DC0F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6059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3999" cy="6629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t="41905" r="15584" b="27929"/>
          <a:stretch/>
        </p:blipFill>
        <p:spPr>
          <a:xfrm>
            <a:off x="1784814" y="822960"/>
            <a:ext cx="557437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92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"/>
          <p:cNvSpPr/>
          <p:nvPr/>
        </p:nvSpPr>
        <p:spPr>
          <a:xfrm flipH="1">
            <a:off x="-542442" y="3641312"/>
            <a:ext cx="10067441" cy="1066801"/>
          </a:xfrm>
          <a:custGeom>
            <a:avLst/>
            <a:gdLst>
              <a:gd name="connsiteX0" fmla="*/ 0 w 10051676"/>
              <a:gd name="connsiteY0" fmla="*/ 0 h 301673"/>
              <a:gd name="connsiteX1" fmla="*/ 10051676 w 10051676"/>
              <a:gd name="connsiteY1" fmla="*/ 0 h 301673"/>
              <a:gd name="connsiteX2" fmla="*/ 10051676 w 10051676"/>
              <a:gd name="connsiteY2" fmla="*/ 301673 h 301673"/>
              <a:gd name="connsiteX3" fmla="*/ 0 w 10051676"/>
              <a:gd name="connsiteY3" fmla="*/ 301673 h 301673"/>
              <a:gd name="connsiteX4" fmla="*/ 0 w 10051676"/>
              <a:gd name="connsiteY4" fmla="*/ 0 h 301673"/>
              <a:gd name="connsiteX0" fmla="*/ 0 w 10051676"/>
              <a:gd name="connsiteY0" fmla="*/ 0 h 301673"/>
              <a:gd name="connsiteX1" fmla="*/ 10051676 w 10051676"/>
              <a:gd name="connsiteY1" fmla="*/ 0 h 301673"/>
              <a:gd name="connsiteX2" fmla="*/ 10051676 w 10051676"/>
              <a:gd name="connsiteY2" fmla="*/ 301673 h 301673"/>
              <a:gd name="connsiteX3" fmla="*/ 0 w 10051676"/>
              <a:gd name="connsiteY3" fmla="*/ 301673 h 301673"/>
              <a:gd name="connsiteX4" fmla="*/ 0 w 10051676"/>
              <a:gd name="connsiteY4" fmla="*/ 0 h 301673"/>
              <a:gd name="connsiteX0" fmla="*/ 0 w 10051676"/>
              <a:gd name="connsiteY0" fmla="*/ 0 h 365263"/>
              <a:gd name="connsiteX1" fmla="*/ 10051676 w 10051676"/>
              <a:gd name="connsiteY1" fmla="*/ 0 h 365263"/>
              <a:gd name="connsiteX2" fmla="*/ 10051676 w 10051676"/>
              <a:gd name="connsiteY2" fmla="*/ 301673 h 365263"/>
              <a:gd name="connsiteX3" fmla="*/ 0 w 10051676"/>
              <a:gd name="connsiteY3" fmla="*/ 301673 h 365263"/>
              <a:gd name="connsiteX4" fmla="*/ 0 w 10051676"/>
              <a:gd name="connsiteY4" fmla="*/ 0 h 365263"/>
              <a:gd name="connsiteX0" fmla="*/ 0 w 10051676"/>
              <a:gd name="connsiteY0" fmla="*/ 0 h 349666"/>
              <a:gd name="connsiteX1" fmla="*/ 10051676 w 10051676"/>
              <a:gd name="connsiteY1" fmla="*/ 0 h 349666"/>
              <a:gd name="connsiteX2" fmla="*/ 10051676 w 10051676"/>
              <a:gd name="connsiteY2" fmla="*/ 301673 h 349666"/>
              <a:gd name="connsiteX3" fmla="*/ 0 w 10051676"/>
              <a:gd name="connsiteY3" fmla="*/ 301673 h 349666"/>
              <a:gd name="connsiteX4" fmla="*/ 0 w 10051676"/>
              <a:gd name="connsiteY4" fmla="*/ 0 h 349666"/>
              <a:gd name="connsiteX0" fmla="*/ 0 w 10051676"/>
              <a:gd name="connsiteY0" fmla="*/ 0 h 355339"/>
              <a:gd name="connsiteX1" fmla="*/ 10051676 w 10051676"/>
              <a:gd name="connsiteY1" fmla="*/ 0 h 355339"/>
              <a:gd name="connsiteX2" fmla="*/ 10051676 w 10051676"/>
              <a:gd name="connsiteY2" fmla="*/ 301673 h 355339"/>
              <a:gd name="connsiteX3" fmla="*/ 0 w 10051676"/>
              <a:gd name="connsiteY3" fmla="*/ 301673 h 355339"/>
              <a:gd name="connsiteX4" fmla="*/ 0 w 10051676"/>
              <a:gd name="connsiteY4" fmla="*/ 0 h 355339"/>
              <a:gd name="connsiteX0" fmla="*/ 0 w 10051676"/>
              <a:gd name="connsiteY0" fmla="*/ 0 h 420001"/>
              <a:gd name="connsiteX1" fmla="*/ 10051676 w 10051676"/>
              <a:gd name="connsiteY1" fmla="*/ 0 h 420001"/>
              <a:gd name="connsiteX2" fmla="*/ 10051676 w 10051676"/>
              <a:gd name="connsiteY2" fmla="*/ 301673 h 420001"/>
              <a:gd name="connsiteX3" fmla="*/ 0 w 10051676"/>
              <a:gd name="connsiteY3" fmla="*/ 301673 h 420001"/>
              <a:gd name="connsiteX4" fmla="*/ 0 w 10051676"/>
              <a:gd name="connsiteY4" fmla="*/ 0 h 420001"/>
              <a:gd name="connsiteX0" fmla="*/ 0 w 10051676"/>
              <a:gd name="connsiteY0" fmla="*/ 0 h 457982"/>
              <a:gd name="connsiteX1" fmla="*/ 10051676 w 10051676"/>
              <a:gd name="connsiteY1" fmla="*/ 0 h 457982"/>
              <a:gd name="connsiteX2" fmla="*/ 10051676 w 10051676"/>
              <a:gd name="connsiteY2" fmla="*/ 301673 h 457982"/>
              <a:gd name="connsiteX3" fmla="*/ 0 w 10051676"/>
              <a:gd name="connsiteY3" fmla="*/ 301673 h 457982"/>
              <a:gd name="connsiteX4" fmla="*/ 0 w 10051676"/>
              <a:gd name="connsiteY4" fmla="*/ 0 h 457982"/>
              <a:gd name="connsiteX0" fmla="*/ 0 w 10051676"/>
              <a:gd name="connsiteY0" fmla="*/ 0 h 454267"/>
              <a:gd name="connsiteX1" fmla="*/ 10051676 w 10051676"/>
              <a:gd name="connsiteY1" fmla="*/ 0 h 454267"/>
              <a:gd name="connsiteX2" fmla="*/ 10051676 w 10051676"/>
              <a:gd name="connsiteY2" fmla="*/ 301673 h 454267"/>
              <a:gd name="connsiteX3" fmla="*/ 0 w 10051676"/>
              <a:gd name="connsiteY3" fmla="*/ 301673 h 454267"/>
              <a:gd name="connsiteX4" fmla="*/ 0 w 10051676"/>
              <a:gd name="connsiteY4" fmla="*/ 0 h 454267"/>
              <a:gd name="connsiteX0" fmla="*/ 0 w 10051676"/>
              <a:gd name="connsiteY0" fmla="*/ 0 h 495830"/>
              <a:gd name="connsiteX1" fmla="*/ 10051676 w 10051676"/>
              <a:gd name="connsiteY1" fmla="*/ 0 h 495830"/>
              <a:gd name="connsiteX2" fmla="*/ 10051676 w 10051676"/>
              <a:gd name="connsiteY2" fmla="*/ 348970 h 495830"/>
              <a:gd name="connsiteX3" fmla="*/ 0 w 10051676"/>
              <a:gd name="connsiteY3" fmla="*/ 301673 h 495830"/>
              <a:gd name="connsiteX4" fmla="*/ 0 w 10051676"/>
              <a:gd name="connsiteY4" fmla="*/ 0 h 495830"/>
              <a:gd name="connsiteX0" fmla="*/ 0 w 10051676"/>
              <a:gd name="connsiteY0" fmla="*/ 0 h 501564"/>
              <a:gd name="connsiteX1" fmla="*/ 10051676 w 10051676"/>
              <a:gd name="connsiteY1" fmla="*/ 0 h 501564"/>
              <a:gd name="connsiteX2" fmla="*/ 10051676 w 10051676"/>
              <a:gd name="connsiteY2" fmla="*/ 348970 h 501564"/>
              <a:gd name="connsiteX3" fmla="*/ 0 w 10051676"/>
              <a:gd name="connsiteY3" fmla="*/ 348969 h 501564"/>
              <a:gd name="connsiteX4" fmla="*/ 0 w 10051676"/>
              <a:gd name="connsiteY4" fmla="*/ 0 h 501564"/>
              <a:gd name="connsiteX0" fmla="*/ 0 w 10051676"/>
              <a:gd name="connsiteY0" fmla="*/ 0 h 492957"/>
              <a:gd name="connsiteX1" fmla="*/ 10051676 w 10051676"/>
              <a:gd name="connsiteY1" fmla="*/ 0 h 492957"/>
              <a:gd name="connsiteX2" fmla="*/ 10051676 w 10051676"/>
              <a:gd name="connsiteY2" fmla="*/ 348970 h 492957"/>
              <a:gd name="connsiteX3" fmla="*/ 0 w 10051676"/>
              <a:gd name="connsiteY3" fmla="*/ 348969 h 492957"/>
              <a:gd name="connsiteX4" fmla="*/ 0 w 10051676"/>
              <a:gd name="connsiteY4" fmla="*/ 0 h 492957"/>
              <a:gd name="connsiteX0" fmla="*/ 0 w 10051676"/>
              <a:gd name="connsiteY0" fmla="*/ 0 h 416878"/>
              <a:gd name="connsiteX1" fmla="*/ 10051676 w 10051676"/>
              <a:gd name="connsiteY1" fmla="*/ 0 h 416878"/>
              <a:gd name="connsiteX2" fmla="*/ 10051676 w 10051676"/>
              <a:gd name="connsiteY2" fmla="*/ 348970 h 416878"/>
              <a:gd name="connsiteX3" fmla="*/ 0 w 10051676"/>
              <a:gd name="connsiteY3" fmla="*/ 348969 h 416878"/>
              <a:gd name="connsiteX4" fmla="*/ 0 w 10051676"/>
              <a:gd name="connsiteY4" fmla="*/ 0 h 416878"/>
              <a:gd name="connsiteX0" fmla="*/ 0 w 10051676"/>
              <a:gd name="connsiteY0" fmla="*/ 0 h 898135"/>
              <a:gd name="connsiteX1" fmla="*/ 10051676 w 10051676"/>
              <a:gd name="connsiteY1" fmla="*/ 0 h 898135"/>
              <a:gd name="connsiteX2" fmla="*/ 10020145 w 10051676"/>
              <a:gd name="connsiteY2" fmla="*/ 853466 h 898135"/>
              <a:gd name="connsiteX3" fmla="*/ 0 w 10051676"/>
              <a:gd name="connsiteY3" fmla="*/ 348969 h 898135"/>
              <a:gd name="connsiteX4" fmla="*/ 0 w 10051676"/>
              <a:gd name="connsiteY4" fmla="*/ 0 h 898135"/>
              <a:gd name="connsiteX0" fmla="*/ 15765 w 10067441"/>
              <a:gd name="connsiteY0" fmla="*/ 0 h 901721"/>
              <a:gd name="connsiteX1" fmla="*/ 10067441 w 10067441"/>
              <a:gd name="connsiteY1" fmla="*/ 0 h 901721"/>
              <a:gd name="connsiteX2" fmla="*/ 10035910 w 10067441"/>
              <a:gd name="connsiteY2" fmla="*/ 853466 h 901721"/>
              <a:gd name="connsiteX3" fmla="*/ 0 w 10067441"/>
              <a:gd name="connsiteY3" fmla="*/ 459327 h 901721"/>
              <a:gd name="connsiteX4" fmla="*/ 15765 w 10067441"/>
              <a:gd name="connsiteY4" fmla="*/ 0 h 90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7441" h="901721">
                <a:moveTo>
                  <a:pt x="15765" y="0"/>
                </a:moveTo>
                <a:lnTo>
                  <a:pt x="10067441" y="0"/>
                </a:lnTo>
                <a:lnTo>
                  <a:pt x="10035910" y="853466"/>
                </a:lnTo>
                <a:cubicBezTo>
                  <a:pt x="7000662" y="1153011"/>
                  <a:pt x="5352778" y="-60936"/>
                  <a:pt x="0" y="459327"/>
                </a:cubicBezTo>
                <a:lnTo>
                  <a:pt x="15765" y="0"/>
                </a:lnTo>
                <a:close/>
              </a:path>
            </a:pathLst>
          </a:custGeom>
          <a:solidFill>
            <a:srgbClr val="017D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-795528" y="1642764"/>
            <a:ext cx="10424160" cy="1998549"/>
            <a:chOff x="-795528" y="3564050"/>
            <a:chExt cx="10424160" cy="1998549"/>
          </a:xfrm>
        </p:grpSpPr>
        <p:sp>
          <p:nvSpPr>
            <p:cNvPr id="30" name="Rectangle 29"/>
            <p:cNvSpPr/>
            <p:nvPr/>
          </p:nvSpPr>
          <p:spPr>
            <a:xfrm>
              <a:off x="-526676" y="3564050"/>
              <a:ext cx="10051676" cy="199854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41275">
              <a:noFill/>
            </a:ln>
            <a:effectLst>
              <a:outerShdw blurRad="63500" dist="38100" dir="5400000" algn="t" rotWithShape="0">
                <a:schemeClr val="tx1">
                  <a:lumMod val="75000"/>
                  <a:lumOff val="25000"/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383081" y="3694644"/>
              <a:ext cx="9764486" cy="1737360"/>
            </a:xfrm>
            <a:prstGeom prst="rect">
              <a:avLst/>
            </a:prstGeom>
            <a:noFill/>
            <a:ln w="38100">
              <a:solidFill>
                <a:srgbClr val="EFA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>
              <a:off x="-795528" y="4529063"/>
              <a:ext cx="10424160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0" y="3717513"/>
            <a:ext cx="1606299" cy="783338"/>
          </a:xfrm>
          <a:prstGeom prst="rect">
            <a:avLst/>
          </a:prstGeom>
          <a:effectLst>
            <a:outerShdw blurRad="762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4" name="Flowchart: Data 5"/>
          <p:cNvSpPr/>
          <p:nvPr/>
        </p:nvSpPr>
        <p:spPr>
          <a:xfrm rot="4200000" flipV="1">
            <a:off x="4395403" y="-112967"/>
            <a:ext cx="763424" cy="664592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994 w 9904"/>
              <a:gd name="connsiteY0" fmla="*/ 9592 h 9592"/>
              <a:gd name="connsiteX1" fmla="*/ 0 w 9904"/>
              <a:gd name="connsiteY1" fmla="*/ 0 h 9592"/>
              <a:gd name="connsiteX2" fmla="*/ 9904 w 9904"/>
              <a:gd name="connsiteY2" fmla="*/ 9505 h 9592"/>
              <a:gd name="connsiteX3" fmla="*/ 4994 w 9904"/>
              <a:gd name="connsiteY3" fmla="*/ 9592 h 9592"/>
              <a:gd name="connsiteX0" fmla="*/ 6509 w 10000"/>
              <a:gd name="connsiteY0" fmla="*/ 10859 h 10859"/>
              <a:gd name="connsiteX1" fmla="*/ 0 w 10000"/>
              <a:gd name="connsiteY1" fmla="*/ 0 h 10859"/>
              <a:gd name="connsiteX2" fmla="*/ 10000 w 10000"/>
              <a:gd name="connsiteY2" fmla="*/ 9909 h 10859"/>
              <a:gd name="connsiteX3" fmla="*/ 6509 w 10000"/>
              <a:gd name="connsiteY3" fmla="*/ 10859 h 10859"/>
              <a:gd name="connsiteX0" fmla="*/ 6509 w 10484"/>
              <a:gd name="connsiteY0" fmla="*/ 10859 h 10859"/>
              <a:gd name="connsiteX1" fmla="*/ 0 w 10484"/>
              <a:gd name="connsiteY1" fmla="*/ 0 h 10859"/>
              <a:gd name="connsiteX2" fmla="*/ 10484 w 10484"/>
              <a:gd name="connsiteY2" fmla="*/ 9362 h 10859"/>
              <a:gd name="connsiteX3" fmla="*/ 6509 w 10484"/>
              <a:gd name="connsiteY3" fmla="*/ 10859 h 10859"/>
              <a:gd name="connsiteX0" fmla="*/ 6425 w 10484"/>
              <a:gd name="connsiteY0" fmla="*/ 10256 h 10256"/>
              <a:gd name="connsiteX1" fmla="*/ 0 w 10484"/>
              <a:gd name="connsiteY1" fmla="*/ 0 h 10256"/>
              <a:gd name="connsiteX2" fmla="*/ 10484 w 10484"/>
              <a:gd name="connsiteY2" fmla="*/ 9362 h 10256"/>
              <a:gd name="connsiteX3" fmla="*/ 6425 w 10484"/>
              <a:gd name="connsiteY3" fmla="*/ 10256 h 10256"/>
              <a:gd name="connsiteX0" fmla="*/ 7003 w 11062"/>
              <a:gd name="connsiteY0" fmla="*/ 10197 h 10197"/>
              <a:gd name="connsiteX1" fmla="*/ 0 w 11062"/>
              <a:gd name="connsiteY1" fmla="*/ 0 h 10197"/>
              <a:gd name="connsiteX2" fmla="*/ 11062 w 11062"/>
              <a:gd name="connsiteY2" fmla="*/ 9303 h 10197"/>
              <a:gd name="connsiteX3" fmla="*/ 7003 w 11062"/>
              <a:gd name="connsiteY3" fmla="*/ 10197 h 10197"/>
              <a:gd name="connsiteX0" fmla="*/ 7003 w 11217"/>
              <a:gd name="connsiteY0" fmla="*/ 10197 h 10197"/>
              <a:gd name="connsiteX1" fmla="*/ 0 w 11217"/>
              <a:gd name="connsiteY1" fmla="*/ 0 h 10197"/>
              <a:gd name="connsiteX2" fmla="*/ 11217 w 11217"/>
              <a:gd name="connsiteY2" fmla="*/ 9575 h 10197"/>
              <a:gd name="connsiteX3" fmla="*/ 7003 w 11217"/>
              <a:gd name="connsiteY3" fmla="*/ 10197 h 10197"/>
              <a:gd name="connsiteX0" fmla="*/ 6811 w 11217"/>
              <a:gd name="connsiteY0" fmla="*/ 10085 h 10085"/>
              <a:gd name="connsiteX1" fmla="*/ 0 w 11217"/>
              <a:gd name="connsiteY1" fmla="*/ 0 h 10085"/>
              <a:gd name="connsiteX2" fmla="*/ 11217 w 11217"/>
              <a:gd name="connsiteY2" fmla="*/ 9575 h 10085"/>
              <a:gd name="connsiteX3" fmla="*/ 6811 w 11217"/>
              <a:gd name="connsiteY3" fmla="*/ 10085 h 10085"/>
              <a:gd name="connsiteX0" fmla="*/ 6175 w 10581"/>
              <a:gd name="connsiteY0" fmla="*/ 10278 h 10278"/>
              <a:gd name="connsiteX1" fmla="*/ 0 w 10581"/>
              <a:gd name="connsiteY1" fmla="*/ 0 h 10278"/>
              <a:gd name="connsiteX2" fmla="*/ 10581 w 10581"/>
              <a:gd name="connsiteY2" fmla="*/ 9768 h 10278"/>
              <a:gd name="connsiteX3" fmla="*/ 6175 w 10581"/>
              <a:gd name="connsiteY3" fmla="*/ 10278 h 10278"/>
              <a:gd name="connsiteX0" fmla="*/ 6175 w 10721"/>
              <a:gd name="connsiteY0" fmla="*/ 10278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6175 w 10721"/>
              <a:gd name="connsiteY3" fmla="*/ 10278 h 10570"/>
              <a:gd name="connsiteX0" fmla="*/ 5728 w 10721"/>
              <a:gd name="connsiteY0" fmla="*/ 10057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5728 w 10721"/>
              <a:gd name="connsiteY3" fmla="*/ 10057 h 10570"/>
              <a:gd name="connsiteX0" fmla="*/ 5728 w 10361"/>
              <a:gd name="connsiteY0" fmla="*/ 10057 h 10296"/>
              <a:gd name="connsiteX1" fmla="*/ 0 w 10361"/>
              <a:gd name="connsiteY1" fmla="*/ 0 h 10296"/>
              <a:gd name="connsiteX2" fmla="*/ 10361 w 10361"/>
              <a:gd name="connsiteY2" fmla="*/ 10296 h 10296"/>
              <a:gd name="connsiteX3" fmla="*/ 5728 w 10361"/>
              <a:gd name="connsiteY3" fmla="*/ 10057 h 10296"/>
              <a:gd name="connsiteX0" fmla="*/ 5829 w 10462"/>
              <a:gd name="connsiteY0" fmla="*/ 9968 h 10207"/>
              <a:gd name="connsiteX1" fmla="*/ 0 w 10462"/>
              <a:gd name="connsiteY1" fmla="*/ 0 h 10207"/>
              <a:gd name="connsiteX2" fmla="*/ 10462 w 10462"/>
              <a:gd name="connsiteY2" fmla="*/ 10207 h 10207"/>
              <a:gd name="connsiteX3" fmla="*/ 5829 w 10462"/>
              <a:gd name="connsiteY3" fmla="*/ 9968 h 10207"/>
              <a:gd name="connsiteX0" fmla="*/ 5885 w 10518"/>
              <a:gd name="connsiteY0" fmla="*/ 9975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885 w 10518"/>
              <a:gd name="connsiteY3" fmla="*/ 9975 h 10214"/>
              <a:gd name="connsiteX0" fmla="*/ 5923 w 10518"/>
              <a:gd name="connsiteY0" fmla="*/ 10134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923 w 10518"/>
              <a:gd name="connsiteY3" fmla="*/ 10134 h 10214"/>
              <a:gd name="connsiteX0" fmla="*/ 6105 w 10518"/>
              <a:gd name="connsiteY0" fmla="*/ 9910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6105 w 10518"/>
              <a:gd name="connsiteY3" fmla="*/ 9910 h 10214"/>
              <a:gd name="connsiteX0" fmla="*/ 6105 w 10206"/>
              <a:gd name="connsiteY0" fmla="*/ 9910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105 w 10206"/>
              <a:gd name="connsiteY3" fmla="*/ 9910 h 10024"/>
              <a:gd name="connsiteX0" fmla="*/ 6767 w 10206"/>
              <a:gd name="connsiteY0" fmla="*/ 9745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767 w 10206"/>
              <a:gd name="connsiteY3" fmla="*/ 9745 h 10024"/>
              <a:gd name="connsiteX0" fmla="*/ 5736 w 10206"/>
              <a:gd name="connsiteY0" fmla="*/ 9672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5736 w 10206"/>
              <a:gd name="connsiteY3" fmla="*/ 9672 h 10024"/>
              <a:gd name="connsiteX0" fmla="*/ 5736 w 9785"/>
              <a:gd name="connsiteY0" fmla="*/ 9672 h 9893"/>
              <a:gd name="connsiteX1" fmla="*/ 0 w 9785"/>
              <a:gd name="connsiteY1" fmla="*/ 0 h 9893"/>
              <a:gd name="connsiteX2" fmla="*/ 9785 w 9785"/>
              <a:gd name="connsiteY2" fmla="*/ 9893 h 9893"/>
              <a:gd name="connsiteX3" fmla="*/ 5736 w 9785"/>
              <a:gd name="connsiteY3" fmla="*/ 9672 h 9893"/>
              <a:gd name="connsiteX0" fmla="*/ 6518 w 10000"/>
              <a:gd name="connsiteY0" fmla="*/ 9853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518 w 10000"/>
              <a:gd name="connsiteY3" fmla="*/ 9853 h 10000"/>
              <a:gd name="connsiteX0" fmla="*/ 6343 w 10000"/>
              <a:gd name="connsiteY0" fmla="*/ 9497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343 w 10000"/>
              <a:gd name="connsiteY3" fmla="*/ 9497 h 10000"/>
              <a:gd name="connsiteX0" fmla="*/ 6343 w 9801"/>
              <a:gd name="connsiteY0" fmla="*/ 9497 h 9693"/>
              <a:gd name="connsiteX1" fmla="*/ 0 w 9801"/>
              <a:gd name="connsiteY1" fmla="*/ 0 h 9693"/>
              <a:gd name="connsiteX2" fmla="*/ 9801 w 9801"/>
              <a:gd name="connsiteY2" fmla="*/ 9693 h 9693"/>
              <a:gd name="connsiteX3" fmla="*/ 6343 w 9801"/>
              <a:gd name="connsiteY3" fmla="*/ 9497 h 9693"/>
              <a:gd name="connsiteX0" fmla="*/ 6472 w 9872"/>
              <a:gd name="connsiteY0" fmla="*/ 9798 h 10154"/>
              <a:gd name="connsiteX1" fmla="*/ 0 w 9872"/>
              <a:gd name="connsiteY1" fmla="*/ 0 h 10154"/>
              <a:gd name="connsiteX2" fmla="*/ 9872 w 9872"/>
              <a:gd name="connsiteY2" fmla="*/ 10154 h 10154"/>
              <a:gd name="connsiteX3" fmla="*/ 6472 w 9872"/>
              <a:gd name="connsiteY3" fmla="*/ 9798 h 10154"/>
              <a:gd name="connsiteX0" fmla="*/ 6959 w 10000"/>
              <a:gd name="connsiteY0" fmla="*/ 9276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959 w 10000"/>
              <a:gd name="connsiteY3" fmla="*/ 9276 h 10000"/>
              <a:gd name="connsiteX0" fmla="*/ 6959 w 11493"/>
              <a:gd name="connsiteY0" fmla="*/ 9276 h 9454"/>
              <a:gd name="connsiteX1" fmla="*/ 0 w 11493"/>
              <a:gd name="connsiteY1" fmla="*/ 0 h 9454"/>
              <a:gd name="connsiteX2" fmla="*/ 11493 w 11493"/>
              <a:gd name="connsiteY2" fmla="*/ 9454 h 9454"/>
              <a:gd name="connsiteX3" fmla="*/ 6959 w 11493"/>
              <a:gd name="connsiteY3" fmla="*/ 9276 h 9454"/>
              <a:gd name="connsiteX0" fmla="*/ 6055 w 10567"/>
              <a:gd name="connsiteY0" fmla="*/ 9812 h 10816"/>
              <a:gd name="connsiteX1" fmla="*/ 0 w 10567"/>
              <a:gd name="connsiteY1" fmla="*/ 0 h 10816"/>
              <a:gd name="connsiteX2" fmla="*/ 10567 w 10567"/>
              <a:gd name="connsiteY2" fmla="*/ 10816 h 10816"/>
              <a:gd name="connsiteX3" fmla="*/ 6055 w 10567"/>
              <a:gd name="connsiteY3" fmla="*/ 9812 h 10816"/>
              <a:gd name="connsiteX0" fmla="*/ 6055 w 9756"/>
              <a:gd name="connsiteY0" fmla="*/ 9812 h 10338"/>
              <a:gd name="connsiteX1" fmla="*/ 0 w 9756"/>
              <a:gd name="connsiteY1" fmla="*/ 0 h 10338"/>
              <a:gd name="connsiteX2" fmla="*/ 9756 w 9756"/>
              <a:gd name="connsiteY2" fmla="*/ 10338 h 10338"/>
              <a:gd name="connsiteX3" fmla="*/ 6055 w 9756"/>
              <a:gd name="connsiteY3" fmla="*/ 9812 h 10338"/>
              <a:gd name="connsiteX0" fmla="*/ 6031 w 10000"/>
              <a:gd name="connsiteY0" fmla="*/ 9249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031 w 10000"/>
              <a:gd name="connsiteY3" fmla="*/ 9249 h 10000"/>
              <a:gd name="connsiteX0" fmla="*/ 6031 w 9553"/>
              <a:gd name="connsiteY0" fmla="*/ 9249 h 10170"/>
              <a:gd name="connsiteX1" fmla="*/ 0 w 9553"/>
              <a:gd name="connsiteY1" fmla="*/ 0 h 10170"/>
              <a:gd name="connsiteX2" fmla="*/ 9553 w 9553"/>
              <a:gd name="connsiteY2" fmla="*/ 10170 h 10170"/>
              <a:gd name="connsiteX3" fmla="*/ 6031 w 9553"/>
              <a:gd name="connsiteY3" fmla="*/ 9249 h 10170"/>
              <a:gd name="connsiteX0" fmla="*/ 6313 w 9610"/>
              <a:gd name="connsiteY0" fmla="*/ 9094 h 9607"/>
              <a:gd name="connsiteX1" fmla="*/ 0 w 9610"/>
              <a:gd name="connsiteY1" fmla="*/ 0 h 9607"/>
              <a:gd name="connsiteX2" fmla="*/ 9610 w 9610"/>
              <a:gd name="connsiteY2" fmla="*/ 9607 h 9607"/>
              <a:gd name="connsiteX3" fmla="*/ 6313 w 9610"/>
              <a:gd name="connsiteY3" fmla="*/ 9094 h 9607"/>
              <a:gd name="connsiteX0" fmla="*/ 6498 w 10000"/>
              <a:gd name="connsiteY0" fmla="*/ 972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498 w 10000"/>
              <a:gd name="connsiteY3" fmla="*/ 972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00">
                <a:moveTo>
                  <a:pt x="6498" y="9724"/>
                </a:moveTo>
                <a:lnTo>
                  <a:pt x="0" y="0"/>
                </a:lnTo>
                <a:lnTo>
                  <a:pt x="10000" y="10000"/>
                </a:lnTo>
                <a:lnTo>
                  <a:pt x="6498" y="9724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60000">
                <a:srgbClr val="0EC212">
                  <a:lumMod val="85000"/>
                  <a:lumOff val="15000"/>
                  <a:alpha val="5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40" name="Flowchart: Data 5"/>
          <p:cNvSpPr/>
          <p:nvPr/>
        </p:nvSpPr>
        <p:spPr>
          <a:xfrm rot="3540000" flipV="1">
            <a:off x="3273066" y="852452"/>
            <a:ext cx="914817" cy="461661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994 w 9904"/>
              <a:gd name="connsiteY0" fmla="*/ 9592 h 9592"/>
              <a:gd name="connsiteX1" fmla="*/ 0 w 9904"/>
              <a:gd name="connsiteY1" fmla="*/ 0 h 9592"/>
              <a:gd name="connsiteX2" fmla="*/ 9904 w 9904"/>
              <a:gd name="connsiteY2" fmla="*/ 9505 h 9592"/>
              <a:gd name="connsiteX3" fmla="*/ 4994 w 9904"/>
              <a:gd name="connsiteY3" fmla="*/ 9592 h 9592"/>
              <a:gd name="connsiteX0" fmla="*/ 6509 w 10000"/>
              <a:gd name="connsiteY0" fmla="*/ 10859 h 10859"/>
              <a:gd name="connsiteX1" fmla="*/ 0 w 10000"/>
              <a:gd name="connsiteY1" fmla="*/ 0 h 10859"/>
              <a:gd name="connsiteX2" fmla="*/ 10000 w 10000"/>
              <a:gd name="connsiteY2" fmla="*/ 9909 h 10859"/>
              <a:gd name="connsiteX3" fmla="*/ 6509 w 10000"/>
              <a:gd name="connsiteY3" fmla="*/ 10859 h 10859"/>
              <a:gd name="connsiteX0" fmla="*/ 6509 w 10484"/>
              <a:gd name="connsiteY0" fmla="*/ 10859 h 10859"/>
              <a:gd name="connsiteX1" fmla="*/ 0 w 10484"/>
              <a:gd name="connsiteY1" fmla="*/ 0 h 10859"/>
              <a:gd name="connsiteX2" fmla="*/ 10484 w 10484"/>
              <a:gd name="connsiteY2" fmla="*/ 9362 h 10859"/>
              <a:gd name="connsiteX3" fmla="*/ 6509 w 10484"/>
              <a:gd name="connsiteY3" fmla="*/ 10859 h 10859"/>
              <a:gd name="connsiteX0" fmla="*/ 6425 w 10484"/>
              <a:gd name="connsiteY0" fmla="*/ 10256 h 10256"/>
              <a:gd name="connsiteX1" fmla="*/ 0 w 10484"/>
              <a:gd name="connsiteY1" fmla="*/ 0 h 10256"/>
              <a:gd name="connsiteX2" fmla="*/ 10484 w 10484"/>
              <a:gd name="connsiteY2" fmla="*/ 9362 h 10256"/>
              <a:gd name="connsiteX3" fmla="*/ 6425 w 10484"/>
              <a:gd name="connsiteY3" fmla="*/ 10256 h 10256"/>
              <a:gd name="connsiteX0" fmla="*/ 7003 w 11062"/>
              <a:gd name="connsiteY0" fmla="*/ 10197 h 10197"/>
              <a:gd name="connsiteX1" fmla="*/ 0 w 11062"/>
              <a:gd name="connsiteY1" fmla="*/ 0 h 10197"/>
              <a:gd name="connsiteX2" fmla="*/ 11062 w 11062"/>
              <a:gd name="connsiteY2" fmla="*/ 9303 h 10197"/>
              <a:gd name="connsiteX3" fmla="*/ 7003 w 11062"/>
              <a:gd name="connsiteY3" fmla="*/ 10197 h 10197"/>
              <a:gd name="connsiteX0" fmla="*/ 7003 w 11217"/>
              <a:gd name="connsiteY0" fmla="*/ 10197 h 10197"/>
              <a:gd name="connsiteX1" fmla="*/ 0 w 11217"/>
              <a:gd name="connsiteY1" fmla="*/ 0 h 10197"/>
              <a:gd name="connsiteX2" fmla="*/ 11217 w 11217"/>
              <a:gd name="connsiteY2" fmla="*/ 9575 h 10197"/>
              <a:gd name="connsiteX3" fmla="*/ 7003 w 11217"/>
              <a:gd name="connsiteY3" fmla="*/ 10197 h 10197"/>
              <a:gd name="connsiteX0" fmla="*/ 6811 w 11217"/>
              <a:gd name="connsiteY0" fmla="*/ 10085 h 10085"/>
              <a:gd name="connsiteX1" fmla="*/ 0 w 11217"/>
              <a:gd name="connsiteY1" fmla="*/ 0 h 10085"/>
              <a:gd name="connsiteX2" fmla="*/ 11217 w 11217"/>
              <a:gd name="connsiteY2" fmla="*/ 9575 h 10085"/>
              <a:gd name="connsiteX3" fmla="*/ 6811 w 11217"/>
              <a:gd name="connsiteY3" fmla="*/ 10085 h 10085"/>
              <a:gd name="connsiteX0" fmla="*/ 6175 w 10581"/>
              <a:gd name="connsiteY0" fmla="*/ 10278 h 10278"/>
              <a:gd name="connsiteX1" fmla="*/ 0 w 10581"/>
              <a:gd name="connsiteY1" fmla="*/ 0 h 10278"/>
              <a:gd name="connsiteX2" fmla="*/ 10581 w 10581"/>
              <a:gd name="connsiteY2" fmla="*/ 9768 h 10278"/>
              <a:gd name="connsiteX3" fmla="*/ 6175 w 10581"/>
              <a:gd name="connsiteY3" fmla="*/ 10278 h 10278"/>
              <a:gd name="connsiteX0" fmla="*/ 6175 w 10721"/>
              <a:gd name="connsiteY0" fmla="*/ 10278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6175 w 10721"/>
              <a:gd name="connsiteY3" fmla="*/ 10278 h 10570"/>
              <a:gd name="connsiteX0" fmla="*/ 5728 w 10721"/>
              <a:gd name="connsiteY0" fmla="*/ 10057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5728 w 10721"/>
              <a:gd name="connsiteY3" fmla="*/ 10057 h 10570"/>
              <a:gd name="connsiteX0" fmla="*/ 5728 w 10361"/>
              <a:gd name="connsiteY0" fmla="*/ 10057 h 10296"/>
              <a:gd name="connsiteX1" fmla="*/ 0 w 10361"/>
              <a:gd name="connsiteY1" fmla="*/ 0 h 10296"/>
              <a:gd name="connsiteX2" fmla="*/ 10361 w 10361"/>
              <a:gd name="connsiteY2" fmla="*/ 10296 h 10296"/>
              <a:gd name="connsiteX3" fmla="*/ 5728 w 10361"/>
              <a:gd name="connsiteY3" fmla="*/ 10057 h 10296"/>
              <a:gd name="connsiteX0" fmla="*/ 5829 w 10462"/>
              <a:gd name="connsiteY0" fmla="*/ 9968 h 10207"/>
              <a:gd name="connsiteX1" fmla="*/ 0 w 10462"/>
              <a:gd name="connsiteY1" fmla="*/ 0 h 10207"/>
              <a:gd name="connsiteX2" fmla="*/ 10462 w 10462"/>
              <a:gd name="connsiteY2" fmla="*/ 10207 h 10207"/>
              <a:gd name="connsiteX3" fmla="*/ 5829 w 10462"/>
              <a:gd name="connsiteY3" fmla="*/ 9968 h 10207"/>
              <a:gd name="connsiteX0" fmla="*/ 5885 w 10518"/>
              <a:gd name="connsiteY0" fmla="*/ 9975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885 w 10518"/>
              <a:gd name="connsiteY3" fmla="*/ 9975 h 10214"/>
              <a:gd name="connsiteX0" fmla="*/ 5923 w 10518"/>
              <a:gd name="connsiteY0" fmla="*/ 10134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923 w 10518"/>
              <a:gd name="connsiteY3" fmla="*/ 10134 h 10214"/>
              <a:gd name="connsiteX0" fmla="*/ 6105 w 10518"/>
              <a:gd name="connsiteY0" fmla="*/ 9910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6105 w 10518"/>
              <a:gd name="connsiteY3" fmla="*/ 9910 h 10214"/>
              <a:gd name="connsiteX0" fmla="*/ 6105 w 10206"/>
              <a:gd name="connsiteY0" fmla="*/ 9910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105 w 10206"/>
              <a:gd name="connsiteY3" fmla="*/ 9910 h 10024"/>
              <a:gd name="connsiteX0" fmla="*/ 6767 w 10206"/>
              <a:gd name="connsiteY0" fmla="*/ 9745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767 w 10206"/>
              <a:gd name="connsiteY3" fmla="*/ 9745 h 10024"/>
              <a:gd name="connsiteX0" fmla="*/ 5736 w 10206"/>
              <a:gd name="connsiteY0" fmla="*/ 9672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5736 w 10206"/>
              <a:gd name="connsiteY3" fmla="*/ 9672 h 10024"/>
              <a:gd name="connsiteX0" fmla="*/ 5736 w 9785"/>
              <a:gd name="connsiteY0" fmla="*/ 9672 h 9893"/>
              <a:gd name="connsiteX1" fmla="*/ 0 w 9785"/>
              <a:gd name="connsiteY1" fmla="*/ 0 h 9893"/>
              <a:gd name="connsiteX2" fmla="*/ 9785 w 9785"/>
              <a:gd name="connsiteY2" fmla="*/ 9893 h 9893"/>
              <a:gd name="connsiteX3" fmla="*/ 5736 w 9785"/>
              <a:gd name="connsiteY3" fmla="*/ 9672 h 9893"/>
              <a:gd name="connsiteX0" fmla="*/ 6518 w 10000"/>
              <a:gd name="connsiteY0" fmla="*/ 9853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518 w 10000"/>
              <a:gd name="connsiteY3" fmla="*/ 9853 h 10000"/>
              <a:gd name="connsiteX0" fmla="*/ 6518 w 10742"/>
              <a:gd name="connsiteY0" fmla="*/ 9853 h 9951"/>
              <a:gd name="connsiteX1" fmla="*/ 0 w 10742"/>
              <a:gd name="connsiteY1" fmla="*/ 0 h 9951"/>
              <a:gd name="connsiteX2" fmla="*/ 10742 w 10742"/>
              <a:gd name="connsiteY2" fmla="*/ 9951 h 9951"/>
              <a:gd name="connsiteX3" fmla="*/ 6518 w 10742"/>
              <a:gd name="connsiteY3" fmla="*/ 9853 h 9951"/>
              <a:gd name="connsiteX0" fmla="*/ 6341 w 10000"/>
              <a:gd name="connsiteY0" fmla="*/ 987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341 w 10000"/>
              <a:gd name="connsiteY3" fmla="*/ 9874 h 10000"/>
              <a:gd name="connsiteX0" fmla="*/ 6563 w 10000"/>
              <a:gd name="connsiteY0" fmla="*/ 9627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563 w 10000"/>
              <a:gd name="connsiteY3" fmla="*/ 9627 h 10000"/>
              <a:gd name="connsiteX0" fmla="*/ 6563 w 10270"/>
              <a:gd name="connsiteY0" fmla="*/ 9627 h 9823"/>
              <a:gd name="connsiteX1" fmla="*/ 0 w 10270"/>
              <a:gd name="connsiteY1" fmla="*/ 0 h 9823"/>
              <a:gd name="connsiteX2" fmla="*/ 10270 w 10270"/>
              <a:gd name="connsiteY2" fmla="*/ 9823 h 9823"/>
              <a:gd name="connsiteX3" fmla="*/ 6563 w 10270"/>
              <a:gd name="connsiteY3" fmla="*/ 9627 h 9823"/>
              <a:gd name="connsiteX0" fmla="*/ 7396 w 10000"/>
              <a:gd name="connsiteY0" fmla="*/ 9696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7396 w 10000"/>
              <a:gd name="connsiteY3" fmla="*/ 9696 h 10000"/>
              <a:gd name="connsiteX0" fmla="*/ 7396 w 11045"/>
              <a:gd name="connsiteY0" fmla="*/ 9696 h 10185"/>
              <a:gd name="connsiteX1" fmla="*/ 0 w 11045"/>
              <a:gd name="connsiteY1" fmla="*/ 0 h 10185"/>
              <a:gd name="connsiteX2" fmla="*/ 11045 w 11045"/>
              <a:gd name="connsiteY2" fmla="*/ 10185 h 10185"/>
              <a:gd name="connsiteX3" fmla="*/ 7396 w 11045"/>
              <a:gd name="connsiteY3" fmla="*/ 9696 h 10185"/>
              <a:gd name="connsiteX0" fmla="*/ 7396 w 10752"/>
              <a:gd name="connsiteY0" fmla="*/ 9696 h 10002"/>
              <a:gd name="connsiteX1" fmla="*/ 0 w 10752"/>
              <a:gd name="connsiteY1" fmla="*/ 0 h 10002"/>
              <a:gd name="connsiteX2" fmla="*/ 10752 w 10752"/>
              <a:gd name="connsiteY2" fmla="*/ 10002 h 10002"/>
              <a:gd name="connsiteX3" fmla="*/ 7396 w 10752"/>
              <a:gd name="connsiteY3" fmla="*/ 9696 h 10002"/>
              <a:gd name="connsiteX0" fmla="*/ 8101 w 11457"/>
              <a:gd name="connsiteY0" fmla="*/ 9730 h 10036"/>
              <a:gd name="connsiteX1" fmla="*/ 0 w 11457"/>
              <a:gd name="connsiteY1" fmla="*/ 0 h 10036"/>
              <a:gd name="connsiteX2" fmla="*/ 11457 w 11457"/>
              <a:gd name="connsiteY2" fmla="*/ 10036 h 10036"/>
              <a:gd name="connsiteX3" fmla="*/ 8101 w 11457"/>
              <a:gd name="connsiteY3" fmla="*/ 9730 h 10036"/>
              <a:gd name="connsiteX0" fmla="*/ 7748 w 11104"/>
              <a:gd name="connsiteY0" fmla="*/ 9713 h 10019"/>
              <a:gd name="connsiteX1" fmla="*/ 0 w 11104"/>
              <a:gd name="connsiteY1" fmla="*/ 0 h 10019"/>
              <a:gd name="connsiteX2" fmla="*/ 11104 w 11104"/>
              <a:gd name="connsiteY2" fmla="*/ 10019 h 10019"/>
              <a:gd name="connsiteX3" fmla="*/ 7748 w 11104"/>
              <a:gd name="connsiteY3" fmla="*/ 9713 h 1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4" h="10019">
                <a:moveTo>
                  <a:pt x="7748" y="9713"/>
                </a:moveTo>
                <a:lnTo>
                  <a:pt x="0" y="0"/>
                </a:lnTo>
                <a:lnTo>
                  <a:pt x="11104" y="10019"/>
                </a:lnTo>
                <a:lnTo>
                  <a:pt x="7748" y="9713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60000">
                <a:srgbClr val="22E5FA">
                  <a:alpha val="5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39" name="Flowchart: Data 5"/>
          <p:cNvSpPr/>
          <p:nvPr/>
        </p:nvSpPr>
        <p:spPr>
          <a:xfrm rot="15000000">
            <a:off x="2389593" y="1451965"/>
            <a:ext cx="854824" cy="311611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994 w 9904"/>
              <a:gd name="connsiteY0" fmla="*/ 9592 h 9592"/>
              <a:gd name="connsiteX1" fmla="*/ 0 w 9904"/>
              <a:gd name="connsiteY1" fmla="*/ 0 h 9592"/>
              <a:gd name="connsiteX2" fmla="*/ 9904 w 9904"/>
              <a:gd name="connsiteY2" fmla="*/ 9505 h 9592"/>
              <a:gd name="connsiteX3" fmla="*/ 4994 w 9904"/>
              <a:gd name="connsiteY3" fmla="*/ 9592 h 9592"/>
              <a:gd name="connsiteX0" fmla="*/ 6509 w 10000"/>
              <a:gd name="connsiteY0" fmla="*/ 10859 h 10859"/>
              <a:gd name="connsiteX1" fmla="*/ 0 w 10000"/>
              <a:gd name="connsiteY1" fmla="*/ 0 h 10859"/>
              <a:gd name="connsiteX2" fmla="*/ 10000 w 10000"/>
              <a:gd name="connsiteY2" fmla="*/ 9909 h 10859"/>
              <a:gd name="connsiteX3" fmla="*/ 6509 w 10000"/>
              <a:gd name="connsiteY3" fmla="*/ 10859 h 10859"/>
              <a:gd name="connsiteX0" fmla="*/ 6509 w 10484"/>
              <a:gd name="connsiteY0" fmla="*/ 10859 h 10859"/>
              <a:gd name="connsiteX1" fmla="*/ 0 w 10484"/>
              <a:gd name="connsiteY1" fmla="*/ 0 h 10859"/>
              <a:gd name="connsiteX2" fmla="*/ 10484 w 10484"/>
              <a:gd name="connsiteY2" fmla="*/ 9362 h 10859"/>
              <a:gd name="connsiteX3" fmla="*/ 6509 w 10484"/>
              <a:gd name="connsiteY3" fmla="*/ 10859 h 10859"/>
              <a:gd name="connsiteX0" fmla="*/ 6425 w 10484"/>
              <a:gd name="connsiteY0" fmla="*/ 10256 h 10256"/>
              <a:gd name="connsiteX1" fmla="*/ 0 w 10484"/>
              <a:gd name="connsiteY1" fmla="*/ 0 h 10256"/>
              <a:gd name="connsiteX2" fmla="*/ 10484 w 10484"/>
              <a:gd name="connsiteY2" fmla="*/ 9362 h 10256"/>
              <a:gd name="connsiteX3" fmla="*/ 6425 w 10484"/>
              <a:gd name="connsiteY3" fmla="*/ 10256 h 10256"/>
              <a:gd name="connsiteX0" fmla="*/ 7003 w 11062"/>
              <a:gd name="connsiteY0" fmla="*/ 10197 h 10197"/>
              <a:gd name="connsiteX1" fmla="*/ 0 w 11062"/>
              <a:gd name="connsiteY1" fmla="*/ 0 h 10197"/>
              <a:gd name="connsiteX2" fmla="*/ 11062 w 11062"/>
              <a:gd name="connsiteY2" fmla="*/ 9303 h 10197"/>
              <a:gd name="connsiteX3" fmla="*/ 7003 w 11062"/>
              <a:gd name="connsiteY3" fmla="*/ 10197 h 10197"/>
              <a:gd name="connsiteX0" fmla="*/ 7003 w 11217"/>
              <a:gd name="connsiteY0" fmla="*/ 10197 h 10197"/>
              <a:gd name="connsiteX1" fmla="*/ 0 w 11217"/>
              <a:gd name="connsiteY1" fmla="*/ 0 h 10197"/>
              <a:gd name="connsiteX2" fmla="*/ 11217 w 11217"/>
              <a:gd name="connsiteY2" fmla="*/ 9575 h 10197"/>
              <a:gd name="connsiteX3" fmla="*/ 7003 w 11217"/>
              <a:gd name="connsiteY3" fmla="*/ 10197 h 10197"/>
              <a:gd name="connsiteX0" fmla="*/ 6811 w 11217"/>
              <a:gd name="connsiteY0" fmla="*/ 10085 h 10085"/>
              <a:gd name="connsiteX1" fmla="*/ 0 w 11217"/>
              <a:gd name="connsiteY1" fmla="*/ 0 h 10085"/>
              <a:gd name="connsiteX2" fmla="*/ 11217 w 11217"/>
              <a:gd name="connsiteY2" fmla="*/ 9575 h 10085"/>
              <a:gd name="connsiteX3" fmla="*/ 6811 w 11217"/>
              <a:gd name="connsiteY3" fmla="*/ 10085 h 10085"/>
              <a:gd name="connsiteX0" fmla="*/ 6175 w 10581"/>
              <a:gd name="connsiteY0" fmla="*/ 10278 h 10278"/>
              <a:gd name="connsiteX1" fmla="*/ 0 w 10581"/>
              <a:gd name="connsiteY1" fmla="*/ 0 h 10278"/>
              <a:gd name="connsiteX2" fmla="*/ 10581 w 10581"/>
              <a:gd name="connsiteY2" fmla="*/ 9768 h 10278"/>
              <a:gd name="connsiteX3" fmla="*/ 6175 w 10581"/>
              <a:gd name="connsiteY3" fmla="*/ 10278 h 10278"/>
              <a:gd name="connsiteX0" fmla="*/ 7017 w 10581"/>
              <a:gd name="connsiteY0" fmla="*/ 10213 h 10213"/>
              <a:gd name="connsiteX1" fmla="*/ 0 w 10581"/>
              <a:gd name="connsiteY1" fmla="*/ 0 h 10213"/>
              <a:gd name="connsiteX2" fmla="*/ 10581 w 10581"/>
              <a:gd name="connsiteY2" fmla="*/ 9768 h 10213"/>
              <a:gd name="connsiteX3" fmla="*/ 7017 w 10581"/>
              <a:gd name="connsiteY3" fmla="*/ 10213 h 10213"/>
              <a:gd name="connsiteX0" fmla="*/ 7173 w 10737"/>
              <a:gd name="connsiteY0" fmla="*/ 10095 h 10095"/>
              <a:gd name="connsiteX1" fmla="*/ 0 w 10737"/>
              <a:gd name="connsiteY1" fmla="*/ 0 h 10095"/>
              <a:gd name="connsiteX2" fmla="*/ 10737 w 10737"/>
              <a:gd name="connsiteY2" fmla="*/ 9650 h 10095"/>
              <a:gd name="connsiteX3" fmla="*/ 7173 w 10737"/>
              <a:gd name="connsiteY3" fmla="*/ 10095 h 10095"/>
              <a:gd name="connsiteX0" fmla="*/ 7310 w 10874"/>
              <a:gd name="connsiteY0" fmla="*/ 10304 h 10304"/>
              <a:gd name="connsiteX1" fmla="*/ 0 w 10874"/>
              <a:gd name="connsiteY1" fmla="*/ 0 h 10304"/>
              <a:gd name="connsiteX2" fmla="*/ 10874 w 10874"/>
              <a:gd name="connsiteY2" fmla="*/ 9859 h 10304"/>
              <a:gd name="connsiteX3" fmla="*/ 7310 w 10874"/>
              <a:gd name="connsiteY3" fmla="*/ 10304 h 10304"/>
              <a:gd name="connsiteX0" fmla="*/ 7716 w 10874"/>
              <a:gd name="connsiteY0" fmla="*/ 10105 h 10105"/>
              <a:gd name="connsiteX1" fmla="*/ 0 w 10874"/>
              <a:gd name="connsiteY1" fmla="*/ 0 h 10105"/>
              <a:gd name="connsiteX2" fmla="*/ 10874 w 10874"/>
              <a:gd name="connsiteY2" fmla="*/ 9859 h 10105"/>
              <a:gd name="connsiteX3" fmla="*/ 7716 w 10874"/>
              <a:gd name="connsiteY3" fmla="*/ 10105 h 10105"/>
              <a:gd name="connsiteX0" fmla="*/ 7716 w 10422"/>
              <a:gd name="connsiteY0" fmla="*/ 10105 h 10105"/>
              <a:gd name="connsiteX1" fmla="*/ 0 w 10422"/>
              <a:gd name="connsiteY1" fmla="*/ 0 h 10105"/>
              <a:gd name="connsiteX2" fmla="*/ 10422 w 10422"/>
              <a:gd name="connsiteY2" fmla="*/ 9214 h 10105"/>
              <a:gd name="connsiteX3" fmla="*/ 7716 w 10422"/>
              <a:gd name="connsiteY3" fmla="*/ 10105 h 10105"/>
              <a:gd name="connsiteX0" fmla="*/ 7299 w 10422"/>
              <a:gd name="connsiteY0" fmla="*/ 9983 h 9983"/>
              <a:gd name="connsiteX1" fmla="*/ 0 w 10422"/>
              <a:gd name="connsiteY1" fmla="*/ 0 h 9983"/>
              <a:gd name="connsiteX2" fmla="*/ 10422 w 10422"/>
              <a:gd name="connsiteY2" fmla="*/ 9214 h 9983"/>
              <a:gd name="connsiteX3" fmla="*/ 7299 w 10422"/>
              <a:gd name="connsiteY3" fmla="*/ 9983 h 9983"/>
              <a:gd name="connsiteX0" fmla="*/ 7003 w 9499"/>
              <a:gd name="connsiteY0" fmla="*/ 10000 h 10000"/>
              <a:gd name="connsiteX1" fmla="*/ 0 w 9499"/>
              <a:gd name="connsiteY1" fmla="*/ 0 h 10000"/>
              <a:gd name="connsiteX2" fmla="*/ 9499 w 9499"/>
              <a:gd name="connsiteY2" fmla="*/ 9297 h 10000"/>
              <a:gd name="connsiteX3" fmla="*/ 7003 w 9499"/>
              <a:gd name="connsiteY3" fmla="*/ 10000 h 10000"/>
              <a:gd name="connsiteX0" fmla="*/ 7864 w 10000"/>
              <a:gd name="connsiteY0" fmla="*/ 9849 h 9849"/>
              <a:gd name="connsiteX1" fmla="*/ 0 w 10000"/>
              <a:gd name="connsiteY1" fmla="*/ 0 h 9849"/>
              <a:gd name="connsiteX2" fmla="*/ 10000 w 10000"/>
              <a:gd name="connsiteY2" fmla="*/ 9297 h 9849"/>
              <a:gd name="connsiteX3" fmla="*/ 7864 w 10000"/>
              <a:gd name="connsiteY3" fmla="*/ 9849 h 9849"/>
              <a:gd name="connsiteX0" fmla="*/ 7864 w 10527"/>
              <a:gd name="connsiteY0" fmla="*/ 10000 h 10000"/>
              <a:gd name="connsiteX1" fmla="*/ 0 w 10527"/>
              <a:gd name="connsiteY1" fmla="*/ 0 h 10000"/>
              <a:gd name="connsiteX2" fmla="*/ 10527 w 10527"/>
              <a:gd name="connsiteY2" fmla="*/ 9372 h 10000"/>
              <a:gd name="connsiteX3" fmla="*/ 7864 w 10527"/>
              <a:gd name="connsiteY3" fmla="*/ 10000 h 10000"/>
              <a:gd name="connsiteX0" fmla="*/ 6810 w 10527"/>
              <a:gd name="connsiteY0" fmla="*/ 10137 h 10137"/>
              <a:gd name="connsiteX1" fmla="*/ 0 w 10527"/>
              <a:gd name="connsiteY1" fmla="*/ 0 h 10137"/>
              <a:gd name="connsiteX2" fmla="*/ 10527 w 10527"/>
              <a:gd name="connsiteY2" fmla="*/ 9372 h 10137"/>
              <a:gd name="connsiteX3" fmla="*/ 6810 w 10527"/>
              <a:gd name="connsiteY3" fmla="*/ 10137 h 10137"/>
              <a:gd name="connsiteX0" fmla="*/ 6810 w 9496"/>
              <a:gd name="connsiteY0" fmla="*/ 10137 h 10137"/>
              <a:gd name="connsiteX1" fmla="*/ 0 w 9496"/>
              <a:gd name="connsiteY1" fmla="*/ 0 h 10137"/>
              <a:gd name="connsiteX2" fmla="*/ 9496 w 9496"/>
              <a:gd name="connsiteY2" fmla="*/ 9715 h 10137"/>
              <a:gd name="connsiteX3" fmla="*/ 6810 w 9496"/>
              <a:gd name="connsiteY3" fmla="*/ 10137 h 10137"/>
              <a:gd name="connsiteX0" fmla="*/ 7171 w 10654"/>
              <a:gd name="connsiteY0" fmla="*/ 10000 h 10000"/>
              <a:gd name="connsiteX1" fmla="*/ 0 w 10654"/>
              <a:gd name="connsiteY1" fmla="*/ 0 h 10000"/>
              <a:gd name="connsiteX2" fmla="*/ 10654 w 10654"/>
              <a:gd name="connsiteY2" fmla="*/ 9446 h 10000"/>
              <a:gd name="connsiteX3" fmla="*/ 7171 w 10654"/>
              <a:gd name="connsiteY3" fmla="*/ 10000 h 10000"/>
              <a:gd name="connsiteX0" fmla="*/ 7640 w 10654"/>
              <a:gd name="connsiteY0" fmla="*/ 9884 h 9884"/>
              <a:gd name="connsiteX1" fmla="*/ 0 w 10654"/>
              <a:gd name="connsiteY1" fmla="*/ 0 h 9884"/>
              <a:gd name="connsiteX2" fmla="*/ 10654 w 10654"/>
              <a:gd name="connsiteY2" fmla="*/ 9446 h 9884"/>
              <a:gd name="connsiteX3" fmla="*/ 7640 w 10654"/>
              <a:gd name="connsiteY3" fmla="*/ 9884 h 9884"/>
              <a:gd name="connsiteX0" fmla="*/ 6660 w 9489"/>
              <a:gd name="connsiteY0" fmla="*/ 9707 h 9707"/>
              <a:gd name="connsiteX1" fmla="*/ 0 w 9489"/>
              <a:gd name="connsiteY1" fmla="*/ 0 h 9707"/>
              <a:gd name="connsiteX2" fmla="*/ 9489 w 9489"/>
              <a:gd name="connsiteY2" fmla="*/ 9264 h 9707"/>
              <a:gd name="connsiteX3" fmla="*/ 6660 w 9489"/>
              <a:gd name="connsiteY3" fmla="*/ 9707 h 9707"/>
              <a:gd name="connsiteX0" fmla="*/ 7360 w 10341"/>
              <a:gd name="connsiteY0" fmla="*/ 9854 h 9854"/>
              <a:gd name="connsiteX1" fmla="*/ 0 w 10341"/>
              <a:gd name="connsiteY1" fmla="*/ 0 h 9854"/>
              <a:gd name="connsiteX2" fmla="*/ 10341 w 10341"/>
              <a:gd name="connsiteY2" fmla="*/ 9398 h 9854"/>
              <a:gd name="connsiteX3" fmla="*/ 7360 w 10341"/>
              <a:gd name="connsiteY3" fmla="*/ 9854 h 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1" h="9854">
                <a:moveTo>
                  <a:pt x="7360" y="9854"/>
                </a:moveTo>
                <a:lnTo>
                  <a:pt x="0" y="0"/>
                </a:lnTo>
                <a:lnTo>
                  <a:pt x="10341" y="9398"/>
                </a:lnTo>
                <a:lnTo>
                  <a:pt x="7360" y="9854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60000">
                <a:schemeClr val="bg1">
                  <a:alpha val="50000"/>
                  <a:lumMod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7806" y="1592187"/>
            <a:ext cx="575063" cy="1166625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4456" y="1489047"/>
            <a:ext cx="702577" cy="1372903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8496" y="1460246"/>
            <a:ext cx="668023" cy="1372903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5" name="Group 54"/>
          <p:cNvGrpSpPr/>
          <p:nvPr/>
        </p:nvGrpSpPr>
        <p:grpSpPr>
          <a:xfrm>
            <a:off x="-138809" y="75087"/>
            <a:ext cx="8047356" cy="7970054"/>
            <a:chOff x="-505226" y="38758"/>
            <a:chExt cx="8611567" cy="8528838"/>
          </a:xfrm>
        </p:grpSpPr>
        <p:grpSp>
          <p:nvGrpSpPr>
            <p:cNvPr id="56" name="Group 55"/>
            <p:cNvGrpSpPr/>
            <p:nvPr/>
          </p:nvGrpSpPr>
          <p:grpSpPr>
            <a:xfrm>
              <a:off x="641242" y="2720486"/>
              <a:ext cx="3208425" cy="3111881"/>
              <a:chOff x="641242" y="2720486"/>
              <a:chExt cx="3208425" cy="3111881"/>
            </a:xfrm>
            <a:noFill/>
          </p:grpSpPr>
          <p:sp>
            <p:nvSpPr>
              <p:cNvPr id="62" name="Arc 61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/>
              <p:cNvSpPr/>
              <p:nvPr/>
            </p:nvSpPr>
            <p:spPr>
              <a:xfrm rot="2737500">
                <a:off x="748520" y="3339431"/>
                <a:ext cx="1979140" cy="1945901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Arc 63"/>
              <p:cNvSpPr/>
              <p:nvPr/>
            </p:nvSpPr>
            <p:spPr>
              <a:xfrm rot="2737500">
                <a:off x="672210" y="3007475"/>
                <a:ext cx="2627741" cy="2689677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Arc 64"/>
              <p:cNvSpPr/>
              <p:nvPr/>
            </p:nvSpPr>
            <p:spPr>
              <a:xfrm rot="2737500">
                <a:off x="745097" y="2727798"/>
                <a:ext cx="3111881" cy="3097258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Arc 56"/>
            <p:cNvSpPr/>
            <p:nvPr/>
          </p:nvSpPr>
          <p:spPr>
            <a:xfrm rot="2737500">
              <a:off x="671328" y="2408878"/>
              <a:ext cx="3719985" cy="3719985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Arc 57"/>
            <p:cNvSpPr/>
            <p:nvPr/>
          </p:nvSpPr>
          <p:spPr>
            <a:xfrm rot="2737500">
              <a:off x="511727" y="1950103"/>
              <a:ext cx="4595304" cy="459530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Arc 58"/>
            <p:cNvSpPr/>
            <p:nvPr/>
          </p:nvSpPr>
          <p:spPr>
            <a:xfrm rot="2737500">
              <a:off x="111491" y="1375695"/>
              <a:ext cx="5805091" cy="580509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Arc 59"/>
            <p:cNvSpPr/>
            <p:nvPr/>
          </p:nvSpPr>
          <p:spPr>
            <a:xfrm rot="2737500">
              <a:off x="-505226" y="602620"/>
              <a:ext cx="7329333" cy="7329333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/>
            <p:cNvSpPr/>
            <p:nvPr/>
          </p:nvSpPr>
          <p:spPr>
            <a:xfrm rot="2737500">
              <a:off x="-463461" y="-2207"/>
              <a:ext cx="8528838" cy="8610767"/>
            </a:xfrm>
            <a:prstGeom prst="arc">
              <a:avLst>
                <a:gd name="adj1" fmla="val 15767970"/>
                <a:gd name="adj2" fmla="val 21548252"/>
              </a:avLst>
            </a:prstGeom>
            <a:ln w="5715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417" name="Text Box 57"/>
          <p:cNvSpPr txBox="1">
            <a:spLocks noChangeArrowheads="1"/>
          </p:cNvSpPr>
          <p:nvPr/>
        </p:nvSpPr>
        <p:spPr bwMode="auto">
          <a:xfrm>
            <a:off x="5903395" y="1200781"/>
            <a:ext cx="7646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Target</a:t>
            </a:r>
          </a:p>
        </p:txBody>
      </p:sp>
      <p:sp>
        <p:nvSpPr>
          <p:cNvPr id="15418" name="Text Box 58"/>
          <p:cNvSpPr txBox="1">
            <a:spLocks noChangeArrowheads="1"/>
          </p:cNvSpPr>
          <p:nvPr/>
        </p:nvSpPr>
        <p:spPr bwMode="auto">
          <a:xfrm>
            <a:off x="797321" y="4675087"/>
            <a:ext cx="7349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dirty="0"/>
              <a:t>Patrol</a:t>
            </a:r>
          </a:p>
        </p:txBody>
      </p:sp>
      <p:grpSp>
        <p:nvGrpSpPr>
          <p:cNvPr id="15421" name="Group 61"/>
          <p:cNvGrpSpPr>
            <a:grpSpLocks/>
          </p:cNvGrpSpPr>
          <p:nvPr/>
        </p:nvGrpSpPr>
        <p:grpSpPr bwMode="auto">
          <a:xfrm>
            <a:off x="6234802" y="2771879"/>
            <a:ext cx="2693988" cy="646113"/>
            <a:chOff x="3192" y="3278"/>
            <a:chExt cx="1697" cy="407"/>
          </a:xfrm>
        </p:grpSpPr>
        <p:sp>
          <p:nvSpPr>
            <p:cNvPr id="15419" name="Text Box 59"/>
            <p:cNvSpPr txBox="1">
              <a:spLocks noChangeArrowheads="1"/>
            </p:cNvSpPr>
            <p:nvPr/>
          </p:nvSpPr>
          <p:spPr bwMode="auto">
            <a:xfrm>
              <a:off x="3578" y="3278"/>
              <a:ext cx="131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dirty="0">
                  <a:solidFill>
                    <a:schemeClr val="bg1"/>
                  </a:solidFill>
                </a:rPr>
                <a:t>Traffic flow</a:t>
              </a:r>
            </a:p>
            <a:p>
              <a:r>
                <a:rPr lang="en-US" altLang="en-US" dirty="0">
                  <a:solidFill>
                    <a:schemeClr val="bg1"/>
                  </a:solidFill>
                </a:rPr>
                <a:t>(Two-Lane Highway)</a:t>
              </a:r>
            </a:p>
          </p:txBody>
        </p:sp>
        <p:sp>
          <p:nvSpPr>
            <p:cNvPr id="15420" name="AutoShape 60"/>
            <p:cNvSpPr>
              <a:spLocks noChangeArrowheads="1"/>
            </p:cNvSpPr>
            <p:nvPr/>
          </p:nvSpPr>
          <p:spPr bwMode="auto">
            <a:xfrm flipH="1">
              <a:off x="3192" y="3372"/>
              <a:ext cx="396" cy="228"/>
            </a:xfrm>
            <a:prstGeom prst="rightArrow">
              <a:avLst>
                <a:gd name="adj1" fmla="val 50000"/>
                <a:gd name="adj2" fmla="val 43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ANGLE EFFECT AS VEHICLE APPROACHES</a:t>
            </a:r>
          </a:p>
        </p:txBody>
      </p:sp>
    </p:spTree>
    <p:extLst>
      <p:ext uri="{BB962C8B-B14F-4D97-AF65-F5344CB8AC3E}">
        <p14:creationId xmlns:p14="http://schemas.microsoft.com/office/powerpoint/2010/main" val="7165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8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8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8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0" grpId="0" animBg="1"/>
      <p:bldP spid="39" grpId="0" animBg="1"/>
      <p:bldP spid="154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sz="2400" dirty="0"/>
              <a:t>TRUE SPEED AS AFFECTED BY THE COSINE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304875"/>
              </p:ext>
            </p:extLst>
          </p:nvPr>
        </p:nvGraphicFramePr>
        <p:xfrm>
          <a:off x="152400" y="914400"/>
          <a:ext cx="8839201" cy="5852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27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27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30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Angle Degrees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 mph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 mph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 mph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 mph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 mph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 mph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59.99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69.99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59.92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69.90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29.89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39.85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59.77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69.73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39.39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54.16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59.09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68.94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48.30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53.12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57.94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67.61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28.19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37.59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46.99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51.68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56.38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65.78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34.64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43.30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47.63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51.96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60.62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21.21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28.28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38.89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42.43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49.50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27.50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32448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051175" y="423863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4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DOPPLER COSINE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419599"/>
          </a:xfrm>
        </p:spPr>
        <p:txBody>
          <a:bodyPr>
            <a:normAutofit/>
          </a:bodyPr>
          <a:lstStyle/>
          <a:p>
            <a:pPr>
              <a:spcAft>
                <a:spcPts val="2000"/>
              </a:spcAft>
            </a:pPr>
            <a:r>
              <a:rPr lang="en-US" dirty="0"/>
              <a:t>Usually result of improper antenna aim</a:t>
            </a:r>
          </a:p>
          <a:p>
            <a:pPr>
              <a:spcAft>
                <a:spcPts val="2000"/>
              </a:spcAft>
            </a:pPr>
            <a:r>
              <a:rPr lang="en-US" dirty="0"/>
              <a:t>Antenna must be aimed STRAIGHT AHEAD</a:t>
            </a:r>
          </a:p>
          <a:p>
            <a:pPr>
              <a:spcAft>
                <a:spcPts val="2000"/>
              </a:spcAft>
            </a:pPr>
            <a:r>
              <a:rPr lang="en-US" dirty="0"/>
              <a:t>The cosine effect may, on occasion, decrease the perceived patrol speed and thereby increase the perceived target speed</a:t>
            </a:r>
          </a:p>
        </p:txBody>
      </p:sp>
    </p:spTree>
    <p:extLst>
      <p:ext uri="{BB962C8B-B14F-4D97-AF65-F5344CB8AC3E}">
        <p14:creationId xmlns:p14="http://schemas.microsoft.com/office/powerpoint/2010/main" val="14245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508702" y="1274047"/>
            <a:ext cx="10142764" cy="3802762"/>
            <a:chOff x="-795528" y="1578912"/>
            <a:chExt cx="10625328" cy="3983687"/>
          </a:xfrm>
        </p:grpSpPr>
        <p:sp>
          <p:nvSpPr>
            <p:cNvPr id="42" name="Rectangle 41"/>
            <p:cNvSpPr/>
            <p:nvPr/>
          </p:nvSpPr>
          <p:spPr>
            <a:xfrm>
              <a:off x="-508702" y="1578912"/>
              <a:ext cx="10051676" cy="3983687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41275">
              <a:noFill/>
            </a:ln>
            <a:effectLst>
              <a:outerShdw blurRad="88900" dist="76200" dir="5400000" algn="t" rotWithShape="0">
                <a:schemeClr val="tx1">
                  <a:lumMod val="75000"/>
                  <a:lumOff val="25000"/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383081" y="1714523"/>
              <a:ext cx="9764486" cy="3712464"/>
            </a:xfrm>
            <a:prstGeom prst="rect">
              <a:avLst/>
            </a:prstGeom>
            <a:noFill/>
            <a:ln w="38100">
              <a:solidFill>
                <a:srgbClr val="EFA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-777554" y="4529063"/>
              <a:ext cx="10424160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-795528" y="3570755"/>
              <a:ext cx="10625328" cy="0"/>
            </a:xfrm>
            <a:prstGeom prst="line">
              <a:avLst/>
            </a:prstGeom>
            <a:ln w="57150">
              <a:solidFill>
                <a:srgbClr val="EFAB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Line 5"/>
            <p:cNvSpPr>
              <a:spLocks noChangeShapeType="1"/>
            </p:cNvSpPr>
            <p:nvPr/>
          </p:nvSpPr>
          <p:spPr bwMode="auto">
            <a:xfrm>
              <a:off x="-795528" y="2578056"/>
              <a:ext cx="10424159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26" name="Text Box 26"/>
          <p:cNvSpPr txBox="1">
            <a:spLocks noChangeArrowheads="1"/>
          </p:cNvSpPr>
          <p:nvPr/>
        </p:nvSpPr>
        <p:spPr bwMode="auto">
          <a:xfrm>
            <a:off x="517525" y="5683438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Actual Speeds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517525" y="6197788"/>
            <a:ext cx="184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Cosine Effect</a:t>
            </a:r>
          </a:p>
        </p:txBody>
      </p:sp>
      <p:sp>
        <p:nvSpPr>
          <p:cNvPr id="25628" name="Text Box 28"/>
          <p:cNvSpPr txBox="1">
            <a:spLocks noChangeArrowheads="1"/>
          </p:cNvSpPr>
          <p:nvPr/>
        </p:nvSpPr>
        <p:spPr bwMode="auto">
          <a:xfrm>
            <a:off x="2574925" y="5264338"/>
            <a:ext cx="213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CS  -  PS  =  TS</a:t>
            </a:r>
          </a:p>
        </p:txBody>
      </p:sp>
      <p:sp>
        <p:nvSpPr>
          <p:cNvPr id="25629" name="Text Box 29"/>
          <p:cNvSpPr txBox="1">
            <a:spLocks noChangeArrowheads="1"/>
          </p:cNvSpPr>
          <p:nvPr/>
        </p:nvSpPr>
        <p:spPr bwMode="auto">
          <a:xfrm>
            <a:off x="2574925" y="5702488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50  =  60</a:t>
            </a:r>
          </a:p>
        </p:txBody>
      </p:sp>
      <p:sp>
        <p:nvSpPr>
          <p:cNvPr id="25630" name="Text Box 30"/>
          <p:cNvSpPr txBox="1">
            <a:spLocks noChangeArrowheads="1"/>
          </p:cNvSpPr>
          <p:nvPr/>
        </p:nvSpPr>
        <p:spPr bwMode="auto">
          <a:xfrm>
            <a:off x="2574925" y="6216838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100 -  50  =  50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MOVING EXAMPLE 1</a:t>
            </a:r>
          </a:p>
        </p:txBody>
      </p:sp>
      <p:sp>
        <p:nvSpPr>
          <p:cNvPr id="47" name="Text Box 33"/>
          <p:cNvSpPr txBox="1">
            <a:spLocks noChangeArrowheads="1"/>
          </p:cNvSpPr>
          <p:nvPr/>
        </p:nvSpPr>
        <p:spPr bwMode="auto">
          <a:xfrm>
            <a:off x="727047" y="4164366"/>
            <a:ext cx="944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Patrol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4" y="3263995"/>
            <a:ext cx="1533347" cy="747761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04321" y="1201166"/>
            <a:ext cx="662749" cy="134451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Group 50"/>
          <p:cNvGrpSpPr/>
          <p:nvPr/>
        </p:nvGrpSpPr>
        <p:grpSpPr>
          <a:xfrm>
            <a:off x="787029" y="914400"/>
            <a:ext cx="7583377" cy="5267152"/>
            <a:chOff x="917688" y="2141419"/>
            <a:chExt cx="6061236" cy="4203522"/>
          </a:xfrm>
        </p:grpSpPr>
        <p:grpSp>
          <p:nvGrpSpPr>
            <p:cNvPr id="52" name="Group 51"/>
            <p:cNvGrpSpPr/>
            <p:nvPr/>
          </p:nvGrpSpPr>
          <p:grpSpPr>
            <a:xfrm>
              <a:off x="917688" y="3097286"/>
              <a:ext cx="2862599" cy="2343914"/>
              <a:chOff x="917688" y="3097286"/>
              <a:chExt cx="2862599" cy="2343914"/>
            </a:xfrm>
            <a:noFill/>
          </p:grpSpPr>
          <p:sp>
            <p:nvSpPr>
              <p:cNvPr id="57" name="Arc 56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/>
              <p:cNvSpPr/>
              <p:nvPr/>
            </p:nvSpPr>
            <p:spPr>
              <a:xfrm rot="2737500">
                <a:off x="1114594" y="3529242"/>
                <a:ext cx="1549892" cy="1523863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Arc 58"/>
              <p:cNvSpPr/>
              <p:nvPr/>
            </p:nvSpPr>
            <p:spPr>
              <a:xfrm rot="2737500">
                <a:off x="1192874" y="3330380"/>
                <a:ext cx="1999520" cy="2046648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Arc 59"/>
              <p:cNvSpPr/>
              <p:nvPr/>
            </p:nvSpPr>
            <p:spPr>
              <a:xfrm rot="2737500">
                <a:off x="1441880" y="3102793"/>
                <a:ext cx="2343914" cy="2332900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Arc 52"/>
            <p:cNvSpPr/>
            <p:nvPr/>
          </p:nvSpPr>
          <p:spPr>
            <a:xfrm rot="2737500">
              <a:off x="1827533" y="2901740"/>
              <a:ext cx="2718817" cy="271881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Arc 53"/>
            <p:cNvSpPr/>
            <p:nvPr/>
          </p:nvSpPr>
          <p:spPr>
            <a:xfrm rot="2737500">
              <a:off x="2113298" y="2619092"/>
              <a:ext cx="3236365" cy="323636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2737500">
              <a:off x="2515335" y="2420101"/>
              <a:ext cx="3683555" cy="3683555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2737500">
              <a:off x="2775402" y="2141419"/>
              <a:ext cx="4203522" cy="4203522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 Box 33"/>
          <p:cNvSpPr txBox="1">
            <a:spLocks noChangeArrowheads="1"/>
          </p:cNvSpPr>
          <p:nvPr/>
        </p:nvSpPr>
        <p:spPr bwMode="auto">
          <a:xfrm>
            <a:off x="2621783" y="1642589"/>
            <a:ext cx="1997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Target 60 mph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116341" y="5632247"/>
            <a:ext cx="3763778" cy="1236386"/>
            <a:chOff x="4839346" y="5526363"/>
            <a:chExt cx="3237853" cy="1063622"/>
          </a:xfrm>
        </p:grpSpPr>
        <p:sp>
          <p:nvSpPr>
            <p:cNvPr id="62" name="Rectangle 61"/>
            <p:cNvSpPr/>
            <p:nvPr/>
          </p:nvSpPr>
          <p:spPr>
            <a:xfrm>
              <a:off x="5036643" y="5746580"/>
              <a:ext cx="1143000" cy="4572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ight Triangle 62"/>
            <p:cNvSpPr/>
            <p:nvPr/>
          </p:nvSpPr>
          <p:spPr>
            <a:xfrm rot="16200000">
              <a:off x="5804780" y="5538257"/>
              <a:ext cx="166539" cy="58318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605046" y="5913119"/>
              <a:ext cx="2286000" cy="4561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/>
            <p:cNvSpPr/>
            <p:nvPr/>
          </p:nvSpPr>
          <p:spPr>
            <a:xfrm rot="5400000">
              <a:off x="4587824" y="5777885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/>
            <p:cNvSpPr/>
            <p:nvPr/>
          </p:nvSpPr>
          <p:spPr>
            <a:xfrm rot="16200000">
              <a:off x="7431088" y="5943874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5092575" y="6145712"/>
            <a:ext cx="23288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100" b="1" dirty="0">
                <a:solidFill>
                  <a:schemeClr val="bg1"/>
                </a:solidFill>
              </a:rPr>
              <a:t>10 mph too LOW</a:t>
            </a:r>
          </a:p>
        </p:txBody>
      </p:sp>
    </p:spTree>
    <p:extLst>
      <p:ext uri="{BB962C8B-B14F-4D97-AF65-F5344CB8AC3E}">
        <p14:creationId xmlns:p14="http://schemas.microsoft.com/office/powerpoint/2010/main" val="11813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6" grpId="0"/>
      <p:bldP spid="25627" grpId="0"/>
      <p:bldP spid="25628" grpId="0"/>
      <p:bldP spid="25629" grpId="0"/>
      <p:bldP spid="25630" grpId="0"/>
      <p:bldP spid="47" grpId="0"/>
      <p:bldP spid="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00"/>
            <a:ext cx="9144000" cy="4815840"/>
          </a:xfrm>
          <a:prstGeom prst="rect">
            <a:avLst/>
          </a:prstGeom>
          <a:effectLst>
            <a:outerShdw blurRad="88900" dist="76200" dir="5400000" algn="t" rotWithShape="0">
              <a:schemeClr val="tx1">
                <a:lumMod val="75000"/>
                <a:lumOff val="25000"/>
                <a:alpha val="55000"/>
              </a:schemeClr>
            </a:outerShdw>
          </a:effectLst>
        </p:spPr>
      </p:pic>
      <p:sp>
        <p:nvSpPr>
          <p:cNvPr id="26664" name="Text Box 40"/>
          <p:cNvSpPr txBox="1">
            <a:spLocks noChangeArrowheads="1"/>
          </p:cNvSpPr>
          <p:nvPr/>
        </p:nvSpPr>
        <p:spPr bwMode="auto">
          <a:xfrm>
            <a:off x="517525" y="5303256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Actual Speeds</a:t>
            </a:r>
          </a:p>
        </p:txBody>
      </p:sp>
      <p:sp>
        <p:nvSpPr>
          <p:cNvPr id="26665" name="Text Box 41"/>
          <p:cNvSpPr txBox="1">
            <a:spLocks noChangeArrowheads="1"/>
          </p:cNvSpPr>
          <p:nvPr/>
        </p:nvSpPr>
        <p:spPr bwMode="auto">
          <a:xfrm>
            <a:off x="517525" y="5817606"/>
            <a:ext cx="184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Cosine Effect</a:t>
            </a:r>
          </a:p>
        </p:txBody>
      </p:sp>
      <p:sp>
        <p:nvSpPr>
          <p:cNvPr id="26666" name="Text Box 42"/>
          <p:cNvSpPr txBox="1">
            <a:spLocks noChangeArrowheads="1"/>
          </p:cNvSpPr>
          <p:nvPr/>
        </p:nvSpPr>
        <p:spPr bwMode="auto">
          <a:xfrm>
            <a:off x="2574925" y="4884156"/>
            <a:ext cx="213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CS  -  PS  =  TS</a:t>
            </a:r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>
            <a:off x="2574925" y="5322306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50  =  60</a:t>
            </a:r>
          </a:p>
        </p:txBody>
      </p:sp>
      <p:sp>
        <p:nvSpPr>
          <p:cNvPr id="26668" name="Text Box 44"/>
          <p:cNvSpPr txBox="1">
            <a:spLocks noChangeArrowheads="1"/>
          </p:cNvSpPr>
          <p:nvPr/>
        </p:nvSpPr>
        <p:spPr bwMode="auto">
          <a:xfrm>
            <a:off x="2574925" y="5836656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100 -  50  =  50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MOVING EXAMPLE 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12" y="3328416"/>
            <a:ext cx="1371926" cy="66904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5" name="Line 5"/>
          <p:cNvSpPr>
            <a:spLocks noChangeShapeType="1"/>
          </p:cNvSpPr>
          <p:nvPr/>
        </p:nvSpPr>
        <p:spPr bwMode="auto">
          <a:xfrm>
            <a:off x="-795529" y="1983259"/>
            <a:ext cx="10105714" cy="1298744"/>
          </a:xfrm>
          <a:custGeom>
            <a:avLst/>
            <a:gdLst>
              <a:gd name="connsiteX0" fmla="*/ 0 w 10424160"/>
              <a:gd name="connsiteY0" fmla="*/ 0 h 68522"/>
              <a:gd name="connsiteX1" fmla="*/ 10424160 w 10424160"/>
              <a:gd name="connsiteY1" fmla="*/ 68522 h 68522"/>
              <a:gd name="connsiteX0" fmla="*/ 0 w 10424160"/>
              <a:gd name="connsiteY0" fmla="*/ 0 h 249716"/>
              <a:gd name="connsiteX1" fmla="*/ 10424160 w 10424160"/>
              <a:gd name="connsiteY1" fmla="*/ 68522 h 249716"/>
              <a:gd name="connsiteX0" fmla="*/ 0 w 10614660"/>
              <a:gd name="connsiteY0" fmla="*/ 903028 h 903795"/>
              <a:gd name="connsiteX1" fmla="*/ 10614660 w 10614660"/>
              <a:gd name="connsiteY1" fmla="*/ 0 h 903795"/>
              <a:gd name="connsiteX0" fmla="*/ 0 w 10614660"/>
              <a:gd name="connsiteY0" fmla="*/ 903028 h 949185"/>
              <a:gd name="connsiteX1" fmla="*/ 10614660 w 10614660"/>
              <a:gd name="connsiteY1" fmla="*/ 0 h 949185"/>
              <a:gd name="connsiteX0" fmla="*/ 0 w 10614660"/>
              <a:gd name="connsiteY0" fmla="*/ 1036378 h 1055061"/>
              <a:gd name="connsiteX1" fmla="*/ 10614660 w 10614660"/>
              <a:gd name="connsiteY1" fmla="*/ 0 h 1055061"/>
              <a:gd name="connsiteX0" fmla="*/ 0 w 10614660"/>
              <a:gd name="connsiteY0" fmla="*/ 1036378 h 1099560"/>
              <a:gd name="connsiteX1" fmla="*/ 10614660 w 10614660"/>
              <a:gd name="connsiteY1" fmla="*/ 0 h 1099560"/>
              <a:gd name="connsiteX0" fmla="*/ 0 w 10119360"/>
              <a:gd name="connsiteY0" fmla="*/ 1017328 h 1086260"/>
              <a:gd name="connsiteX1" fmla="*/ 10119360 w 10119360"/>
              <a:gd name="connsiteY1" fmla="*/ 0 h 1086260"/>
              <a:gd name="connsiteX0" fmla="*/ 0 w 10119360"/>
              <a:gd name="connsiteY0" fmla="*/ 1017328 h 1106946"/>
              <a:gd name="connsiteX1" fmla="*/ 10119360 w 10119360"/>
              <a:gd name="connsiteY1" fmla="*/ 0 h 1106946"/>
              <a:gd name="connsiteX0" fmla="*/ 0 w 10119360"/>
              <a:gd name="connsiteY0" fmla="*/ 1017328 h 1051772"/>
              <a:gd name="connsiteX1" fmla="*/ 10119360 w 10119360"/>
              <a:gd name="connsiteY1" fmla="*/ 0 h 1051772"/>
              <a:gd name="connsiteX0" fmla="*/ 0 w 10119360"/>
              <a:gd name="connsiteY0" fmla="*/ 1017328 h 1059386"/>
              <a:gd name="connsiteX1" fmla="*/ 10119360 w 10119360"/>
              <a:gd name="connsiteY1" fmla="*/ 0 h 1059386"/>
              <a:gd name="connsiteX0" fmla="*/ 0 w 10119360"/>
              <a:gd name="connsiteY0" fmla="*/ 1017328 h 1098012"/>
              <a:gd name="connsiteX1" fmla="*/ 4853178 w 10119360"/>
              <a:gd name="connsiteY1" fmla="*/ 1080380 h 1098012"/>
              <a:gd name="connsiteX2" fmla="*/ 10119360 w 10119360"/>
              <a:gd name="connsiteY2" fmla="*/ 0 h 1098012"/>
              <a:gd name="connsiteX0" fmla="*/ 0 w 10119360"/>
              <a:gd name="connsiteY0" fmla="*/ 1017328 h 1105146"/>
              <a:gd name="connsiteX1" fmla="*/ 4853178 w 10119360"/>
              <a:gd name="connsiteY1" fmla="*/ 1080380 h 1105146"/>
              <a:gd name="connsiteX2" fmla="*/ 10119360 w 10119360"/>
              <a:gd name="connsiteY2" fmla="*/ 0 h 1105146"/>
              <a:gd name="connsiteX0" fmla="*/ 0 w 10119360"/>
              <a:gd name="connsiteY0" fmla="*/ 1017328 h 1105146"/>
              <a:gd name="connsiteX1" fmla="*/ 4743996 w 10119360"/>
              <a:gd name="connsiteY1" fmla="*/ 1080380 h 1105146"/>
              <a:gd name="connsiteX2" fmla="*/ 10119360 w 10119360"/>
              <a:gd name="connsiteY2" fmla="*/ 0 h 1105146"/>
              <a:gd name="connsiteX0" fmla="*/ 0 w 10119360"/>
              <a:gd name="connsiteY0" fmla="*/ 1017328 h 1094484"/>
              <a:gd name="connsiteX1" fmla="*/ 4730349 w 10119360"/>
              <a:gd name="connsiteY1" fmla="*/ 1066732 h 1094484"/>
              <a:gd name="connsiteX2" fmla="*/ 10119360 w 10119360"/>
              <a:gd name="connsiteY2" fmla="*/ 0 h 1094484"/>
              <a:gd name="connsiteX0" fmla="*/ 0 w 10119360"/>
              <a:gd name="connsiteY0" fmla="*/ 1017328 h 1097209"/>
              <a:gd name="connsiteX1" fmla="*/ 4730349 w 10119360"/>
              <a:gd name="connsiteY1" fmla="*/ 1066732 h 1097209"/>
              <a:gd name="connsiteX2" fmla="*/ 10119360 w 10119360"/>
              <a:gd name="connsiteY2" fmla="*/ 0 h 1097209"/>
              <a:gd name="connsiteX0" fmla="*/ 0 w 10119360"/>
              <a:gd name="connsiteY0" fmla="*/ 1017328 h 1107741"/>
              <a:gd name="connsiteX1" fmla="*/ 5876760 w 10119360"/>
              <a:gd name="connsiteY1" fmla="*/ 1080380 h 1107741"/>
              <a:gd name="connsiteX2" fmla="*/ 10119360 w 10119360"/>
              <a:gd name="connsiteY2" fmla="*/ 0 h 1107741"/>
              <a:gd name="connsiteX0" fmla="*/ 0 w 10119360"/>
              <a:gd name="connsiteY0" fmla="*/ 1017328 h 1097209"/>
              <a:gd name="connsiteX1" fmla="*/ 7473548 w 10119360"/>
              <a:gd name="connsiteY1" fmla="*/ 1066733 h 1097209"/>
              <a:gd name="connsiteX2" fmla="*/ 10119360 w 10119360"/>
              <a:gd name="connsiteY2" fmla="*/ 0 h 1097209"/>
              <a:gd name="connsiteX0" fmla="*/ 0 w 10119360"/>
              <a:gd name="connsiteY0" fmla="*/ 1017328 h 1097209"/>
              <a:gd name="connsiteX1" fmla="*/ 7746503 w 10119360"/>
              <a:gd name="connsiteY1" fmla="*/ 1066733 h 1097209"/>
              <a:gd name="connsiteX2" fmla="*/ 10119360 w 10119360"/>
              <a:gd name="connsiteY2" fmla="*/ 0 h 1097209"/>
              <a:gd name="connsiteX0" fmla="*/ 0 w 10119360"/>
              <a:gd name="connsiteY0" fmla="*/ 1017328 h 1066733"/>
              <a:gd name="connsiteX1" fmla="*/ 7746503 w 10119360"/>
              <a:gd name="connsiteY1" fmla="*/ 1066733 h 1066733"/>
              <a:gd name="connsiteX2" fmla="*/ 10119360 w 10119360"/>
              <a:gd name="connsiteY2" fmla="*/ 0 h 1066733"/>
              <a:gd name="connsiteX0" fmla="*/ 0 w 10092065"/>
              <a:gd name="connsiteY0" fmla="*/ 1044623 h 1094028"/>
              <a:gd name="connsiteX1" fmla="*/ 7746503 w 10092065"/>
              <a:gd name="connsiteY1" fmla="*/ 1094028 h 1094028"/>
              <a:gd name="connsiteX2" fmla="*/ 10092065 w 10092065"/>
              <a:gd name="connsiteY2" fmla="*/ 0 h 1094028"/>
              <a:gd name="connsiteX0" fmla="*/ 0 w 10078418"/>
              <a:gd name="connsiteY0" fmla="*/ 1167453 h 1216858"/>
              <a:gd name="connsiteX1" fmla="*/ 7746503 w 10078418"/>
              <a:gd name="connsiteY1" fmla="*/ 1216858 h 1216858"/>
              <a:gd name="connsiteX2" fmla="*/ 10078418 w 10078418"/>
              <a:gd name="connsiteY2" fmla="*/ 0 h 1216858"/>
              <a:gd name="connsiteX0" fmla="*/ 0 w 10105714"/>
              <a:gd name="connsiteY0" fmla="*/ 1249339 h 1298744"/>
              <a:gd name="connsiteX1" fmla="*/ 7746503 w 10105714"/>
              <a:gd name="connsiteY1" fmla="*/ 1298744 h 1298744"/>
              <a:gd name="connsiteX2" fmla="*/ 10105714 w 10105714"/>
              <a:gd name="connsiteY2" fmla="*/ 0 h 1298744"/>
              <a:gd name="connsiteX0" fmla="*/ 0 w 10105714"/>
              <a:gd name="connsiteY0" fmla="*/ 1249339 h 1298744"/>
              <a:gd name="connsiteX1" fmla="*/ 7746503 w 10105714"/>
              <a:gd name="connsiteY1" fmla="*/ 1298744 h 1298744"/>
              <a:gd name="connsiteX2" fmla="*/ 10105714 w 10105714"/>
              <a:gd name="connsiteY2" fmla="*/ 0 h 1298744"/>
              <a:gd name="connsiteX0" fmla="*/ 0 w 10105714"/>
              <a:gd name="connsiteY0" fmla="*/ 1249339 h 1298744"/>
              <a:gd name="connsiteX1" fmla="*/ 7746503 w 10105714"/>
              <a:gd name="connsiteY1" fmla="*/ 1298744 h 1298744"/>
              <a:gd name="connsiteX2" fmla="*/ 10105714 w 10105714"/>
              <a:gd name="connsiteY2" fmla="*/ 0 h 129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05714" h="1298744">
                <a:moveTo>
                  <a:pt x="0" y="1249339"/>
                </a:moveTo>
                <a:lnTo>
                  <a:pt x="7746503" y="1298744"/>
                </a:lnTo>
                <a:cubicBezTo>
                  <a:pt x="8044445" y="1296633"/>
                  <a:pt x="9369076" y="1029458"/>
                  <a:pt x="10105714" y="0"/>
                </a:cubicBezTo>
              </a:path>
            </a:pathLst>
          </a:cu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" name="Text Box 27"/>
          <p:cNvSpPr txBox="1">
            <a:spLocks noChangeArrowheads="1"/>
          </p:cNvSpPr>
          <p:nvPr/>
        </p:nvSpPr>
        <p:spPr bwMode="auto">
          <a:xfrm>
            <a:off x="1207366" y="2700931"/>
            <a:ext cx="944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</a:rPr>
              <a:t>Patrol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0000">
            <a:off x="7800774" y="1763337"/>
            <a:ext cx="662749" cy="134451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Flowchart: Data 5"/>
          <p:cNvSpPr/>
          <p:nvPr/>
        </p:nvSpPr>
        <p:spPr>
          <a:xfrm rot="13715362" flipV="1">
            <a:off x="5995537" y="1780008"/>
            <a:ext cx="720748" cy="363279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000"/>
              <a:gd name="connsiteY0" fmla="*/ 10000 h 10000"/>
              <a:gd name="connsiteX1" fmla="*/ 2000 w 8000"/>
              <a:gd name="connsiteY1" fmla="*/ 0 h 10000"/>
              <a:gd name="connsiteX2" fmla="*/ 8000 w 8000"/>
              <a:gd name="connsiteY2" fmla="*/ 10000 h 10000"/>
              <a:gd name="connsiteX3" fmla="*/ 0 w 8000"/>
              <a:gd name="connsiteY3" fmla="*/ 10000 h 10000"/>
              <a:gd name="connsiteX0" fmla="*/ 0 w 14283"/>
              <a:gd name="connsiteY0" fmla="*/ 10000 h 10000"/>
              <a:gd name="connsiteX1" fmla="*/ 2500 w 14283"/>
              <a:gd name="connsiteY1" fmla="*/ 0 h 10000"/>
              <a:gd name="connsiteX2" fmla="*/ 14283 w 14283"/>
              <a:gd name="connsiteY2" fmla="*/ 9940 h 10000"/>
              <a:gd name="connsiteX3" fmla="*/ 0 w 14283"/>
              <a:gd name="connsiteY3" fmla="*/ 10000 h 10000"/>
              <a:gd name="connsiteX0" fmla="*/ 0 w 15919"/>
              <a:gd name="connsiteY0" fmla="*/ 10000 h 10472"/>
              <a:gd name="connsiteX1" fmla="*/ 2500 w 15919"/>
              <a:gd name="connsiteY1" fmla="*/ 0 h 10472"/>
              <a:gd name="connsiteX2" fmla="*/ 15919 w 15919"/>
              <a:gd name="connsiteY2" fmla="*/ 10472 h 10472"/>
              <a:gd name="connsiteX3" fmla="*/ 0 w 15919"/>
              <a:gd name="connsiteY3" fmla="*/ 10000 h 10472"/>
              <a:gd name="connsiteX0" fmla="*/ 0 w 16044"/>
              <a:gd name="connsiteY0" fmla="*/ 10618 h 10618"/>
              <a:gd name="connsiteX1" fmla="*/ 2625 w 16044"/>
              <a:gd name="connsiteY1" fmla="*/ 0 h 10618"/>
              <a:gd name="connsiteX2" fmla="*/ 16044 w 16044"/>
              <a:gd name="connsiteY2" fmla="*/ 10472 h 10618"/>
              <a:gd name="connsiteX3" fmla="*/ 0 w 16044"/>
              <a:gd name="connsiteY3" fmla="*/ 10618 h 10618"/>
              <a:gd name="connsiteX0" fmla="*/ 0 w 18963"/>
              <a:gd name="connsiteY0" fmla="*/ 10618 h 10933"/>
              <a:gd name="connsiteX1" fmla="*/ 2625 w 18963"/>
              <a:gd name="connsiteY1" fmla="*/ 0 h 10933"/>
              <a:gd name="connsiteX2" fmla="*/ 18963 w 18963"/>
              <a:gd name="connsiteY2" fmla="*/ 10933 h 10933"/>
              <a:gd name="connsiteX3" fmla="*/ 0 w 18963"/>
              <a:gd name="connsiteY3" fmla="*/ 10618 h 10933"/>
              <a:gd name="connsiteX0" fmla="*/ 0 w 18675"/>
              <a:gd name="connsiteY0" fmla="*/ 10618 h 11003"/>
              <a:gd name="connsiteX1" fmla="*/ 2625 w 18675"/>
              <a:gd name="connsiteY1" fmla="*/ 0 h 11003"/>
              <a:gd name="connsiteX2" fmla="*/ 18675 w 18675"/>
              <a:gd name="connsiteY2" fmla="*/ 11003 h 11003"/>
              <a:gd name="connsiteX3" fmla="*/ 0 w 18675"/>
              <a:gd name="connsiteY3" fmla="*/ 10618 h 11003"/>
              <a:gd name="connsiteX0" fmla="*/ 0 w 18860"/>
              <a:gd name="connsiteY0" fmla="*/ 10859 h 11003"/>
              <a:gd name="connsiteX1" fmla="*/ 2810 w 18860"/>
              <a:gd name="connsiteY1" fmla="*/ 0 h 11003"/>
              <a:gd name="connsiteX2" fmla="*/ 18860 w 18860"/>
              <a:gd name="connsiteY2" fmla="*/ 11003 h 11003"/>
              <a:gd name="connsiteX3" fmla="*/ 0 w 18860"/>
              <a:gd name="connsiteY3" fmla="*/ 10859 h 11003"/>
              <a:gd name="connsiteX0" fmla="*/ 0 w 12919"/>
              <a:gd name="connsiteY0" fmla="*/ 10859 h 11432"/>
              <a:gd name="connsiteX1" fmla="*/ 2810 w 12919"/>
              <a:gd name="connsiteY1" fmla="*/ 0 h 11432"/>
              <a:gd name="connsiteX2" fmla="*/ 12919 w 12919"/>
              <a:gd name="connsiteY2" fmla="*/ 11432 h 11432"/>
              <a:gd name="connsiteX3" fmla="*/ 0 w 12919"/>
              <a:gd name="connsiteY3" fmla="*/ 10859 h 11432"/>
              <a:gd name="connsiteX0" fmla="*/ 0 w 12919"/>
              <a:gd name="connsiteY0" fmla="*/ 10638 h 11211"/>
              <a:gd name="connsiteX1" fmla="*/ 3561 w 12919"/>
              <a:gd name="connsiteY1" fmla="*/ 0 h 11211"/>
              <a:gd name="connsiteX2" fmla="*/ 12919 w 12919"/>
              <a:gd name="connsiteY2" fmla="*/ 11211 h 11211"/>
              <a:gd name="connsiteX3" fmla="*/ 0 w 12919"/>
              <a:gd name="connsiteY3" fmla="*/ 10638 h 11211"/>
              <a:gd name="connsiteX0" fmla="*/ 0 w 12919"/>
              <a:gd name="connsiteY0" fmla="*/ 10823 h 11396"/>
              <a:gd name="connsiteX1" fmla="*/ 3744 w 12919"/>
              <a:gd name="connsiteY1" fmla="*/ 0 h 11396"/>
              <a:gd name="connsiteX2" fmla="*/ 12919 w 12919"/>
              <a:gd name="connsiteY2" fmla="*/ 11396 h 11396"/>
              <a:gd name="connsiteX3" fmla="*/ 0 w 12919"/>
              <a:gd name="connsiteY3" fmla="*/ 10823 h 11396"/>
              <a:gd name="connsiteX0" fmla="*/ 0 w 12919"/>
              <a:gd name="connsiteY0" fmla="*/ 10816 h 11389"/>
              <a:gd name="connsiteX1" fmla="*/ 4052 w 12919"/>
              <a:gd name="connsiteY1" fmla="*/ 0 h 11389"/>
              <a:gd name="connsiteX2" fmla="*/ 12919 w 12919"/>
              <a:gd name="connsiteY2" fmla="*/ 11389 h 11389"/>
              <a:gd name="connsiteX3" fmla="*/ 0 w 12919"/>
              <a:gd name="connsiteY3" fmla="*/ 10816 h 11389"/>
              <a:gd name="connsiteX0" fmla="*/ 2922 w 8867"/>
              <a:gd name="connsiteY0" fmla="*/ 11509 h 11509"/>
              <a:gd name="connsiteX1" fmla="*/ 0 w 8867"/>
              <a:gd name="connsiteY1" fmla="*/ 0 h 11509"/>
              <a:gd name="connsiteX2" fmla="*/ 8867 w 8867"/>
              <a:gd name="connsiteY2" fmla="*/ 11389 h 11509"/>
              <a:gd name="connsiteX3" fmla="*/ 2922 w 8867"/>
              <a:gd name="connsiteY3" fmla="*/ 11509 h 11509"/>
              <a:gd name="connsiteX0" fmla="*/ 2799 w 10000"/>
              <a:gd name="connsiteY0" fmla="*/ 9974 h 9974"/>
              <a:gd name="connsiteX1" fmla="*/ 0 w 10000"/>
              <a:gd name="connsiteY1" fmla="*/ 0 h 9974"/>
              <a:gd name="connsiteX2" fmla="*/ 10000 w 10000"/>
              <a:gd name="connsiteY2" fmla="*/ 9896 h 9974"/>
              <a:gd name="connsiteX3" fmla="*/ 2799 w 10000"/>
              <a:gd name="connsiteY3" fmla="*/ 9974 h 9974"/>
              <a:gd name="connsiteX0" fmla="*/ 2978 w 10179"/>
              <a:gd name="connsiteY0" fmla="*/ 10099 h 10099"/>
              <a:gd name="connsiteX1" fmla="*/ 0 w 10179"/>
              <a:gd name="connsiteY1" fmla="*/ 0 h 10099"/>
              <a:gd name="connsiteX2" fmla="*/ 10179 w 10179"/>
              <a:gd name="connsiteY2" fmla="*/ 10021 h 10099"/>
              <a:gd name="connsiteX3" fmla="*/ 2978 w 10179"/>
              <a:gd name="connsiteY3" fmla="*/ 10099 h 10099"/>
              <a:gd name="connsiteX0" fmla="*/ 7464 w 14665"/>
              <a:gd name="connsiteY0" fmla="*/ 9016 h 9016"/>
              <a:gd name="connsiteX1" fmla="*/ 0 w 14665"/>
              <a:gd name="connsiteY1" fmla="*/ 0 h 9016"/>
              <a:gd name="connsiteX2" fmla="*/ 14665 w 14665"/>
              <a:gd name="connsiteY2" fmla="*/ 8938 h 9016"/>
              <a:gd name="connsiteX3" fmla="*/ 7464 w 14665"/>
              <a:gd name="connsiteY3" fmla="*/ 9016 h 9016"/>
              <a:gd name="connsiteX0" fmla="*/ 4994 w 9904"/>
              <a:gd name="connsiteY0" fmla="*/ 9592 h 9592"/>
              <a:gd name="connsiteX1" fmla="*/ 0 w 9904"/>
              <a:gd name="connsiteY1" fmla="*/ 0 h 9592"/>
              <a:gd name="connsiteX2" fmla="*/ 9904 w 9904"/>
              <a:gd name="connsiteY2" fmla="*/ 9505 h 9592"/>
              <a:gd name="connsiteX3" fmla="*/ 4994 w 9904"/>
              <a:gd name="connsiteY3" fmla="*/ 9592 h 9592"/>
              <a:gd name="connsiteX0" fmla="*/ 6509 w 10000"/>
              <a:gd name="connsiteY0" fmla="*/ 10859 h 10859"/>
              <a:gd name="connsiteX1" fmla="*/ 0 w 10000"/>
              <a:gd name="connsiteY1" fmla="*/ 0 h 10859"/>
              <a:gd name="connsiteX2" fmla="*/ 10000 w 10000"/>
              <a:gd name="connsiteY2" fmla="*/ 9909 h 10859"/>
              <a:gd name="connsiteX3" fmla="*/ 6509 w 10000"/>
              <a:gd name="connsiteY3" fmla="*/ 10859 h 10859"/>
              <a:gd name="connsiteX0" fmla="*/ 6509 w 10484"/>
              <a:gd name="connsiteY0" fmla="*/ 10859 h 10859"/>
              <a:gd name="connsiteX1" fmla="*/ 0 w 10484"/>
              <a:gd name="connsiteY1" fmla="*/ 0 h 10859"/>
              <a:gd name="connsiteX2" fmla="*/ 10484 w 10484"/>
              <a:gd name="connsiteY2" fmla="*/ 9362 h 10859"/>
              <a:gd name="connsiteX3" fmla="*/ 6509 w 10484"/>
              <a:gd name="connsiteY3" fmla="*/ 10859 h 10859"/>
              <a:gd name="connsiteX0" fmla="*/ 6425 w 10484"/>
              <a:gd name="connsiteY0" fmla="*/ 10256 h 10256"/>
              <a:gd name="connsiteX1" fmla="*/ 0 w 10484"/>
              <a:gd name="connsiteY1" fmla="*/ 0 h 10256"/>
              <a:gd name="connsiteX2" fmla="*/ 10484 w 10484"/>
              <a:gd name="connsiteY2" fmla="*/ 9362 h 10256"/>
              <a:gd name="connsiteX3" fmla="*/ 6425 w 10484"/>
              <a:gd name="connsiteY3" fmla="*/ 10256 h 10256"/>
              <a:gd name="connsiteX0" fmla="*/ 7003 w 11062"/>
              <a:gd name="connsiteY0" fmla="*/ 10197 h 10197"/>
              <a:gd name="connsiteX1" fmla="*/ 0 w 11062"/>
              <a:gd name="connsiteY1" fmla="*/ 0 h 10197"/>
              <a:gd name="connsiteX2" fmla="*/ 11062 w 11062"/>
              <a:gd name="connsiteY2" fmla="*/ 9303 h 10197"/>
              <a:gd name="connsiteX3" fmla="*/ 7003 w 11062"/>
              <a:gd name="connsiteY3" fmla="*/ 10197 h 10197"/>
              <a:gd name="connsiteX0" fmla="*/ 7003 w 11217"/>
              <a:gd name="connsiteY0" fmla="*/ 10197 h 10197"/>
              <a:gd name="connsiteX1" fmla="*/ 0 w 11217"/>
              <a:gd name="connsiteY1" fmla="*/ 0 h 10197"/>
              <a:gd name="connsiteX2" fmla="*/ 11217 w 11217"/>
              <a:gd name="connsiteY2" fmla="*/ 9575 h 10197"/>
              <a:gd name="connsiteX3" fmla="*/ 7003 w 11217"/>
              <a:gd name="connsiteY3" fmla="*/ 10197 h 10197"/>
              <a:gd name="connsiteX0" fmla="*/ 6811 w 11217"/>
              <a:gd name="connsiteY0" fmla="*/ 10085 h 10085"/>
              <a:gd name="connsiteX1" fmla="*/ 0 w 11217"/>
              <a:gd name="connsiteY1" fmla="*/ 0 h 10085"/>
              <a:gd name="connsiteX2" fmla="*/ 11217 w 11217"/>
              <a:gd name="connsiteY2" fmla="*/ 9575 h 10085"/>
              <a:gd name="connsiteX3" fmla="*/ 6811 w 11217"/>
              <a:gd name="connsiteY3" fmla="*/ 10085 h 10085"/>
              <a:gd name="connsiteX0" fmla="*/ 6175 w 10581"/>
              <a:gd name="connsiteY0" fmla="*/ 10278 h 10278"/>
              <a:gd name="connsiteX1" fmla="*/ 0 w 10581"/>
              <a:gd name="connsiteY1" fmla="*/ 0 h 10278"/>
              <a:gd name="connsiteX2" fmla="*/ 10581 w 10581"/>
              <a:gd name="connsiteY2" fmla="*/ 9768 h 10278"/>
              <a:gd name="connsiteX3" fmla="*/ 6175 w 10581"/>
              <a:gd name="connsiteY3" fmla="*/ 10278 h 10278"/>
              <a:gd name="connsiteX0" fmla="*/ 6175 w 10721"/>
              <a:gd name="connsiteY0" fmla="*/ 10278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6175 w 10721"/>
              <a:gd name="connsiteY3" fmla="*/ 10278 h 10570"/>
              <a:gd name="connsiteX0" fmla="*/ 5728 w 10721"/>
              <a:gd name="connsiteY0" fmla="*/ 10057 h 10570"/>
              <a:gd name="connsiteX1" fmla="*/ 0 w 10721"/>
              <a:gd name="connsiteY1" fmla="*/ 0 h 10570"/>
              <a:gd name="connsiteX2" fmla="*/ 10721 w 10721"/>
              <a:gd name="connsiteY2" fmla="*/ 10570 h 10570"/>
              <a:gd name="connsiteX3" fmla="*/ 5728 w 10721"/>
              <a:gd name="connsiteY3" fmla="*/ 10057 h 10570"/>
              <a:gd name="connsiteX0" fmla="*/ 5728 w 10361"/>
              <a:gd name="connsiteY0" fmla="*/ 10057 h 10296"/>
              <a:gd name="connsiteX1" fmla="*/ 0 w 10361"/>
              <a:gd name="connsiteY1" fmla="*/ 0 h 10296"/>
              <a:gd name="connsiteX2" fmla="*/ 10361 w 10361"/>
              <a:gd name="connsiteY2" fmla="*/ 10296 h 10296"/>
              <a:gd name="connsiteX3" fmla="*/ 5728 w 10361"/>
              <a:gd name="connsiteY3" fmla="*/ 10057 h 10296"/>
              <a:gd name="connsiteX0" fmla="*/ 5829 w 10462"/>
              <a:gd name="connsiteY0" fmla="*/ 9968 h 10207"/>
              <a:gd name="connsiteX1" fmla="*/ 0 w 10462"/>
              <a:gd name="connsiteY1" fmla="*/ 0 h 10207"/>
              <a:gd name="connsiteX2" fmla="*/ 10462 w 10462"/>
              <a:gd name="connsiteY2" fmla="*/ 10207 h 10207"/>
              <a:gd name="connsiteX3" fmla="*/ 5829 w 10462"/>
              <a:gd name="connsiteY3" fmla="*/ 9968 h 10207"/>
              <a:gd name="connsiteX0" fmla="*/ 5885 w 10518"/>
              <a:gd name="connsiteY0" fmla="*/ 9975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885 w 10518"/>
              <a:gd name="connsiteY3" fmla="*/ 9975 h 10214"/>
              <a:gd name="connsiteX0" fmla="*/ 5923 w 10518"/>
              <a:gd name="connsiteY0" fmla="*/ 10134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5923 w 10518"/>
              <a:gd name="connsiteY3" fmla="*/ 10134 h 10214"/>
              <a:gd name="connsiteX0" fmla="*/ 6105 w 10518"/>
              <a:gd name="connsiteY0" fmla="*/ 9910 h 10214"/>
              <a:gd name="connsiteX1" fmla="*/ 0 w 10518"/>
              <a:gd name="connsiteY1" fmla="*/ 0 h 10214"/>
              <a:gd name="connsiteX2" fmla="*/ 10518 w 10518"/>
              <a:gd name="connsiteY2" fmla="*/ 10214 h 10214"/>
              <a:gd name="connsiteX3" fmla="*/ 6105 w 10518"/>
              <a:gd name="connsiteY3" fmla="*/ 9910 h 10214"/>
              <a:gd name="connsiteX0" fmla="*/ 6105 w 10206"/>
              <a:gd name="connsiteY0" fmla="*/ 9910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105 w 10206"/>
              <a:gd name="connsiteY3" fmla="*/ 9910 h 10024"/>
              <a:gd name="connsiteX0" fmla="*/ 6767 w 10206"/>
              <a:gd name="connsiteY0" fmla="*/ 9745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6767 w 10206"/>
              <a:gd name="connsiteY3" fmla="*/ 9745 h 10024"/>
              <a:gd name="connsiteX0" fmla="*/ 5736 w 10206"/>
              <a:gd name="connsiteY0" fmla="*/ 9672 h 10024"/>
              <a:gd name="connsiteX1" fmla="*/ 0 w 10206"/>
              <a:gd name="connsiteY1" fmla="*/ 0 h 10024"/>
              <a:gd name="connsiteX2" fmla="*/ 10206 w 10206"/>
              <a:gd name="connsiteY2" fmla="*/ 10024 h 10024"/>
              <a:gd name="connsiteX3" fmla="*/ 5736 w 10206"/>
              <a:gd name="connsiteY3" fmla="*/ 9672 h 10024"/>
              <a:gd name="connsiteX0" fmla="*/ 5736 w 9785"/>
              <a:gd name="connsiteY0" fmla="*/ 9672 h 9893"/>
              <a:gd name="connsiteX1" fmla="*/ 0 w 9785"/>
              <a:gd name="connsiteY1" fmla="*/ 0 h 9893"/>
              <a:gd name="connsiteX2" fmla="*/ 9785 w 9785"/>
              <a:gd name="connsiteY2" fmla="*/ 9893 h 9893"/>
              <a:gd name="connsiteX3" fmla="*/ 5736 w 9785"/>
              <a:gd name="connsiteY3" fmla="*/ 9672 h 9893"/>
              <a:gd name="connsiteX0" fmla="*/ 6518 w 10000"/>
              <a:gd name="connsiteY0" fmla="*/ 9853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518 w 10000"/>
              <a:gd name="connsiteY3" fmla="*/ 9853 h 10000"/>
              <a:gd name="connsiteX0" fmla="*/ 6343 w 10000"/>
              <a:gd name="connsiteY0" fmla="*/ 9497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343 w 10000"/>
              <a:gd name="connsiteY3" fmla="*/ 9497 h 10000"/>
              <a:gd name="connsiteX0" fmla="*/ 6343 w 9801"/>
              <a:gd name="connsiteY0" fmla="*/ 9497 h 9693"/>
              <a:gd name="connsiteX1" fmla="*/ 0 w 9801"/>
              <a:gd name="connsiteY1" fmla="*/ 0 h 9693"/>
              <a:gd name="connsiteX2" fmla="*/ 9801 w 9801"/>
              <a:gd name="connsiteY2" fmla="*/ 9693 h 9693"/>
              <a:gd name="connsiteX3" fmla="*/ 6343 w 9801"/>
              <a:gd name="connsiteY3" fmla="*/ 9497 h 9693"/>
              <a:gd name="connsiteX0" fmla="*/ 6472 w 9872"/>
              <a:gd name="connsiteY0" fmla="*/ 9798 h 10154"/>
              <a:gd name="connsiteX1" fmla="*/ 0 w 9872"/>
              <a:gd name="connsiteY1" fmla="*/ 0 h 10154"/>
              <a:gd name="connsiteX2" fmla="*/ 9872 w 9872"/>
              <a:gd name="connsiteY2" fmla="*/ 10154 h 10154"/>
              <a:gd name="connsiteX3" fmla="*/ 6472 w 9872"/>
              <a:gd name="connsiteY3" fmla="*/ 9798 h 10154"/>
              <a:gd name="connsiteX0" fmla="*/ 6959 w 10000"/>
              <a:gd name="connsiteY0" fmla="*/ 9276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959 w 10000"/>
              <a:gd name="connsiteY3" fmla="*/ 9276 h 10000"/>
              <a:gd name="connsiteX0" fmla="*/ 6959 w 11493"/>
              <a:gd name="connsiteY0" fmla="*/ 9276 h 9454"/>
              <a:gd name="connsiteX1" fmla="*/ 0 w 11493"/>
              <a:gd name="connsiteY1" fmla="*/ 0 h 9454"/>
              <a:gd name="connsiteX2" fmla="*/ 11493 w 11493"/>
              <a:gd name="connsiteY2" fmla="*/ 9454 h 9454"/>
              <a:gd name="connsiteX3" fmla="*/ 6959 w 11493"/>
              <a:gd name="connsiteY3" fmla="*/ 9276 h 9454"/>
              <a:gd name="connsiteX0" fmla="*/ 6055 w 10567"/>
              <a:gd name="connsiteY0" fmla="*/ 9812 h 10816"/>
              <a:gd name="connsiteX1" fmla="*/ 0 w 10567"/>
              <a:gd name="connsiteY1" fmla="*/ 0 h 10816"/>
              <a:gd name="connsiteX2" fmla="*/ 10567 w 10567"/>
              <a:gd name="connsiteY2" fmla="*/ 10816 h 10816"/>
              <a:gd name="connsiteX3" fmla="*/ 6055 w 10567"/>
              <a:gd name="connsiteY3" fmla="*/ 9812 h 10816"/>
              <a:gd name="connsiteX0" fmla="*/ 6055 w 9756"/>
              <a:gd name="connsiteY0" fmla="*/ 9812 h 10338"/>
              <a:gd name="connsiteX1" fmla="*/ 0 w 9756"/>
              <a:gd name="connsiteY1" fmla="*/ 0 h 10338"/>
              <a:gd name="connsiteX2" fmla="*/ 9756 w 9756"/>
              <a:gd name="connsiteY2" fmla="*/ 10338 h 10338"/>
              <a:gd name="connsiteX3" fmla="*/ 6055 w 9756"/>
              <a:gd name="connsiteY3" fmla="*/ 9812 h 10338"/>
              <a:gd name="connsiteX0" fmla="*/ 6031 w 10000"/>
              <a:gd name="connsiteY0" fmla="*/ 9249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031 w 10000"/>
              <a:gd name="connsiteY3" fmla="*/ 9249 h 10000"/>
              <a:gd name="connsiteX0" fmla="*/ 6031 w 9553"/>
              <a:gd name="connsiteY0" fmla="*/ 9249 h 10170"/>
              <a:gd name="connsiteX1" fmla="*/ 0 w 9553"/>
              <a:gd name="connsiteY1" fmla="*/ 0 h 10170"/>
              <a:gd name="connsiteX2" fmla="*/ 9553 w 9553"/>
              <a:gd name="connsiteY2" fmla="*/ 10170 h 10170"/>
              <a:gd name="connsiteX3" fmla="*/ 6031 w 9553"/>
              <a:gd name="connsiteY3" fmla="*/ 9249 h 10170"/>
              <a:gd name="connsiteX0" fmla="*/ 6313 w 9610"/>
              <a:gd name="connsiteY0" fmla="*/ 9094 h 9607"/>
              <a:gd name="connsiteX1" fmla="*/ 0 w 9610"/>
              <a:gd name="connsiteY1" fmla="*/ 0 h 9607"/>
              <a:gd name="connsiteX2" fmla="*/ 9610 w 9610"/>
              <a:gd name="connsiteY2" fmla="*/ 9607 h 9607"/>
              <a:gd name="connsiteX3" fmla="*/ 6313 w 9610"/>
              <a:gd name="connsiteY3" fmla="*/ 9094 h 9607"/>
              <a:gd name="connsiteX0" fmla="*/ 6498 w 10000"/>
              <a:gd name="connsiteY0" fmla="*/ 9724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6498 w 10000"/>
              <a:gd name="connsiteY3" fmla="*/ 9724 h 10000"/>
              <a:gd name="connsiteX0" fmla="*/ 5141 w 8643"/>
              <a:gd name="connsiteY0" fmla="*/ 8706 h 8982"/>
              <a:gd name="connsiteX1" fmla="*/ 0 w 8643"/>
              <a:gd name="connsiteY1" fmla="*/ 0 h 8982"/>
              <a:gd name="connsiteX2" fmla="*/ 8643 w 8643"/>
              <a:gd name="connsiteY2" fmla="*/ 8982 h 8982"/>
              <a:gd name="connsiteX3" fmla="*/ 5141 w 8643"/>
              <a:gd name="connsiteY3" fmla="*/ 8706 h 8982"/>
              <a:gd name="connsiteX0" fmla="*/ 5060 w 10000"/>
              <a:gd name="connsiteY0" fmla="*/ 9806 h 10000"/>
              <a:gd name="connsiteX1" fmla="*/ 0 w 10000"/>
              <a:gd name="connsiteY1" fmla="*/ 0 h 10000"/>
              <a:gd name="connsiteX2" fmla="*/ 10000 w 10000"/>
              <a:gd name="connsiteY2" fmla="*/ 10000 h 10000"/>
              <a:gd name="connsiteX3" fmla="*/ 5060 w 10000"/>
              <a:gd name="connsiteY3" fmla="*/ 9806 h 10000"/>
              <a:gd name="connsiteX0" fmla="*/ 4228 w 9168"/>
              <a:gd name="connsiteY0" fmla="*/ 9676 h 9870"/>
              <a:gd name="connsiteX1" fmla="*/ 0 w 9168"/>
              <a:gd name="connsiteY1" fmla="*/ 0 h 9870"/>
              <a:gd name="connsiteX2" fmla="*/ 9168 w 9168"/>
              <a:gd name="connsiteY2" fmla="*/ 9870 h 9870"/>
              <a:gd name="connsiteX3" fmla="*/ 4228 w 9168"/>
              <a:gd name="connsiteY3" fmla="*/ 9676 h 9870"/>
              <a:gd name="connsiteX0" fmla="*/ 4612 w 10168"/>
              <a:gd name="connsiteY0" fmla="*/ 9803 h 9972"/>
              <a:gd name="connsiteX1" fmla="*/ 0 w 10168"/>
              <a:gd name="connsiteY1" fmla="*/ 0 h 9972"/>
              <a:gd name="connsiteX2" fmla="*/ 10168 w 10168"/>
              <a:gd name="connsiteY2" fmla="*/ 9972 h 9972"/>
              <a:gd name="connsiteX3" fmla="*/ 4612 w 10168"/>
              <a:gd name="connsiteY3" fmla="*/ 9803 h 9972"/>
              <a:gd name="connsiteX0" fmla="*/ 4536 w 10058"/>
              <a:gd name="connsiteY0" fmla="*/ 9831 h 9831"/>
              <a:gd name="connsiteX1" fmla="*/ 0 w 10058"/>
              <a:gd name="connsiteY1" fmla="*/ 0 h 9831"/>
              <a:gd name="connsiteX2" fmla="*/ 10058 w 10058"/>
              <a:gd name="connsiteY2" fmla="*/ 9819 h 9831"/>
              <a:gd name="connsiteX3" fmla="*/ 4536 w 10058"/>
              <a:gd name="connsiteY3" fmla="*/ 9831 h 9831"/>
              <a:gd name="connsiteX0" fmla="*/ 4201 w 10000"/>
              <a:gd name="connsiteY0" fmla="*/ 9996 h 9996"/>
              <a:gd name="connsiteX1" fmla="*/ 0 w 10000"/>
              <a:gd name="connsiteY1" fmla="*/ 0 h 9996"/>
              <a:gd name="connsiteX2" fmla="*/ 10000 w 10000"/>
              <a:gd name="connsiteY2" fmla="*/ 9988 h 9996"/>
              <a:gd name="connsiteX3" fmla="*/ 4201 w 10000"/>
              <a:gd name="connsiteY3" fmla="*/ 9996 h 9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9996">
                <a:moveTo>
                  <a:pt x="4201" y="9996"/>
                </a:moveTo>
                <a:lnTo>
                  <a:pt x="0" y="0"/>
                </a:lnTo>
                <a:lnTo>
                  <a:pt x="10000" y="9988"/>
                </a:lnTo>
                <a:lnTo>
                  <a:pt x="4201" y="9996"/>
                </a:lnTo>
                <a:close/>
              </a:path>
            </a:pathLst>
          </a:custGeom>
          <a:gradFill>
            <a:gsLst>
              <a:gs pos="0">
                <a:schemeClr val="tx1"/>
              </a:gs>
              <a:gs pos="60000">
                <a:srgbClr val="0EC212">
                  <a:lumMod val="85000"/>
                  <a:lumOff val="15000"/>
                  <a:alpha val="5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grpSp>
        <p:nvGrpSpPr>
          <p:cNvPr id="60" name="Group 59"/>
          <p:cNvGrpSpPr/>
          <p:nvPr/>
        </p:nvGrpSpPr>
        <p:grpSpPr>
          <a:xfrm>
            <a:off x="4116341" y="5280025"/>
            <a:ext cx="3763778" cy="1236386"/>
            <a:chOff x="4839346" y="5526363"/>
            <a:chExt cx="3237853" cy="1063622"/>
          </a:xfrm>
        </p:grpSpPr>
        <p:sp>
          <p:nvSpPr>
            <p:cNvPr id="61" name="Rectangle 60"/>
            <p:cNvSpPr/>
            <p:nvPr/>
          </p:nvSpPr>
          <p:spPr>
            <a:xfrm>
              <a:off x="5036643" y="5746580"/>
              <a:ext cx="1143000" cy="4572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ight Triangle 61"/>
            <p:cNvSpPr/>
            <p:nvPr/>
          </p:nvSpPr>
          <p:spPr>
            <a:xfrm rot="16200000">
              <a:off x="5804780" y="5538257"/>
              <a:ext cx="166539" cy="58318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605046" y="5913119"/>
              <a:ext cx="2286000" cy="4561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Isosceles Triangle 63"/>
            <p:cNvSpPr/>
            <p:nvPr/>
          </p:nvSpPr>
          <p:spPr>
            <a:xfrm rot="5400000">
              <a:off x="4587824" y="5777885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Isosceles Triangle 64"/>
            <p:cNvSpPr/>
            <p:nvPr/>
          </p:nvSpPr>
          <p:spPr>
            <a:xfrm rot="16200000">
              <a:off x="7431088" y="5943874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Text Box 17"/>
          <p:cNvSpPr txBox="1">
            <a:spLocks noChangeArrowheads="1"/>
          </p:cNvSpPr>
          <p:nvPr/>
        </p:nvSpPr>
        <p:spPr bwMode="auto">
          <a:xfrm>
            <a:off x="5092575" y="5793490"/>
            <a:ext cx="23288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100" b="1" dirty="0">
                <a:solidFill>
                  <a:schemeClr val="bg1"/>
                </a:solidFill>
              </a:rPr>
              <a:t>10 mph too LOW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155700" y="914400"/>
            <a:ext cx="7583377" cy="5267152"/>
            <a:chOff x="917688" y="2141419"/>
            <a:chExt cx="6061236" cy="4203522"/>
          </a:xfrm>
        </p:grpSpPr>
        <p:grpSp>
          <p:nvGrpSpPr>
            <p:cNvPr id="68" name="Group 67"/>
            <p:cNvGrpSpPr/>
            <p:nvPr/>
          </p:nvGrpSpPr>
          <p:grpSpPr>
            <a:xfrm>
              <a:off x="917688" y="3097286"/>
              <a:ext cx="2862599" cy="2343914"/>
              <a:chOff x="917688" y="3097286"/>
              <a:chExt cx="2862599" cy="2343914"/>
            </a:xfrm>
            <a:noFill/>
          </p:grpSpPr>
          <p:sp>
            <p:nvSpPr>
              <p:cNvPr id="73" name="Arc 72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Arc 73"/>
              <p:cNvSpPr/>
              <p:nvPr/>
            </p:nvSpPr>
            <p:spPr>
              <a:xfrm rot="2737500">
                <a:off x="1114594" y="3529242"/>
                <a:ext cx="1549892" cy="1523863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Arc 74"/>
              <p:cNvSpPr/>
              <p:nvPr/>
            </p:nvSpPr>
            <p:spPr>
              <a:xfrm rot="2737500">
                <a:off x="1192874" y="3330380"/>
                <a:ext cx="1999520" cy="2046648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Arc 75"/>
              <p:cNvSpPr/>
              <p:nvPr/>
            </p:nvSpPr>
            <p:spPr>
              <a:xfrm rot="2737500">
                <a:off x="1441880" y="3102793"/>
                <a:ext cx="2343914" cy="2332900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Arc 68"/>
            <p:cNvSpPr/>
            <p:nvPr/>
          </p:nvSpPr>
          <p:spPr>
            <a:xfrm rot="2737500">
              <a:off x="1827533" y="2901740"/>
              <a:ext cx="2718817" cy="271881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Arc 69"/>
            <p:cNvSpPr/>
            <p:nvPr/>
          </p:nvSpPr>
          <p:spPr>
            <a:xfrm rot="2737500">
              <a:off x="2113298" y="2619092"/>
              <a:ext cx="3236365" cy="323636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Arc 70"/>
            <p:cNvSpPr/>
            <p:nvPr/>
          </p:nvSpPr>
          <p:spPr>
            <a:xfrm rot="2737500">
              <a:off x="2515335" y="2420101"/>
              <a:ext cx="3683555" cy="3683555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Arc 71"/>
            <p:cNvSpPr/>
            <p:nvPr/>
          </p:nvSpPr>
          <p:spPr>
            <a:xfrm rot="2737500">
              <a:off x="2775402" y="2141419"/>
              <a:ext cx="4203522" cy="4203522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Text Box 33"/>
          <p:cNvSpPr txBox="1">
            <a:spLocks noChangeArrowheads="1"/>
          </p:cNvSpPr>
          <p:nvPr/>
        </p:nvSpPr>
        <p:spPr bwMode="auto">
          <a:xfrm>
            <a:off x="5387195" y="2470099"/>
            <a:ext cx="1997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Target 60 mph</a:t>
            </a:r>
          </a:p>
        </p:txBody>
      </p:sp>
    </p:spTree>
    <p:extLst>
      <p:ext uri="{BB962C8B-B14F-4D97-AF65-F5344CB8AC3E}">
        <p14:creationId xmlns:p14="http://schemas.microsoft.com/office/powerpoint/2010/main" val="271137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13 -0.4706 L 0.25729 -0.31527 C 0.24583 -0.28495 0.22135 -0.24143 0.19444 -0.1993 C 0.16093 -0.15231 0.13211 -0.11828 0.10972 -0.09815 L 4.16667E-6 -2.96296E-6 " pathEditMode="relative" rAng="2531471" ptsTypes="FffFF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92" y="25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8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64" grpId="0"/>
      <p:bldP spid="26665" grpId="0"/>
      <p:bldP spid="26666" grpId="0"/>
      <p:bldP spid="26667" grpId="0"/>
      <p:bldP spid="26668" grpId="0"/>
      <p:bldP spid="56" grpId="0"/>
      <p:bldP spid="59" grpId="0" animBg="1"/>
      <p:bldP spid="5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795528" y="1430451"/>
            <a:ext cx="10424160" cy="1998549"/>
            <a:chOff x="-795528" y="3564050"/>
            <a:chExt cx="10424160" cy="1998549"/>
          </a:xfrm>
        </p:grpSpPr>
        <p:sp>
          <p:nvSpPr>
            <p:cNvPr id="52" name="Rectangle 51"/>
            <p:cNvSpPr/>
            <p:nvPr/>
          </p:nvSpPr>
          <p:spPr>
            <a:xfrm>
              <a:off x="-526676" y="3564050"/>
              <a:ext cx="10051676" cy="199854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412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-383081" y="3694644"/>
              <a:ext cx="9764486" cy="1737360"/>
            </a:xfrm>
            <a:prstGeom prst="rect">
              <a:avLst/>
            </a:prstGeom>
            <a:noFill/>
            <a:ln w="38100">
              <a:solidFill>
                <a:srgbClr val="EFA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Line 5"/>
            <p:cNvSpPr>
              <a:spLocks noChangeShapeType="1"/>
            </p:cNvSpPr>
            <p:nvPr/>
          </p:nvSpPr>
          <p:spPr bwMode="auto">
            <a:xfrm>
              <a:off x="-795528" y="4529063"/>
              <a:ext cx="10424160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9" y="2463986"/>
            <a:ext cx="1606299" cy="783338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825" y="1318557"/>
            <a:ext cx="694280" cy="1408478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12" r="51841"/>
          <a:stretch/>
        </p:blipFill>
        <p:spPr>
          <a:xfrm>
            <a:off x="379858" y="3247324"/>
            <a:ext cx="3926584" cy="1382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5" b="52567"/>
          <a:stretch/>
        </p:blipFill>
        <p:spPr>
          <a:xfrm>
            <a:off x="5407989" y="3048000"/>
            <a:ext cx="2988299" cy="2220551"/>
          </a:xfrm>
          <a:prstGeom prst="rect">
            <a:avLst/>
          </a:prstGeom>
        </p:spPr>
      </p:pic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498475" y="5633317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Actual Speeds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498475" y="6147667"/>
            <a:ext cx="184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Cosine Effect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2555875" y="5214217"/>
            <a:ext cx="213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CS  -  PS  =  TS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2555875" y="5652367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50  =  60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2555875" y="6166717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40  =  70</a:t>
            </a: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115924" y="1908271"/>
            <a:ext cx="944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</a:rPr>
              <a:t>Patrol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917404" y="1009889"/>
            <a:ext cx="5102112" cy="3565733"/>
            <a:chOff x="917688" y="1802972"/>
            <a:chExt cx="7059130" cy="4933442"/>
          </a:xfrm>
        </p:grpSpPr>
        <p:grpSp>
          <p:nvGrpSpPr>
            <p:cNvPr id="40" name="Group 39"/>
            <p:cNvGrpSpPr/>
            <p:nvPr/>
          </p:nvGrpSpPr>
          <p:grpSpPr>
            <a:xfrm>
              <a:off x="917688" y="3097286"/>
              <a:ext cx="2862599" cy="2343914"/>
              <a:chOff x="917688" y="3097286"/>
              <a:chExt cx="2862599" cy="2343914"/>
            </a:xfrm>
            <a:noFill/>
          </p:grpSpPr>
          <p:sp>
            <p:nvSpPr>
              <p:cNvPr id="46" name="Arc 45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c 46"/>
              <p:cNvSpPr/>
              <p:nvPr/>
            </p:nvSpPr>
            <p:spPr>
              <a:xfrm rot="2737500">
                <a:off x="1114594" y="3529242"/>
                <a:ext cx="1549892" cy="1523863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Arc 47"/>
              <p:cNvSpPr/>
              <p:nvPr/>
            </p:nvSpPr>
            <p:spPr>
              <a:xfrm rot="2737500">
                <a:off x="1192874" y="3330380"/>
                <a:ext cx="1999520" cy="2046648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Arc 48"/>
              <p:cNvSpPr/>
              <p:nvPr/>
            </p:nvSpPr>
            <p:spPr>
              <a:xfrm rot="2737500">
                <a:off x="1441880" y="3102793"/>
                <a:ext cx="2343914" cy="2332900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Arc 40"/>
            <p:cNvSpPr/>
            <p:nvPr/>
          </p:nvSpPr>
          <p:spPr>
            <a:xfrm rot="2737500">
              <a:off x="1899811" y="2901740"/>
              <a:ext cx="2718817" cy="271881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c 41"/>
            <p:cNvSpPr/>
            <p:nvPr/>
          </p:nvSpPr>
          <p:spPr>
            <a:xfrm rot="2737500">
              <a:off x="2113298" y="2619092"/>
              <a:ext cx="3236365" cy="323636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Arc 42"/>
            <p:cNvSpPr/>
            <p:nvPr/>
          </p:nvSpPr>
          <p:spPr>
            <a:xfrm rot="2737500">
              <a:off x="2515335" y="2420101"/>
              <a:ext cx="3683555" cy="3683555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Arc 43"/>
            <p:cNvSpPr/>
            <p:nvPr/>
          </p:nvSpPr>
          <p:spPr>
            <a:xfrm rot="2737500">
              <a:off x="2775402" y="2141419"/>
              <a:ext cx="4203522" cy="4203522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Arc 44"/>
            <p:cNvSpPr/>
            <p:nvPr/>
          </p:nvSpPr>
          <p:spPr>
            <a:xfrm rot="2737500">
              <a:off x="3019680" y="1779276"/>
              <a:ext cx="4933442" cy="4980834"/>
            </a:xfrm>
            <a:prstGeom prst="arc">
              <a:avLst>
                <a:gd name="adj1" fmla="val 16015466"/>
                <a:gd name="adj2" fmla="val 21548252"/>
              </a:avLst>
            </a:prstGeom>
            <a:ln w="57150">
              <a:solidFill>
                <a:srgbClr val="FF0000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6508329" y="2463986"/>
            <a:ext cx="20072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Target 60 mph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MOVING EXAMPLE 3</a:t>
            </a:r>
          </a:p>
        </p:txBody>
      </p:sp>
      <p:sp>
        <p:nvSpPr>
          <p:cNvPr id="56" name="Text Box 17"/>
          <p:cNvSpPr txBox="1">
            <a:spLocks noChangeArrowheads="1"/>
          </p:cNvSpPr>
          <p:nvPr/>
        </p:nvSpPr>
        <p:spPr bwMode="auto">
          <a:xfrm>
            <a:off x="1241316" y="4070538"/>
            <a:ext cx="64511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500" b="1" dirty="0">
                <a:solidFill>
                  <a:srgbClr val="5C4233"/>
                </a:solidFill>
              </a:rPr>
              <a:t>Fence</a:t>
            </a: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6188233" y="5256202"/>
            <a:ext cx="177625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500" b="1" dirty="0">
                <a:solidFill>
                  <a:srgbClr val="EC9D40"/>
                </a:solidFill>
              </a:rPr>
              <a:t>Large Building – etc.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116341" y="5579367"/>
            <a:ext cx="3763778" cy="1236386"/>
            <a:chOff x="4839346" y="5526363"/>
            <a:chExt cx="3237853" cy="1063622"/>
          </a:xfrm>
        </p:grpSpPr>
        <p:sp>
          <p:nvSpPr>
            <p:cNvPr id="7" name="Rectangle 6"/>
            <p:cNvSpPr/>
            <p:nvPr/>
          </p:nvSpPr>
          <p:spPr>
            <a:xfrm>
              <a:off x="5036643" y="5746580"/>
              <a:ext cx="1143000" cy="4572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ight Triangle 4"/>
            <p:cNvSpPr/>
            <p:nvPr/>
          </p:nvSpPr>
          <p:spPr>
            <a:xfrm rot="16200000">
              <a:off x="5804780" y="5538257"/>
              <a:ext cx="166539" cy="58318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5046" y="5913119"/>
              <a:ext cx="2286000" cy="4561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Isosceles Triangle 7"/>
            <p:cNvSpPr/>
            <p:nvPr/>
          </p:nvSpPr>
          <p:spPr>
            <a:xfrm rot="5400000">
              <a:off x="4587824" y="5777885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Isosceles Triangle 59"/>
            <p:cNvSpPr/>
            <p:nvPr/>
          </p:nvSpPr>
          <p:spPr>
            <a:xfrm rot="16200000">
              <a:off x="7431088" y="5943874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5092575" y="6092832"/>
            <a:ext cx="23288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100" b="1" dirty="0">
                <a:solidFill>
                  <a:schemeClr val="bg1"/>
                </a:solidFill>
              </a:rPr>
              <a:t>10 mph too HIGH</a:t>
            </a:r>
          </a:p>
        </p:txBody>
      </p:sp>
    </p:spTree>
    <p:extLst>
      <p:ext uri="{BB962C8B-B14F-4D97-AF65-F5344CB8AC3E}">
        <p14:creationId xmlns:p14="http://schemas.microsoft.com/office/powerpoint/2010/main" val="14723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0" grpId="0"/>
      <p:bldP spid="27661" grpId="0"/>
      <p:bldP spid="27662" grpId="0"/>
      <p:bldP spid="27663" grpId="0"/>
      <p:bldP spid="27664" grpId="0"/>
      <p:bldP spid="27675" grpId="0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SCIENTIFIC PRINCIPLES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val="25581551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992"/>
            <a:ext cx="9144000" cy="5017007"/>
          </a:xfrm>
          <a:prstGeom prst="rect">
            <a:avLst/>
          </a:prstGeom>
        </p:spPr>
      </p:pic>
      <p:cxnSp>
        <p:nvCxnSpPr>
          <p:cNvPr id="73" name="Straight Arrow Connector 6"/>
          <p:cNvCxnSpPr>
            <a:cxnSpLocks noChangeShapeType="1"/>
          </p:cNvCxnSpPr>
          <p:nvPr/>
        </p:nvCxnSpPr>
        <p:spPr bwMode="auto">
          <a:xfrm flipH="1" flipV="1">
            <a:off x="1524000" y="5135563"/>
            <a:ext cx="6166104" cy="26043"/>
          </a:xfrm>
          <a:prstGeom prst="straightConnector1">
            <a:avLst/>
          </a:prstGeom>
          <a:noFill/>
          <a:ln w="66675" cap="flat" algn="ctr">
            <a:gradFill>
              <a:gsLst>
                <a:gs pos="28000">
                  <a:srgbClr val="80AF5B"/>
                </a:gs>
                <a:gs pos="88000">
                  <a:schemeClr val="bg1">
                    <a:alpha val="0"/>
                  </a:schemeClr>
                </a:gs>
              </a:gsLst>
              <a:lin ang="10800000" scaled="0"/>
            </a:gra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/>
          <p:cNvGrpSpPr/>
          <p:nvPr/>
        </p:nvGrpSpPr>
        <p:grpSpPr>
          <a:xfrm>
            <a:off x="3344802" y="4971989"/>
            <a:ext cx="947738" cy="336551"/>
            <a:chOff x="2973387" y="4983480"/>
            <a:chExt cx="947738" cy="336551"/>
          </a:xfrm>
        </p:grpSpPr>
        <p:sp>
          <p:nvSpPr>
            <p:cNvPr id="28713" name="Rectangle 41"/>
            <p:cNvSpPr>
              <a:spLocks noChangeArrowheads="1"/>
            </p:cNvSpPr>
            <p:nvPr/>
          </p:nvSpPr>
          <p:spPr bwMode="auto">
            <a:xfrm>
              <a:off x="2980531" y="5024446"/>
              <a:ext cx="933450" cy="27432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0AF5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712" name="Text Box 40"/>
            <p:cNvSpPr txBox="1">
              <a:spLocks noChangeArrowheads="1"/>
            </p:cNvSpPr>
            <p:nvPr/>
          </p:nvSpPr>
          <p:spPr bwMode="auto">
            <a:xfrm>
              <a:off x="2973387" y="4983480"/>
              <a:ext cx="947738" cy="336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zero mph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65057" y="4994667"/>
            <a:ext cx="520700" cy="396876"/>
            <a:chOff x="4391025" y="4953000"/>
            <a:chExt cx="520700" cy="396876"/>
          </a:xfrm>
        </p:grpSpPr>
        <p:sp>
          <p:nvSpPr>
            <p:cNvPr id="28738" name="Rectangle 66"/>
            <p:cNvSpPr>
              <a:spLocks noChangeArrowheads="1"/>
            </p:cNvSpPr>
            <p:nvPr/>
          </p:nvSpPr>
          <p:spPr bwMode="auto">
            <a:xfrm>
              <a:off x="4413250" y="4976813"/>
              <a:ext cx="476250" cy="3429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0AF5B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737" name="Text Box 65"/>
            <p:cNvSpPr txBox="1">
              <a:spLocks noChangeArrowheads="1"/>
            </p:cNvSpPr>
            <p:nvPr/>
          </p:nvSpPr>
          <p:spPr bwMode="auto">
            <a:xfrm>
              <a:off x="4391025" y="4953000"/>
              <a:ext cx="520700" cy="396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90</a:t>
              </a:r>
              <a:r>
                <a:rPr lang="en-US" altLang="en-US" sz="2000" baseline="30000" dirty="0"/>
                <a:t>o</a:t>
              </a:r>
              <a:endParaRPr lang="en-US" altLang="en-US" sz="2000" dirty="0"/>
            </a:p>
          </p:txBody>
        </p:sp>
      </p:grpSp>
      <p:cxnSp>
        <p:nvCxnSpPr>
          <p:cNvPr id="86" name="Straight Arrow Connector 6"/>
          <p:cNvCxnSpPr>
            <a:cxnSpLocks noChangeShapeType="1"/>
          </p:cNvCxnSpPr>
          <p:nvPr/>
        </p:nvCxnSpPr>
        <p:spPr bwMode="auto">
          <a:xfrm flipH="1" flipV="1">
            <a:off x="2514600" y="4208464"/>
            <a:ext cx="4821499" cy="972732"/>
          </a:xfrm>
          <a:prstGeom prst="straightConnector1">
            <a:avLst/>
          </a:prstGeom>
          <a:noFill/>
          <a:ln w="66675" algn="ctr">
            <a:gradFill>
              <a:gsLst>
                <a:gs pos="28000">
                  <a:srgbClr val="FBC78C"/>
                </a:gs>
                <a:gs pos="88000">
                  <a:schemeClr val="bg1">
                    <a:alpha val="0"/>
                  </a:schemeClr>
                </a:gs>
              </a:gsLst>
              <a:lin ang="10800000" scaled="0"/>
            </a:gra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1" name="Group 20"/>
          <p:cNvGrpSpPr/>
          <p:nvPr/>
        </p:nvGrpSpPr>
        <p:grpSpPr>
          <a:xfrm>
            <a:off x="4054177" y="4414558"/>
            <a:ext cx="800100" cy="336550"/>
            <a:chOff x="3210699" y="4231095"/>
            <a:chExt cx="800100" cy="336550"/>
          </a:xfrm>
        </p:grpSpPr>
        <p:sp>
          <p:nvSpPr>
            <p:cNvPr id="28716" name="Rectangle 44"/>
            <p:cNvSpPr>
              <a:spLocks noChangeArrowheads="1"/>
            </p:cNvSpPr>
            <p:nvPr/>
          </p:nvSpPr>
          <p:spPr bwMode="auto">
            <a:xfrm>
              <a:off x="3220225" y="4263546"/>
              <a:ext cx="781050" cy="285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BC78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717" name="Text Box 45"/>
            <p:cNvSpPr txBox="1">
              <a:spLocks noChangeArrowheads="1"/>
            </p:cNvSpPr>
            <p:nvPr/>
          </p:nvSpPr>
          <p:spPr bwMode="auto">
            <a:xfrm>
              <a:off x="3210699" y="4231095"/>
              <a:ext cx="8001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25 mph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48817" y="4494841"/>
            <a:ext cx="520700" cy="396876"/>
            <a:chOff x="4450675" y="4410196"/>
            <a:chExt cx="520700" cy="396876"/>
          </a:xfrm>
        </p:grpSpPr>
        <p:sp>
          <p:nvSpPr>
            <p:cNvPr id="28741" name="Rectangle 69"/>
            <p:cNvSpPr>
              <a:spLocks noChangeArrowheads="1"/>
            </p:cNvSpPr>
            <p:nvPr/>
          </p:nvSpPr>
          <p:spPr bwMode="auto">
            <a:xfrm>
              <a:off x="4472900" y="4445133"/>
              <a:ext cx="476250" cy="3429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BC78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742" name="Text Box 70"/>
            <p:cNvSpPr txBox="1">
              <a:spLocks noChangeArrowheads="1"/>
            </p:cNvSpPr>
            <p:nvPr/>
          </p:nvSpPr>
          <p:spPr bwMode="auto">
            <a:xfrm>
              <a:off x="4450675" y="4410196"/>
              <a:ext cx="520700" cy="396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60</a:t>
              </a:r>
              <a:r>
                <a:rPr lang="en-US" altLang="en-US" sz="2000" baseline="30000" dirty="0"/>
                <a:t>o</a:t>
              </a:r>
              <a:endParaRPr lang="en-US" altLang="en-US" sz="2000" dirty="0"/>
            </a:p>
          </p:txBody>
        </p:sp>
      </p:grpSp>
      <p:cxnSp>
        <p:nvCxnSpPr>
          <p:cNvPr id="99" name="Straight Arrow Connector 6"/>
          <p:cNvCxnSpPr>
            <a:cxnSpLocks noChangeShapeType="1"/>
          </p:cNvCxnSpPr>
          <p:nvPr/>
        </p:nvCxnSpPr>
        <p:spPr bwMode="auto">
          <a:xfrm flipH="1" flipV="1">
            <a:off x="4374121" y="3760090"/>
            <a:ext cx="2750163" cy="1375473"/>
          </a:xfrm>
          <a:prstGeom prst="straightConnector1">
            <a:avLst/>
          </a:prstGeom>
          <a:noFill/>
          <a:ln w="63500" cap="flat" algn="ctr">
            <a:gradFill>
              <a:gsLst>
                <a:gs pos="28000">
                  <a:srgbClr val="C73531"/>
                </a:gs>
                <a:gs pos="88000">
                  <a:schemeClr val="bg1">
                    <a:alpha val="0"/>
                  </a:schemeClr>
                </a:gs>
              </a:gsLst>
              <a:lin ang="10800000" scaled="0"/>
            </a:gra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" name="Text Box 10"/>
          <p:cNvSpPr txBox="1">
            <a:spLocks noChangeArrowheads="1"/>
          </p:cNvSpPr>
          <p:nvPr/>
        </p:nvSpPr>
        <p:spPr bwMode="auto">
          <a:xfrm>
            <a:off x="6835520" y="6248400"/>
            <a:ext cx="16761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dirty="0">
                <a:solidFill>
                  <a:schemeClr val="bg1"/>
                </a:solidFill>
              </a:rPr>
              <a:t>50 mph Patrol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/>
              <a:t>MISALIGNMENT EFFECT ON PATROL SPEED DISPLAY AT 50 MPH</a:t>
            </a:r>
          </a:p>
        </p:txBody>
      </p:sp>
      <p:grpSp>
        <p:nvGrpSpPr>
          <p:cNvPr id="130" name="Group 129"/>
          <p:cNvGrpSpPr/>
          <p:nvPr/>
        </p:nvGrpSpPr>
        <p:grpSpPr>
          <a:xfrm>
            <a:off x="4719295" y="3883989"/>
            <a:ext cx="973343" cy="338554"/>
            <a:chOff x="3210699" y="4231095"/>
            <a:chExt cx="973343" cy="338554"/>
          </a:xfrm>
        </p:grpSpPr>
        <p:sp>
          <p:nvSpPr>
            <p:cNvPr id="131" name="Rectangle 44"/>
            <p:cNvSpPr>
              <a:spLocks noChangeArrowheads="1"/>
            </p:cNvSpPr>
            <p:nvPr/>
          </p:nvSpPr>
          <p:spPr bwMode="auto">
            <a:xfrm>
              <a:off x="3215462" y="4263546"/>
              <a:ext cx="963817" cy="285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7353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2" name="Text Box 45"/>
            <p:cNvSpPr txBox="1">
              <a:spLocks noChangeArrowheads="1"/>
            </p:cNvSpPr>
            <p:nvPr/>
          </p:nvSpPr>
          <p:spPr bwMode="auto">
            <a:xfrm>
              <a:off x="3210699" y="4231095"/>
              <a:ext cx="97334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43.3 mph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5696093" y="4242236"/>
            <a:ext cx="534121" cy="400110"/>
            <a:chOff x="4450675" y="4410242"/>
            <a:chExt cx="534121" cy="400110"/>
          </a:xfrm>
        </p:grpSpPr>
        <p:sp>
          <p:nvSpPr>
            <p:cNvPr id="134" name="Rectangle 69"/>
            <p:cNvSpPr>
              <a:spLocks noChangeArrowheads="1"/>
            </p:cNvSpPr>
            <p:nvPr/>
          </p:nvSpPr>
          <p:spPr bwMode="auto">
            <a:xfrm>
              <a:off x="4479610" y="4445133"/>
              <a:ext cx="476250" cy="342901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C73531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5" name="Text Box 70"/>
            <p:cNvSpPr txBox="1">
              <a:spLocks noChangeArrowheads="1"/>
            </p:cNvSpPr>
            <p:nvPr/>
          </p:nvSpPr>
          <p:spPr bwMode="auto">
            <a:xfrm>
              <a:off x="4450675" y="4410242"/>
              <a:ext cx="53412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30</a:t>
              </a:r>
              <a:r>
                <a:rPr lang="en-US" altLang="en-US" sz="2000" baseline="30000" dirty="0"/>
                <a:t>o</a:t>
              </a:r>
              <a:endParaRPr lang="en-US" altLang="en-US" sz="2000" dirty="0"/>
            </a:p>
          </p:txBody>
        </p:sp>
      </p:grpSp>
      <p:cxnSp>
        <p:nvCxnSpPr>
          <p:cNvPr id="136" name="Straight Arrow Connector 6"/>
          <p:cNvCxnSpPr>
            <a:cxnSpLocks noChangeShapeType="1"/>
          </p:cNvCxnSpPr>
          <p:nvPr/>
        </p:nvCxnSpPr>
        <p:spPr bwMode="auto">
          <a:xfrm flipH="1" flipV="1">
            <a:off x="6327778" y="3429001"/>
            <a:ext cx="911222" cy="1706562"/>
          </a:xfrm>
          <a:prstGeom prst="straightConnector1">
            <a:avLst/>
          </a:prstGeom>
          <a:noFill/>
          <a:ln w="66675" cap="flat" algn="ctr">
            <a:gradFill>
              <a:gsLst>
                <a:gs pos="28000">
                  <a:srgbClr val="2F85D3"/>
                </a:gs>
                <a:gs pos="88000">
                  <a:schemeClr val="bg1">
                    <a:alpha val="0"/>
                  </a:schemeClr>
                </a:gs>
              </a:gsLst>
              <a:lin ang="10800000" scaled="0"/>
            </a:gra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9" name="Group 148"/>
          <p:cNvGrpSpPr/>
          <p:nvPr/>
        </p:nvGrpSpPr>
        <p:grpSpPr>
          <a:xfrm>
            <a:off x="6830568" y="4183809"/>
            <a:ext cx="404278" cy="400110"/>
            <a:chOff x="4450675" y="4410242"/>
            <a:chExt cx="404278" cy="400110"/>
          </a:xfrm>
        </p:grpSpPr>
        <p:sp>
          <p:nvSpPr>
            <p:cNvPr id="150" name="Rectangle 69"/>
            <p:cNvSpPr>
              <a:spLocks noChangeArrowheads="1"/>
            </p:cNvSpPr>
            <p:nvPr/>
          </p:nvSpPr>
          <p:spPr bwMode="auto">
            <a:xfrm>
              <a:off x="4469934" y="4445133"/>
              <a:ext cx="365760" cy="32918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2F85D3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1" name="Text Box 70"/>
            <p:cNvSpPr txBox="1">
              <a:spLocks noChangeArrowheads="1"/>
            </p:cNvSpPr>
            <p:nvPr/>
          </p:nvSpPr>
          <p:spPr bwMode="auto">
            <a:xfrm>
              <a:off x="4450675" y="4410242"/>
              <a:ext cx="4042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8</a:t>
              </a:r>
              <a:r>
                <a:rPr lang="en-US" altLang="en-US" sz="2000" baseline="30000" dirty="0"/>
                <a:t>o</a:t>
              </a:r>
              <a:endParaRPr lang="en-US" altLang="en-US" sz="2000" dirty="0"/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6254387" y="3815567"/>
            <a:ext cx="973343" cy="338554"/>
            <a:chOff x="3210699" y="4231095"/>
            <a:chExt cx="973343" cy="338554"/>
          </a:xfrm>
        </p:grpSpPr>
        <p:sp>
          <p:nvSpPr>
            <p:cNvPr id="153" name="Rectangle 44"/>
            <p:cNvSpPr>
              <a:spLocks noChangeArrowheads="1"/>
            </p:cNvSpPr>
            <p:nvPr/>
          </p:nvSpPr>
          <p:spPr bwMode="auto">
            <a:xfrm>
              <a:off x="3215462" y="4263546"/>
              <a:ext cx="963817" cy="285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F85D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4" name="Text Box 45"/>
            <p:cNvSpPr txBox="1">
              <a:spLocks noChangeArrowheads="1"/>
            </p:cNvSpPr>
            <p:nvPr/>
          </p:nvSpPr>
          <p:spPr bwMode="auto">
            <a:xfrm>
              <a:off x="3210699" y="4231095"/>
              <a:ext cx="97334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49.5 mph</a:t>
              </a:r>
            </a:p>
          </p:txBody>
        </p:sp>
      </p:grpSp>
      <p:cxnSp>
        <p:nvCxnSpPr>
          <p:cNvPr id="166" name="Straight Arrow Connector 6"/>
          <p:cNvCxnSpPr>
            <a:cxnSpLocks noChangeShapeType="1"/>
          </p:cNvCxnSpPr>
          <p:nvPr/>
        </p:nvCxnSpPr>
        <p:spPr bwMode="auto">
          <a:xfrm flipV="1">
            <a:off x="7616952" y="3581400"/>
            <a:ext cx="0" cy="1768476"/>
          </a:xfrm>
          <a:prstGeom prst="straightConnector1">
            <a:avLst/>
          </a:prstGeom>
          <a:noFill/>
          <a:ln w="66675" cap="flat" algn="ctr">
            <a:gradFill>
              <a:gsLst>
                <a:gs pos="88000">
                  <a:srgbClr val="A6FF00"/>
                </a:gs>
                <a:gs pos="38000">
                  <a:schemeClr val="bg1">
                    <a:alpha val="0"/>
                  </a:schemeClr>
                </a:gs>
              </a:gsLst>
              <a:lin ang="5400000" scaled="0"/>
            </a:gradFill>
            <a:round/>
            <a:headEnd/>
            <a:tailEnd type="triangle" w="med" len="med"/>
          </a:ln>
          <a:effectLst>
            <a:outerShdw blurRad="50800" dist="2540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72" name="Group 171"/>
          <p:cNvGrpSpPr/>
          <p:nvPr/>
        </p:nvGrpSpPr>
        <p:grpSpPr>
          <a:xfrm>
            <a:off x="7708392" y="4184297"/>
            <a:ext cx="404278" cy="400110"/>
            <a:chOff x="4450675" y="4410242"/>
            <a:chExt cx="404278" cy="400110"/>
          </a:xfrm>
        </p:grpSpPr>
        <p:sp>
          <p:nvSpPr>
            <p:cNvPr id="173" name="Rectangle 69"/>
            <p:cNvSpPr>
              <a:spLocks noChangeArrowheads="1"/>
            </p:cNvSpPr>
            <p:nvPr/>
          </p:nvSpPr>
          <p:spPr bwMode="auto">
            <a:xfrm>
              <a:off x="4469934" y="4445133"/>
              <a:ext cx="365760" cy="32918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rgbClr val="91E200"/>
              </a:solidFill>
              <a:prstDash val="solid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4" name="Text Box 70"/>
            <p:cNvSpPr txBox="1">
              <a:spLocks noChangeArrowheads="1"/>
            </p:cNvSpPr>
            <p:nvPr/>
          </p:nvSpPr>
          <p:spPr bwMode="auto">
            <a:xfrm>
              <a:off x="4450675" y="4410242"/>
              <a:ext cx="40427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 dirty="0"/>
                <a:t>0</a:t>
              </a:r>
              <a:r>
                <a:rPr lang="en-US" altLang="en-US" sz="2000" baseline="30000" dirty="0"/>
                <a:t>o</a:t>
              </a:r>
              <a:endParaRPr lang="en-US" altLang="en-US" sz="2000" dirty="0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7708392" y="3815567"/>
            <a:ext cx="817853" cy="338554"/>
            <a:chOff x="3204723" y="4231095"/>
            <a:chExt cx="817853" cy="338554"/>
          </a:xfrm>
        </p:grpSpPr>
        <p:sp>
          <p:nvSpPr>
            <p:cNvPr id="176" name="Rectangle 44"/>
            <p:cNvSpPr>
              <a:spLocks noChangeArrowheads="1"/>
            </p:cNvSpPr>
            <p:nvPr/>
          </p:nvSpPr>
          <p:spPr bwMode="auto">
            <a:xfrm>
              <a:off x="3220225" y="4263546"/>
              <a:ext cx="781050" cy="285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91E2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7" name="Text Box 45"/>
            <p:cNvSpPr txBox="1">
              <a:spLocks noChangeArrowheads="1"/>
            </p:cNvSpPr>
            <p:nvPr/>
          </p:nvSpPr>
          <p:spPr bwMode="auto">
            <a:xfrm>
              <a:off x="3204723" y="4231095"/>
              <a:ext cx="817853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dirty="0"/>
                <a:t>50 mph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58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(FEEDBACK)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64819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POSSIBLE WITH TWO-PIECE R.A.D.A.R. ONLY</a:t>
            </a:r>
          </a:p>
          <a:p>
            <a:pPr>
              <a:spcAft>
                <a:spcPts val="1500"/>
              </a:spcAft>
            </a:pPr>
            <a:r>
              <a:rPr lang="en-US" dirty="0"/>
              <a:t>Caused by aiming antenna at the counting unit</a:t>
            </a:r>
          </a:p>
          <a:p>
            <a:pPr>
              <a:spcAft>
                <a:spcPts val="1500"/>
              </a:spcAft>
            </a:pPr>
            <a:r>
              <a:rPr lang="en-US" dirty="0"/>
              <a:t>Easy to detect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proper antenna mounting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Listen to the Audio Doppler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946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39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R.A.D.A.R. detects motion</a:t>
            </a:r>
          </a:p>
          <a:p>
            <a:pPr>
              <a:spcAft>
                <a:spcPts val="1500"/>
              </a:spcAft>
            </a:pPr>
            <a:r>
              <a:rPr lang="en-US" dirty="0"/>
              <a:t>Panning causes R.A.D.A.R. to interpret its own motion as speed</a:t>
            </a:r>
          </a:p>
          <a:p>
            <a:pPr>
              <a:spcAft>
                <a:spcPts val="1500"/>
              </a:spcAft>
            </a:pPr>
            <a:r>
              <a:rPr lang="en-US" dirty="0"/>
              <a:t>Possible with two-piece R.A.D.A.R. if antenna is hand-held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mounting devices provided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Disregard readings while antenna is in motion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329520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434339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MOVING MODE ONLY</a:t>
            </a:r>
          </a:p>
          <a:p>
            <a:pPr>
              <a:spcAft>
                <a:spcPts val="1500"/>
              </a:spcAft>
            </a:pPr>
            <a:r>
              <a:rPr lang="en-US" dirty="0"/>
              <a:t>Cause by rapid acceleration or deceleration with failure of R.A.D.A.R. to update patrol speed</a:t>
            </a:r>
          </a:p>
          <a:p>
            <a:pPr>
              <a:spcAft>
                <a:spcPts val="1500"/>
              </a:spcAft>
            </a:pPr>
            <a:r>
              <a:rPr lang="en-US" dirty="0"/>
              <a:t>Difficult to demonstrate in newer units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Disregard reading while rapid acceleration or deceleration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30630785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799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dirty="0"/>
              <a:t>MOVING MODE ONLY</a:t>
            </a:r>
          </a:p>
          <a:p>
            <a:pPr>
              <a:spcAft>
                <a:spcPts val="1500"/>
              </a:spcAft>
            </a:pPr>
            <a:r>
              <a:rPr lang="en-US" dirty="0"/>
              <a:t>Caused by overtaking large vehicle</a:t>
            </a:r>
          </a:p>
          <a:p>
            <a:pPr>
              <a:spcAft>
                <a:spcPts val="1500"/>
              </a:spcAft>
            </a:pPr>
            <a:r>
              <a:rPr lang="en-US" dirty="0"/>
              <a:t>Low Doppler reestablished from overtaking speed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Compare patrol speed with speedometer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1972371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508702" y="1274047"/>
            <a:ext cx="10142764" cy="3802762"/>
            <a:chOff x="-795528" y="1578912"/>
            <a:chExt cx="10625328" cy="3983687"/>
          </a:xfrm>
        </p:grpSpPr>
        <p:sp>
          <p:nvSpPr>
            <p:cNvPr id="33" name="Rectangle 32"/>
            <p:cNvSpPr/>
            <p:nvPr/>
          </p:nvSpPr>
          <p:spPr>
            <a:xfrm>
              <a:off x="-508702" y="1578912"/>
              <a:ext cx="10051676" cy="3983687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 w="41275">
              <a:noFill/>
            </a:ln>
            <a:effectLst>
              <a:outerShdw blurRad="88900" dist="76200" dir="5400000" algn="t" rotWithShape="0">
                <a:schemeClr val="tx1">
                  <a:lumMod val="75000"/>
                  <a:lumOff val="25000"/>
                  <a:alpha val="5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-383081" y="1714523"/>
              <a:ext cx="9764486" cy="3712464"/>
            </a:xfrm>
            <a:prstGeom prst="rect">
              <a:avLst/>
            </a:prstGeom>
            <a:noFill/>
            <a:ln w="38100">
              <a:solidFill>
                <a:srgbClr val="EFAB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-777554" y="4529063"/>
              <a:ext cx="10424160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-795528" y="3570755"/>
              <a:ext cx="10625328" cy="0"/>
            </a:xfrm>
            <a:prstGeom prst="line">
              <a:avLst/>
            </a:prstGeom>
            <a:ln w="57150">
              <a:solidFill>
                <a:srgbClr val="EFAB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-795528" y="2578056"/>
              <a:ext cx="10424159" cy="68522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80908" name="Text Box 1036"/>
          <p:cNvSpPr txBox="1">
            <a:spLocks noChangeArrowheads="1"/>
          </p:cNvSpPr>
          <p:nvPr/>
        </p:nvSpPr>
        <p:spPr bwMode="auto">
          <a:xfrm>
            <a:off x="231775" y="5710863"/>
            <a:ext cx="1935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Actual Speeds</a:t>
            </a:r>
          </a:p>
        </p:txBody>
      </p:sp>
      <p:sp>
        <p:nvSpPr>
          <p:cNvPr id="80909" name="Text Box 1037"/>
          <p:cNvSpPr txBox="1">
            <a:spLocks noChangeArrowheads="1"/>
          </p:cNvSpPr>
          <p:nvPr/>
        </p:nvSpPr>
        <p:spPr bwMode="auto">
          <a:xfrm>
            <a:off x="231775" y="6225213"/>
            <a:ext cx="2374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Shadowing Effect</a:t>
            </a:r>
          </a:p>
        </p:txBody>
      </p:sp>
      <p:sp>
        <p:nvSpPr>
          <p:cNvPr id="80910" name="Text Box 1038"/>
          <p:cNvSpPr txBox="1">
            <a:spLocks noChangeArrowheads="1"/>
          </p:cNvSpPr>
          <p:nvPr/>
        </p:nvSpPr>
        <p:spPr bwMode="auto">
          <a:xfrm>
            <a:off x="2574925" y="5291763"/>
            <a:ext cx="2135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CS  -  PS  =  TS</a:t>
            </a:r>
          </a:p>
        </p:txBody>
      </p:sp>
      <p:sp>
        <p:nvSpPr>
          <p:cNvPr id="80911" name="Text Box 1039"/>
          <p:cNvSpPr txBox="1">
            <a:spLocks noChangeArrowheads="1"/>
          </p:cNvSpPr>
          <p:nvPr/>
        </p:nvSpPr>
        <p:spPr bwMode="auto">
          <a:xfrm>
            <a:off x="2574925" y="572991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50  =  60</a:t>
            </a:r>
          </a:p>
        </p:txBody>
      </p:sp>
      <p:sp>
        <p:nvSpPr>
          <p:cNvPr id="80912" name="Text Box 1040"/>
          <p:cNvSpPr txBox="1">
            <a:spLocks noChangeArrowheads="1"/>
          </p:cNvSpPr>
          <p:nvPr/>
        </p:nvSpPr>
        <p:spPr bwMode="auto">
          <a:xfrm>
            <a:off x="2574925" y="6244263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110 -  15  =  95</a:t>
            </a: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727047" y="4164366"/>
            <a:ext cx="9446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Patrol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SHADOWING EXAMPLE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4" y="3263995"/>
            <a:ext cx="1533347" cy="747761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8430" y="1201166"/>
            <a:ext cx="662749" cy="1344512"/>
          </a:xfrm>
          <a:prstGeom prst="rect">
            <a:avLst/>
          </a:prstGeom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52794" y="4150963"/>
            <a:ext cx="3819772" cy="743898"/>
          </a:xfrm>
          <a:prstGeom prst="rect">
            <a:avLst/>
          </a:prstGeom>
          <a:effectLst>
            <a:outerShdw blurRad="127000" algn="ctr" rotWithShape="0">
              <a:prstClr val="black">
                <a:alpha val="55000"/>
              </a:prstClr>
            </a:outerShdw>
          </a:effectLst>
        </p:spPr>
      </p:pic>
      <p:grpSp>
        <p:nvGrpSpPr>
          <p:cNvPr id="40" name="Group 39"/>
          <p:cNvGrpSpPr/>
          <p:nvPr/>
        </p:nvGrpSpPr>
        <p:grpSpPr>
          <a:xfrm>
            <a:off x="787029" y="914400"/>
            <a:ext cx="7583377" cy="5267152"/>
            <a:chOff x="917688" y="2141419"/>
            <a:chExt cx="6061236" cy="4203522"/>
          </a:xfrm>
        </p:grpSpPr>
        <p:grpSp>
          <p:nvGrpSpPr>
            <p:cNvPr id="41" name="Group 40"/>
            <p:cNvGrpSpPr/>
            <p:nvPr/>
          </p:nvGrpSpPr>
          <p:grpSpPr>
            <a:xfrm>
              <a:off x="917688" y="3097286"/>
              <a:ext cx="2862599" cy="2343914"/>
              <a:chOff x="917688" y="3097286"/>
              <a:chExt cx="2862599" cy="2343914"/>
            </a:xfrm>
            <a:noFill/>
          </p:grpSpPr>
          <p:sp>
            <p:nvSpPr>
              <p:cNvPr id="47" name="Arc 46"/>
              <p:cNvSpPr/>
              <p:nvPr/>
            </p:nvSpPr>
            <p:spPr>
              <a:xfrm rot="2737500">
                <a:off x="977824" y="3691155"/>
                <a:ext cx="1202714" cy="1322985"/>
              </a:xfrm>
              <a:prstGeom prst="arc">
                <a:avLst>
                  <a:gd name="adj1" fmla="val 15974523"/>
                  <a:gd name="adj2" fmla="val 21352961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Arc 47"/>
              <p:cNvSpPr/>
              <p:nvPr/>
            </p:nvSpPr>
            <p:spPr>
              <a:xfrm rot="2737500">
                <a:off x="1114594" y="3529242"/>
                <a:ext cx="1549892" cy="1523863"/>
              </a:xfrm>
              <a:prstGeom prst="arc">
                <a:avLst>
                  <a:gd name="adj1" fmla="val 15995561"/>
                  <a:gd name="adj2" fmla="val 220133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Arc 48"/>
              <p:cNvSpPr/>
              <p:nvPr/>
            </p:nvSpPr>
            <p:spPr>
              <a:xfrm rot="2737500">
                <a:off x="1192874" y="3330380"/>
                <a:ext cx="1999520" cy="2046648"/>
              </a:xfrm>
              <a:prstGeom prst="arc">
                <a:avLst>
                  <a:gd name="adj1" fmla="val 15995828"/>
                  <a:gd name="adj2" fmla="val 2141741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Arc 49"/>
              <p:cNvSpPr/>
              <p:nvPr/>
            </p:nvSpPr>
            <p:spPr>
              <a:xfrm rot="2737500">
                <a:off x="1441880" y="3102793"/>
                <a:ext cx="2343914" cy="2332900"/>
              </a:xfrm>
              <a:prstGeom prst="arc">
                <a:avLst>
                  <a:gd name="adj1" fmla="val 15911398"/>
                  <a:gd name="adj2" fmla="val 350437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Arc 41"/>
            <p:cNvSpPr/>
            <p:nvPr/>
          </p:nvSpPr>
          <p:spPr>
            <a:xfrm rot="2737500">
              <a:off x="1827533" y="2901740"/>
              <a:ext cx="2718817" cy="2718817"/>
            </a:xfrm>
            <a:prstGeom prst="arc">
              <a:avLst>
                <a:gd name="adj1" fmla="val 15838007"/>
                <a:gd name="adj2" fmla="val 334212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Arc 42"/>
            <p:cNvSpPr/>
            <p:nvPr/>
          </p:nvSpPr>
          <p:spPr>
            <a:xfrm rot="2737500">
              <a:off x="2113298" y="2619092"/>
              <a:ext cx="3236365" cy="3236365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rgbClr val="FF0000">
                  <a:alpha val="8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Arc 43"/>
            <p:cNvSpPr/>
            <p:nvPr/>
          </p:nvSpPr>
          <p:spPr>
            <a:xfrm rot="2737500">
              <a:off x="2515335" y="2420101"/>
              <a:ext cx="3683555" cy="3683555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7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Arc 44"/>
            <p:cNvSpPr/>
            <p:nvPr/>
          </p:nvSpPr>
          <p:spPr>
            <a:xfrm rot="2737500">
              <a:off x="2775402" y="2141419"/>
              <a:ext cx="4203522" cy="4203522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5005892" y="1664822"/>
            <a:ext cx="1997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Target 60 mph</a:t>
            </a: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>
            <a:off x="2977096" y="3570836"/>
            <a:ext cx="30784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Large Vehicle 35 mph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116341" y="5632247"/>
            <a:ext cx="3763778" cy="1236386"/>
            <a:chOff x="4839346" y="5526363"/>
            <a:chExt cx="3237853" cy="1063622"/>
          </a:xfrm>
        </p:grpSpPr>
        <p:sp>
          <p:nvSpPr>
            <p:cNvPr id="63" name="Rectangle 62"/>
            <p:cNvSpPr/>
            <p:nvPr/>
          </p:nvSpPr>
          <p:spPr>
            <a:xfrm>
              <a:off x="5036643" y="5746580"/>
              <a:ext cx="1143000" cy="4572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ight Triangle 63"/>
            <p:cNvSpPr/>
            <p:nvPr/>
          </p:nvSpPr>
          <p:spPr>
            <a:xfrm rot="16200000">
              <a:off x="5804780" y="5538257"/>
              <a:ext cx="166539" cy="58318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605046" y="5913119"/>
              <a:ext cx="2286000" cy="456100"/>
            </a:xfrm>
            <a:prstGeom prst="rect">
              <a:avLst/>
            </a:prstGeom>
            <a:gradFill>
              <a:gsLst>
                <a:gs pos="30000">
                  <a:srgbClr val="DF0000"/>
                </a:gs>
                <a:gs pos="0">
                  <a:srgbClr val="C00000"/>
                </a:gs>
                <a:gs pos="100000">
                  <a:srgbClr val="FF000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Isosceles Triangle 65"/>
            <p:cNvSpPr/>
            <p:nvPr/>
          </p:nvSpPr>
          <p:spPr>
            <a:xfrm rot="5400000">
              <a:off x="4587824" y="5777885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Isosceles Triangle 66"/>
            <p:cNvSpPr/>
            <p:nvPr/>
          </p:nvSpPr>
          <p:spPr>
            <a:xfrm rot="16200000">
              <a:off x="7431088" y="5943874"/>
              <a:ext cx="897633" cy="39458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8" name="Text Box 17"/>
          <p:cNvSpPr txBox="1">
            <a:spLocks noChangeArrowheads="1"/>
          </p:cNvSpPr>
          <p:nvPr/>
        </p:nvSpPr>
        <p:spPr bwMode="auto">
          <a:xfrm>
            <a:off x="5092575" y="6145712"/>
            <a:ext cx="232886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100" b="1" dirty="0">
                <a:solidFill>
                  <a:schemeClr val="bg1"/>
                </a:solidFill>
              </a:rPr>
              <a:t>35 mph too HIGH</a:t>
            </a:r>
          </a:p>
        </p:txBody>
      </p:sp>
    </p:spTree>
    <p:extLst>
      <p:ext uri="{BB962C8B-B14F-4D97-AF65-F5344CB8AC3E}">
        <p14:creationId xmlns:p14="http://schemas.microsoft.com/office/powerpoint/2010/main" val="49808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09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8" grpId="0"/>
      <p:bldP spid="80909" grpId="0"/>
      <p:bldP spid="80910" grpId="0"/>
      <p:bldP spid="80911" grpId="0"/>
      <p:bldP spid="80912" grpId="0"/>
      <p:bldP spid="39" grpId="0"/>
      <p:bldP spid="37" grpId="0"/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OWN SPEED CAPTURE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MOVING MODE ONLY</a:t>
            </a:r>
          </a:p>
          <a:p>
            <a:pPr>
              <a:spcAft>
                <a:spcPts val="1500"/>
              </a:spcAft>
            </a:pPr>
            <a:r>
              <a:rPr lang="en-US" dirty="0"/>
              <a:t>Same speed reading in both patrol and target displays</a:t>
            </a:r>
          </a:p>
          <a:p>
            <a:pPr>
              <a:spcAft>
                <a:spcPts val="1500"/>
              </a:spcAft>
            </a:pPr>
            <a:r>
              <a:rPr lang="en-US" dirty="0"/>
              <a:t>Result of “triple Doppler shift”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Decelerate patrol vehicle &amp; check display for reading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30540745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EXTERNAL MECHANICAL INTERFERENCE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1999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dirty="0"/>
              <a:t>Remember that R.A.D.A.R. detects MOTION, not DIRECTION </a:t>
            </a:r>
          </a:p>
          <a:p>
            <a:pPr>
              <a:spcAft>
                <a:spcPts val="1500"/>
              </a:spcAft>
            </a:pPr>
            <a:r>
              <a:rPr lang="en-US" dirty="0"/>
              <a:t>Any large moving object in R.A.D.A.R. beam may cause a reading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Check operating environment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Develop a valid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233630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PULSATING SIGNAL AMPLITUDE 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656" y="1676400"/>
            <a:ext cx="8229600" cy="4495799"/>
          </a:xfrm>
        </p:spPr>
        <p:txBody>
          <a:bodyPr>
            <a:normAutofit lnSpcReduction="1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MOVING MODE ONLY</a:t>
            </a:r>
          </a:p>
          <a:p>
            <a:pPr>
              <a:spcAft>
                <a:spcPts val="1500"/>
              </a:spcAft>
            </a:pPr>
            <a:r>
              <a:rPr lang="en-US" dirty="0"/>
              <a:t>R.A.D.A.R. beam is reflected from an irregular surface with constant pattern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Observe environment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Audio Doppler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15612174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RADIO FREQUENCY INTERFERENCE (R.F.I.)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4876799"/>
          </a:xfrm>
        </p:spPr>
        <p:txBody>
          <a:bodyPr>
            <a:normAutofit fontScale="85000" lnSpcReduction="20000"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dirty="0"/>
              <a:t>ELECTRICAL SOURCES</a:t>
            </a:r>
          </a:p>
          <a:p>
            <a:pPr>
              <a:spcAft>
                <a:spcPts val="1500"/>
              </a:spcAft>
            </a:pPr>
            <a:r>
              <a:rPr lang="en-US" dirty="0"/>
              <a:t>Possible source of interference</a:t>
            </a:r>
          </a:p>
          <a:p>
            <a:pPr>
              <a:spcAft>
                <a:spcPts val="1500"/>
              </a:spcAft>
            </a:pPr>
            <a:r>
              <a:rPr lang="en-US" dirty="0"/>
              <a:t>Usually accompanied by loud audio noise</a:t>
            </a:r>
          </a:p>
          <a:p>
            <a:pPr>
              <a:spcAft>
                <a:spcPts val="1500"/>
              </a:spcAft>
            </a:pPr>
            <a:r>
              <a:rPr lang="en-US" dirty="0"/>
              <a:t>The higher the voltage the greater possibility of interference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Choose location carefully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Check location with Audio Doppler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976934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PRINCIPLE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ct val="100000"/>
              </a:spcAft>
              <a:buFontTx/>
              <a:buChar char="•"/>
              <a:defRPr/>
            </a:pPr>
            <a:r>
              <a:rPr lang="en-US" altLang="en-US" dirty="0"/>
              <a:t>Based upon sound waves</a:t>
            </a:r>
          </a:p>
          <a:p>
            <a:pPr>
              <a:buFontTx/>
              <a:buChar char="•"/>
              <a:defRPr/>
            </a:pPr>
            <a:r>
              <a:rPr lang="en-US" altLang="en-US" dirty="0"/>
              <a:t>Later determined to apply to other types of waves </a:t>
            </a:r>
          </a:p>
          <a:p>
            <a:pPr marL="1085850" lvl="1" indent="-457200">
              <a:spcAft>
                <a:spcPts val="0"/>
              </a:spcAft>
              <a:buFont typeface="Tahoma" panose="020B0604030504040204" pitchFamily="34" charset="0"/>
              <a:buChar char="−"/>
              <a:defRPr/>
            </a:pPr>
            <a:r>
              <a:rPr lang="en-US" altLang="en-US" dirty="0"/>
              <a:t>Radio</a:t>
            </a:r>
          </a:p>
          <a:p>
            <a:pPr marL="1085850" lvl="1" indent="-457200">
              <a:spcAft>
                <a:spcPts val="0"/>
              </a:spcAft>
              <a:buFont typeface="Tahoma" panose="020B0604030504040204" pitchFamily="34" charset="0"/>
              <a:buChar char="−"/>
              <a:defRPr/>
            </a:pPr>
            <a:r>
              <a:rPr lang="en-US" altLang="en-US" dirty="0"/>
              <a:t>Light</a:t>
            </a:r>
          </a:p>
          <a:p>
            <a:pPr marL="1085850" lvl="1" indent="-4572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altLang="en-US" dirty="0"/>
          </a:p>
          <a:p>
            <a:pPr lvl="1">
              <a:spcAft>
                <a:spcPts val="0"/>
              </a:spcAft>
              <a:defRPr/>
            </a:pPr>
            <a:endParaRPr lang="en-US" altLang="en-US" dirty="0"/>
          </a:p>
          <a:p>
            <a:pPr lvl="1">
              <a:spcAft>
                <a:spcPts val="0"/>
              </a:spcAft>
              <a:defRPr/>
            </a:pPr>
            <a:endParaRPr lang="en-US" altLang="en-US" dirty="0"/>
          </a:p>
          <a:p>
            <a:pPr marL="0" indent="0" algn="ctr">
              <a:spcAft>
                <a:spcPct val="100000"/>
              </a:spcAft>
              <a:buNone/>
              <a:defRPr/>
            </a:pPr>
            <a:r>
              <a:rPr lang="en-US" altLang="en-US" dirty="0"/>
              <a:t>“The frequency of a wave is relative to the motion between the source and the observer.”</a:t>
            </a:r>
          </a:p>
        </p:txBody>
      </p:sp>
    </p:spTree>
    <p:extLst>
      <p:ext uri="{BB962C8B-B14F-4D97-AF65-F5344CB8AC3E}">
        <p14:creationId xmlns:p14="http://schemas.microsoft.com/office/powerpoint/2010/main" val="34171372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SURGES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00600"/>
          </a:xfrm>
        </p:spPr>
        <p:txBody>
          <a:bodyPr>
            <a:normAutofit lnSpcReduction="10000"/>
          </a:bodyPr>
          <a:lstStyle/>
          <a:p>
            <a:pPr>
              <a:spcAft>
                <a:spcPts val="1500"/>
              </a:spcAft>
            </a:pPr>
            <a:r>
              <a:rPr lang="en-US" dirty="0"/>
              <a:t>Was a problem with older units</a:t>
            </a:r>
          </a:p>
          <a:p>
            <a:pPr>
              <a:spcAft>
                <a:spcPts val="1500"/>
              </a:spcAft>
            </a:pPr>
            <a:r>
              <a:rPr lang="en-US" dirty="0"/>
              <a:t>Units buffer power on power-up</a:t>
            </a:r>
          </a:p>
          <a:p>
            <a:pPr>
              <a:spcAft>
                <a:spcPts val="1500"/>
              </a:spcAft>
            </a:pPr>
            <a:r>
              <a:rPr lang="en-US" dirty="0"/>
              <a:t>HOLD function will not cause power surge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Allow R.A.D.A.R. to stabilize when turned on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Do not use power plug as HOLD function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10033107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R.F.I. THROUGH POWER, ANTENNA LEADS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dirty="0"/>
              <a:t>Power lead capable of causing interference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well shielded power and antenna leads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Do not intertwine power and antenna leads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22029198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INTERFERENCE INSIDE PATROL VEHICLE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71999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dirty="0"/>
              <a:t>Many potential sources of interference</a:t>
            </a:r>
          </a:p>
          <a:p>
            <a:pPr>
              <a:spcAft>
                <a:spcPts val="1500"/>
              </a:spcAft>
            </a:pPr>
            <a:r>
              <a:rPr lang="en-US" dirty="0"/>
              <a:t>Both electronic and mechanical</a:t>
            </a:r>
          </a:p>
          <a:p>
            <a:pPr>
              <a:spcAft>
                <a:spcPts val="1500"/>
              </a:spcAft>
            </a:pPr>
            <a:r>
              <a:rPr lang="en-US" dirty="0"/>
              <a:t>To Avoid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Check for interference with R.A.D.A.R.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Listen to Doppler Audio carefully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Use tracking history</a:t>
            </a:r>
          </a:p>
        </p:txBody>
      </p:sp>
    </p:spTree>
    <p:extLst>
      <p:ext uri="{BB962C8B-B14F-4D97-AF65-F5344CB8AC3E}">
        <p14:creationId xmlns:p14="http://schemas.microsoft.com/office/powerpoint/2010/main" val="24108043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" y="1618488"/>
            <a:ext cx="861274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2001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 signals generated by some electronic device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identifiable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Check Audio Doppler carefully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 valid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RANDOM R.F.I.</a:t>
            </a:r>
          </a:p>
        </p:txBody>
      </p:sp>
    </p:spTree>
    <p:extLst>
      <p:ext uri="{BB962C8B-B14F-4D97-AF65-F5344CB8AC3E}">
        <p14:creationId xmlns:p14="http://schemas.microsoft.com/office/powerpoint/2010/main" val="26962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457200" y="1744682"/>
            <a:ext cx="735810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28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cause interference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transmit while using R.A.D.A.R.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Disregard if other transmitter is nearby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R.F.I. FROM POLICE AND BUSINESS RADIOS</a:t>
            </a:r>
          </a:p>
        </p:txBody>
      </p:sp>
    </p:spTree>
    <p:extLst>
      <p:ext uri="{BB962C8B-B14F-4D97-AF65-F5344CB8AC3E}">
        <p14:creationId xmlns:p14="http://schemas.microsoft.com/office/powerpoint/2010/main" val="279908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8067675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4000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28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Mercury vapor, fluorescent, neon lighting may cause R.F.I.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Choose R.A.D.A.R. location carefully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 to Doppler Audio during set-up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R.F.I. FROM LIGHTING DEVICES</a:t>
            </a:r>
          </a:p>
        </p:txBody>
      </p:sp>
    </p:spTree>
    <p:extLst>
      <p:ext uri="{BB962C8B-B14F-4D97-AF65-F5344CB8AC3E}">
        <p14:creationId xmlns:p14="http://schemas.microsoft.com/office/powerpoint/2010/main" val="322824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457200" y="1554480"/>
            <a:ext cx="848110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858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Harmonic is a multiple of a base frequency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electrical devices may produce interference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Doppler Audio to identify harmonics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HARMONIC SIGNAL INTERFERENCE</a:t>
            </a:r>
          </a:p>
        </p:txBody>
      </p:sp>
    </p:spTree>
    <p:extLst>
      <p:ext uri="{BB962C8B-B14F-4D97-AF65-F5344CB8AC3E}">
        <p14:creationId xmlns:p14="http://schemas.microsoft.com/office/powerpoint/2010/main" val="359836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5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794897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4000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1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Remember reflection, refraction, absorption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result in reduced range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 affect accuracy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5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windshield clean, free of obstructions</a:t>
            </a:r>
          </a:p>
          <a:p>
            <a:pPr lvl="1">
              <a:spcAft>
                <a:spcPct val="5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Aim antenna properly</a:t>
            </a:r>
          </a:p>
          <a:p>
            <a:pPr lvl="1">
              <a:spcAft>
                <a:spcPct val="5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WINDSHIELD OBSTRUCTIONS</a:t>
            </a:r>
          </a:p>
        </p:txBody>
      </p:sp>
    </p:spTree>
    <p:extLst>
      <p:ext uri="{BB962C8B-B14F-4D97-AF65-F5344CB8AC3E}">
        <p14:creationId xmlns:p14="http://schemas.microsoft.com/office/powerpoint/2010/main" val="46146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682828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4000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1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affect accuracy of R.A.D.A.R.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affect range, beam shape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Prevent abuse of unit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DENTED ANTENNA HORN</a:t>
            </a:r>
          </a:p>
        </p:txBody>
      </p:sp>
    </p:spTree>
    <p:extLst>
      <p:ext uri="{BB962C8B-B14F-4D97-AF65-F5344CB8AC3E}">
        <p14:creationId xmlns:p14="http://schemas.microsoft.com/office/powerpoint/2010/main" val="10688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7696979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4000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1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 detects motion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Antenna vibration may cause reading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manufacturer’s antenna mount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Disregard readings under heavy vibration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VIBRATION</a:t>
            </a:r>
          </a:p>
        </p:txBody>
      </p:sp>
    </p:spTree>
    <p:extLst>
      <p:ext uri="{BB962C8B-B14F-4D97-AF65-F5344CB8AC3E}">
        <p14:creationId xmlns:p14="http://schemas.microsoft.com/office/powerpoint/2010/main" val="11149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r="15733"/>
          <a:stretch>
            <a:fillRect/>
          </a:stretch>
        </p:blipFill>
        <p:spPr bwMode="auto">
          <a:xfrm>
            <a:off x="0" y="0"/>
            <a:ext cx="915823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val 4"/>
          <p:cNvSpPr>
            <a:spLocks noChangeArrowheads="1"/>
          </p:cNvSpPr>
          <p:nvPr/>
        </p:nvSpPr>
        <p:spPr bwMode="auto">
          <a:xfrm>
            <a:off x="2357438" y="2022475"/>
            <a:ext cx="2446337" cy="2446338"/>
          </a:xfrm>
          <a:prstGeom prst="ellips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ffectLst>
            <a:outerShdw blurRad="76200" dist="50800" dir="6600000" algn="ctr" rotWithShape="0">
              <a:schemeClr val="bg2">
                <a:lumMod val="50000"/>
                <a:alpha val="75000"/>
              </a:schemeClr>
            </a:outerShdw>
          </a:effectLst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6" name="Oval 7"/>
          <p:cNvSpPr>
            <a:spLocks noChangeArrowheads="1"/>
          </p:cNvSpPr>
          <p:nvPr/>
        </p:nvSpPr>
        <p:spPr bwMode="auto">
          <a:xfrm>
            <a:off x="2201863" y="1674813"/>
            <a:ext cx="3155950" cy="3128962"/>
          </a:xfrm>
          <a:prstGeom prst="ellips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ffectLst>
            <a:outerShdw blurRad="76200" dist="50800" dir="6600000" algn="ctr" rotWithShape="0">
              <a:schemeClr val="bg2">
                <a:lumMod val="50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7" name="Oval 8"/>
          <p:cNvSpPr>
            <a:spLocks noChangeArrowheads="1"/>
          </p:cNvSpPr>
          <p:nvPr/>
        </p:nvSpPr>
        <p:spPr bwMode="auto">
          <a:xfrm>
            <a:off x="2036763" y="1377950"/>
            <a:ext cx="3694112" cy="3798888"/>
          </a:xfrm>
          <a:prstGeom prst="ellips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ffectLst>
            <a:outerShdw blurRad="76200" dist="50800" dir="6600000" algn="ctr" rotWithShape="0">
              <a:schemeClr val="bg2">
                <a:lumMod val="50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8" name="Oval 9"/>
          <p:cNvSpPr>
            <a:spLocks noChangeArrowheads="1"/>
          </p:cNvSpPr>
          <p:nvPr/>
        </p:nvSpPr>
        <p:spPr bwMode="auto">
          <a:xfrm>
            <a:off x="1855788" y="1017588"/>
            <a:ext cx="4983162" cy="4546600"/>
          </a:xfrm>
          <a:prstGeom prst="ellips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ffectLst>
            <a:outerShdw blurRad="76200" dist="50800" dir="6600000" algn="ctr" rotWithShape="0">
              <a:schemeClr val="bg2">
                <a:lumMod val="50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9" name="Oval 10"/>
          <p:cNvSpPr>
            <a:spLocks noChangeArrowheads="1"/>
          </p:cNvSpPr>
          <p:nvPr/>
        </p:nvSpPr>
        <p:spPr bwMode="auto">
          <a:xfrm>
            <a:off x="1711325" y="631825"/>
            <a:ext cx="6440488" cy="5370513"/>
          </a:xfrm>
          <a:prstGeom prst="ellipse">
            <a:avLst/>
          </a:prstGeom>
          <a:noFill/>
          <a:ln w="57150" algn="ctr">
            <a:solidFill>
              <a:schemeClr val="bg1"/>
            </a:solidFill>
            <a:round/>
            <a:headEnd/>
            <a:tailEnd/>
          </a:ln>
          <a:effectLst>
            <a:outerShdw blurRad="76200" dist="50800" dir="6600000" algn="ctr" rotWithShape="0">
              <a:schemeClr val="bg2">
                <a:lumMod val="50000"/>
                <a:alpha val="5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3080" name="Straight Arrow Connector 6"/>
          <p:cNvCxnSpPr>
            <a:cxnSpLocks noChangeShapeType="1"/>
          </p:cNvCxnSpPr>
          <p:nvPr/>
        </p:nvCxnSpPr>
        <p:spPr bwMode="auto">
          <a:xfrm flipH="1">
            <a:off x="1158875" y="6375400"/>
            <a:ext cx="7751763" cy="0"/>
          </a:xfrm>
          <a:prstGeom prst="straightConnector1">
            <a:avLst/>
          </a:prstGeom>
          <a:noFill/>
          <a:ln w="57150" algn="ctr">
            <a:solidFill>
              <a:schemeClr val="bg1"/>
            </a:solidFill>
            <a:round/>
            <a:headEnd/>
            <a:tailEnd type="arrow" w="med" len="med"/>
          </a:ln>
          <a:effectLst>
            <a:outerShdw blurRad="76200" dist="50800" dir="6600000" algn="ctr" rotWithShape="0">
              <a:schemeClr val="bg2">
                <a:lumMod val="10000"/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6"/>
          <p:cNvCxnSpPr>
            <a:cxnSpLocks noChangeShapeType="1"/>
          </p:cNvCxnSpPr>
          <p:nvPr/>
        </p:nvCxnSpPr>
        <p:spPr bwMode="auto">
          <a:xfrm flipV="1">
            <a:off x="1855788" y="3827973"/>
            <a:ext cx="735012" cy="439227"/>
          </a:xfrm>
          <a:prstGeom prst="straightConnector1">
            <a:avLst/>
          </a:prstGeom>
          <a:noFill/>
          <a:ln w="57150" algn="ctr">
            <a:solidFill>
              <a:srgbClr val="027AD4"/>
            </a:solidFill>
            <a:round/>
            <a:headEnd/>
            <a:tailEnd type="arrow" w="med" len="med"/>
          </a:ln>
          <a:effectLst>
            <a:glow rad="50800">
              <a:schemeClr val="bg1">
                <a:alpha val="60000"/>
              </a:schemeClr>
            </a:glow>
            <a:outerShdw blurRad="76200" dist="50800" dir="6600000" sx="150000" sy="150000" algn="ctr" rotWithShape="0">
              <a:schemeClr val="bg2">
                <a:lumMod val="10000"/>
                <a:alpha val="50000"/>
              </a:scheme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Snip Single Corner Rectangle 2"/>
          <p:cNvSpPr/>
          <p:nvPr/>
        </p:nvSpPr>
        <p:spPr>
          <a:xfrm>
            <a:off x="298948" y="4052888"/>
            <a:ext cx="1752600" cy="831850"/>
          </a:xfrm>
          <a:custGeom>
            <a:avLst/>
            <a:gdLst>
              <a:gd name="connsiteX0" fmla="*/ 0 w 1752600"/>
              <a:gd name="connsiteY0" fmla="*/ 0 h 831850"/>
              <a:gd name="connsiteX1" fmla="*/ 1613956 w 1752600"/>
              <a:gd name="connsiteY1" fmla="*/ 0 h 831850"/>
              <a:gd name="connsiteX2" fmla="*/ 1752600 w 1752600"/>
              <a:gd name="connsiteY2" fmla="*/ 138644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  <a:gd name="connsiteX0" fmla="*/ 0 w 1752600"/>
              <a:gd name="connsiteY0" fmla="*/ 0 h 831850"/>
              <a:gd name="connsiteX1" fmla="*/ 1613956 w 1752600"/>
              <a:gd name="connsiteY1" fmla="*/ 0 h 831850"/>
              <a:gd name="connsiteX2" fmla="*/ 1752600 w 1752600"/>
              <a:gd name="connsiteY2" fmla="*/ 273817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  <a:gd name="connsiteX0" fmla="*/ 0 w 1752600"/>
              <a:gd name="connsiteY0" fmla="*/ 0 h 831850"/>
              <a:gd name="connsiteX1" fmla="*/ 1558297 w 1752600"/>
              <a:gd name="connsiteY1" fmla="*/ 0 h 831850"/>
              <a:gd name="connsiteX2" fmla="*/ 1752600 w 1752600"/>
              <a:gd name="connsiteY2" fmla="*/ 273817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600" h="831850">
                <a:moveTo>
                  <a:pt x="0" y="0"/>
                </a:moveTo>
                <a:lnTo>
                  <a:pt x="1558297" y="0"/>
                </a:lnTo>
                <a:lnTo>
                  <a:pt x="1752600" y="273817"/>
                </a:lnTo>
                <a:lnTo>
                  <a:pt x="1752600" y="831850"/>
                </a:lnTo>
                <a:lnTo>
                  <a:pt x="0" y="8318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284E4">
                  <a:lumMod val="94000"/>
                  <a:lumOff val="6000"/>
                </a:srgbClr>
              </a:gs>
              <a:gs pos="50000">
                <a:srgbClr val="0AA1FA">
                  <a:lumMod val="100000"/>
                </a:srgbClr>
              </a:gs>
            </a:gsLst>
            <a:lin ang="5400000" scaled="0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5400000"/>
            </a:lightRig>
          </a:scene3d>
          <a:sp3d extrusionH="38100">
            <a:bevelT w="50800" h="25400"/>
            <a:extrusionClr>
              <a:srgbClr val="DD373F"/>
            </a:extrusion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45720" rtlCol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Frequency</a:t>
            </a:r>
          </a:p>
        </p:txBody>
      </p:sp>
      <p:cxnSp>
        <p:nvCxnSpPr>
          <p:cNvPr id="21" name="Straight Arrow Connector 6"/>
          <p:cNvCxnSpPr>
            <a:cxnSpLocks noChangeShapeType="1"/>
          </p:cNvCxnSpPr>
          <p:nvPr/>
        </p:nvCxnSpPr>
        <p:spPr bwMode="auto">
          <a:xfrm flipH="1" flipV="1">
            <a:off x="6557962" y="3827973"/>
            <a:ext cx="735012" cy="439227"/>
          </a:xfrm>
          <a:prstGeom prst="straightConnector1">
            <a:avLst/>
          </a:prstGeom>
          <a:noFill/>
          <a:ln w="57150" algn="ctr">
            <a:solidFill>
              <a:srgbClr val="09A295"/>
            </a:solidFill>
            <a:round/>
            <a:headEnd/>
            <a:tailEnd type="arrow" w="med" len="med"/>
          </a:ln>
          <a:effectLst>
            <a:glow rad="50800">
              <a:schemeClr val="bg1">
                <a:alpha val="70000"/>
              </a:schemeClr>
            </a:glow>
            <a:outerShdw blurRad="127000" dist="50800" dir="5100000" sx="125000" sy="125000" algn="ctr" rotWithShape="0">
              <a:schemeClr val="bg2">
                <a:lumMod val="10000"/>
                <a:alpha val="75000"/>
              </a:scheme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nip Single Corner Rectangle 2"/>
          <p:cNvSpPr/>
          <p:nvPr/>
        </p:nvSpPr>
        <p:spPr>
          <a:xfrm flipH="1">
            <a:off x="7086600" y="4052888"/>
            <a:ext cx="1752600" cy="831850"/>
          </a:xfrm>
          <a:custGeom>
            <a:avLst/>
            <a:gdLst>
              <a:gd name="connsiteX0" fmla="*/ 0 w 1752600"/>
              <a:gd name="connsiteY0" fmla="*/ 0 h 831850"/>
              <a:gd name="connsiteX1" fmla="*/ 1613956 w 1752600"/>
              <a:gd name="connsiteY1" fmla="*/ 0 h 831850"/>
              <a:gd name="connsiteX2" fmla="*/ 1752600 w 1752600"/>
              <a:gd name="connsiteY2" fmla="*/ 138644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  <a:gd name="connsiteX0" fmla="*/ 0 w 1752600"/>
              <a:gd name="connsiteY0" fmla="*/ 0 h 831850"/>
              <a:gd name="connsiteX1" fmla="*/ 1613956 w 1752600"/>
              <a:gd name="connsiteY1" fmla="*/ 0 h 831850"/>
              <a:gd name="connsiteX2" fmla="*/ 1752600 w 1752600"/>
              <a:gd name="connsiteY2" fmla="*/ 273817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  <a:gd name="connsiteX0" fmla="*/ 0 w 1752600"/>
              <a:gd name="connsiteY0" fmla="*/ 0 h 831850"/>
              <a:gd name="connsiteX1" fmla="*/ 1558297 w 1752600"/>
              <a:gd name="connsiteY1" fmla="*/ 0 h 831850"/>
              <a:gd name="connsiteX2" fmla="*/ 1752600 w 1752600"/>
              <a:gd name="connsiteY2" fmla="*/ 273817 h 831850"/>
              <a:gd name="connsiteX3" fmla="*/ 1752600 w 1752600"/>
              <a:gd name="connsiteY3" fmla="*/ 831850 h 831850"/>
              <a:gd name="connsiteX4" fmla="*/ 0 w 1752600"/>
              <a:gd name="connsiteY4" fmla="*/ 831850 h 831850"/>
              <a:gd name="connsiteX5" fmla="*/ 0 w 1752600"/>
              <a:gd name="connsiteY5" fmla="*/ 0 h 83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2600" h="831850">
                <a:moveTo>
                  <a:pt x="0" y="0"/>
                </a:moveTo>
                <a:lnTo>
                  <a:pt x="1558297" y="0"/>
                </a:lnTo>
                <a:lnTo>
                  <a:pt x="1752600" y="273817"/>
                </a:lnTo>
                <a:lnTo>
                  <a:pt x="1752600" y="831850"/>
                </a:lnTo>
                <a:lnTo>
                  <a:pt x="0" y="8318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BAAF">
                  <a:lumMod val="94000"/>
                  <a:lumOff val="6000"/>
                </a:srgbClr>
              </a:gs>
              <a:gs pos="50000">
                <a:srgbClr val="00D7D2">
                  <a:lumMod val="100000"/>
                </a:srgbClr>
              </a:gs>
            </a:gsLst>
            <a:lin ang="5400000" scaled="0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sunrise" dir="t">
              <a:rot lat="0" lon="0" rev="5400000"/>
            </a:lightRig>
          </a:scene3d>
          <a:sp3d extrusionH="38100">
            <a:bevelT w="50800" h="25400"/>
            <a:extrusionClr>
              <a:srgbClr val="DD373F"/>
            </a:extrusion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45720" rtlCol="0" anchor="ctr" anchorCtr="0">
            <a:noAutofit/>
          </a:bodyPr>
          <a:lstStyle/>
          <a:p>
            <a:pPr algn="r">
              <a:lnSpc>
                <a:spcPct val="90000"/>
              </a:lnSpc>
            </a:pPr>
            <a:r>
              <a:rPr lang="en-US" sz="2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Frequency</a:t>
            </a:r>
          </a:p>
        </p:txBody>
      </p:sp>
      <p:pic>
        <p:nvPicPr>
          <p:cNvPr id="2" name="trainDoppl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40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86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" grpId="0" animBg="1"/>
      <p:bldP spid="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8332788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 detects motion; loud noises may cause antenna vibration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Requires a harmonic of R.A.D.A.R. frequency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allow loud noises around antenna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EFFECT</a:t>
            </a:r>
          </a:p>
        </p:txBody>
      </p:sp>
    </p:spTree>
    <p:extLst>
      <p:ext uri="{BB962C8B-B14F-4D97-AF65-F5344CB8AC3E}">
        <p14:creationId xmlns:p14="http://schemas.microsoft.com/office/powerpoint/2010/main" val="231226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8186738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28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Barely encountered phenomena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Multiple reflections each cause increase in Doppler frequency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Very high Doppler audio tone</a:t>
            </a:r>
          </a:p>
          <a:p>
            <a:pPr>
              <a:spcAft>
                <a:spcPct val="5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5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Pay close attention to audio Doppler</a:t>
            </a:r>
          </a:p>
          <a:p>
            <a:pPr lvl="1">
              <a:spcAft>
                <a:spcPct val="5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MULTIPATH SIGNAL</a:t>
            </a:r>
          </a:p>
        </p:txBody>
      </p:sp>
    </p:spTree>
    <p:extLst>
      <p:ext uri="{BB962C8B-B14F-4D97-AF65-F5344CB8AC3E}">
        <p14:creationId xmlns:p14="http://schemas.microsoft.com/office/powerpoint/2010/main" val="1489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8636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0287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 increase of receiver sensitivity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cause “ghost readings”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replaced by valid reading when target is processed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tracking history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AUTO-GAIN CIRCUITS</a:t>
            </a:r>
          </a:p>
        </p:txBody>
      </p:sp>
    </p:spTree>
    <p:extLst>
      <p:ext uri="{BB962C8B-B14F-4D97-AF65-F5344CB8AC3E}">
        <p14:creationId xmlns:p14="http://schemas.microsoft.com/office/powerpoint/2010/main" val="252971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OPERATIONAL RANGE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/>
              <a:t>Allows operator to control operational range of the device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Adjusts sensitivity of R.A.D.A.R. receiver to the strength of the reflected signal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Does not affect strength of the transmitted R.A.D.A.R. beam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7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57200" y="1554480"/>
            <a:ext cx="8229600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8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Heat affects electronic, mechanical devices</a:t>
            </a:r>
          </a:p>
          <a:p>
            <a:pPr>
              <a:spcAft>
                <a:spcPct val="8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cause frequency drift, temporary R.A.D.A.R. failure</a:t>
            </a:r>
          </a:p>
          <a:p>
            <a:pPr>
              <a:spcAft>
                <a:spcPct val="8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8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 an even temperature</a:t>
            </a:r>
          </a:p>
          <a:p>
            <a:pPr lvl="1">
              <a:spcAft>
                <a:spcPct val="8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Discontinue use if unit gets excessively hot or cold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TEMPERATURE EXTREMES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57200" y="1946970"/>
            <a:ext cx="80010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857250" indent="-4000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15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reduce R.A.D.A.R. range due to refraction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affect accuracy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Avoid</a:t>
            </a:r>
          </a:p>
          <a:p>
            <a:pPr lvl="1">
              <a:spcAft>
                <a:spcPct val="100000"/>
              </a:spcAft>
              <a:buFontTx/>
              <a:buChar char="–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Discontinue R.A.D.A.R. use during adverse weather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 EFFECTS</a:t>
            </a:r>
          </a:p>
        </p:txBody>
      </p:sp>
    </p:spTree>
    <p:extLst>
      <p:ext uri="{BB962C8B-B14F-4D97-AF65-F5344CB8AC3E}">
        <p14:creationId xmlns:p14="http://schemas.microsoft.com/office/powerpoint/2010/main" val="335506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AUTOMATIC LOCK, AUTOMATIC ALARM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r>
              <a:rPr lang="en-US" dirty="0"/>
              <a:t>NOT ALLOWED IN NEW R.A.D.A.R. UNITS</a:t>
            </a:r>
          </a:p>
          <a:p>
            <a:r>
              <a:rPr lang="en-US" dirty="0"/>
              <a:t>Should be deactivated in older units</a:t>
            </a:r>
          </a:p>
          <a:p>
            <a:r>
              <a:rPr lang="en-US" dirty="0"/>
              <a:t>To avoid</a:t>
            </a:r>
          </a:p>
          <a:p>
            <a:pPr lvl="1"/>
            <a:r>
              <a:rPr lang="en-US" dirty="0"/>
              <a:t>DO NOT USE AUTOMATIC LOCK OR ALARM</a:t>
            </a:r>
          </a:p>
        </p:txBody>
      </p:sp>
    </p:spTree>
    <p:extLst>
      <p:ext uri="{BB962C8B-B14F-4D97-AF65-F5344CB8AC3E}">
        <p14:creationId xmlns:p14="http://schemas.microsoft.com/office/powerpoint/2010/main" val="626308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JAMMING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Presence of a R.A.D.A.R. jammer is recognizable:</a:t>
            </a:r>
          </a:p>
          <a:p>
            <a:pPr lvl="1"/>
            <a:r>
              <a:rPr lang="en-US" dirty="0"/>
              <a:t>Doppler audio may be uneven and inconsistent</a:t>
            </a:r>
          </a:p>
          <a:p>
            <a:pPr lvl="1"/>
            <a:r>
              <a:rPr lang="en-US" dirty="0"/>
              <a:t>If the R.A.D.A.R. device has a “transmission hold” feature, the device may receive a signal and display a speed while the “hold” feature is activated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719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SET 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3602414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2798762" y="2057400"/>
            <a:ext cx="3911392" cy="328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 COMPONENTS</a:t>
            </a:r>
          </a:p>
          <a:p>
            <a:pPr>
              <a:lnSpc>
                <a:spcPct val="160000"/>
              </a:lnSpc>
            </a:pPr>
            <a:r>
              <a:rPr lang="en-US" altLang="en-US" sz="28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ntenna</a:t>
            </a:r>
          </a:p>
          <a:p>
            <a:pPr>
              <a:lnSpc>
                <a:spcPct val="160000"/>
              </a:lnSpc>
            </a:pPr>
            <a:r>
              <a:rPr lang="en-US" alt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ox (counting unit)</a:t>
            </a:r>
          </a:p>
          <a:p>
            <a:pPr>
              <a:lnSpc>
                <a:spcPct val="160000"/>
              </a:lnSpc>
            </a:pPr>
            <a:r>
              <a:rPr lang="en-US" alt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urrent (power source)</a:t>
            </a:r>
          </a:p>
          <a:p>
            <a:pPr>
              <a:lnSpc>
                <a:spcPct val="160000"/>
              </a:lnSpc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Connected in this order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R.A.D.A.R.</a:t>
            </a:r>
          </a:p>
        </p:txBody>
      </p:sp>
    </p:spTree>
    <p:extLst>
      <p:ext uri="{BB962C8B-B14F-4D97-AF65-F5344CB8AC3E}">
        <p14:creationId xmlns:p14="http://schemas.microsoft.com/office/powerpoint/2010/main" val="310446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74" y="4812916"/>
            <a:ext cx="5026617" cy="22889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469" y="1162726"/>
            <a:ext cx="2352930" cy="183639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31990" y="1234765"/>
            <a:ext cx="4697172" cy="2293052"/>
            <a:chOff x="956412" y="1234764"/>
            <a:chExt cx="4807306" cy="234681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12" y="1238932"/>
              <a:ext cx="3482668" cy="2342649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210" y="1234764"/>
              <a:ext cx="3498508" cy="2342649"/>
            </a:xfrm>
            <a:prstGeom prst="rect">
              <a:avLst/>
            </a:prstGeom>
          </p:spPr>
        </p:pic>
      </p:grp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546617" y="1463579"/>
            <a:ext cx="1558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Stationary</a:t>
            </a:r>
          </a:p>
        </p:txBody>
      </p:sp>
      <p:sp>
        <p:nvSpPr>
          <p:cNvPr id="5183" name="Text Box 63"/>
          <p:cNvSpPr txBox="1">
            <a:spLocks noChangeArrowheads="1"/>
          </p:cNvSpPr>
          <p:nvPr/>
        </p:nvSpPr>
        <p:spPr bwMode="auto">
          <a:xfrm>
            <a:off x="1782017" y="4923377"/>
            <a:ext cx="3087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Objects Moving Away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MOTION</a:t>
            </a: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152400" y="5006975"/>
            <a:ext cx="1585818" cy="936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4" name="Group 3" hidden="1"/>
          <p:cNvGrpSpPr/>
          <p:nvPr/>
        </p:nvGrpSpPr>
        <p:grpSpPr>
          <a:xfrm>
            <a:off x="1589805" y="1631385"/>
            <a:ext cx="6084947" cy="2057400"/>
            <a:chOff x="1589805" y="1631385"/>
            <a:chExt cx="6084947" cy="2057400"/>
          </a:xfrm>
        </p:grpSpPr>
        <p:sp>
          <p:nvSpPr>
            <p:cNvPr id="135" name="Arc 134"/>
            <p:cNvSpPr/>
            <p:nvPr/>
          </p:nvSpPr>
          <p:spPr>
            <a:xfrm rot="18862500" flipH="1">
              <a:off x="3202470" y="2002788"/>
              <a:ext cx="1325880" cy="13258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Arc 137"/>
            <p:cNvSpPr/>
            <p:nvPr/>
          </p:nvSpPr>
          <p:spPr>
            <a:xfrm rot="18862500" flipH="1">
              <a:off x="2501885" y="2095640"/>
              <a:ext cx="1143000" cy="11430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Arc 136"/>
            <p:cNvSpPr/>
            <p:nvPr/>
          </p:nvSpPr>
          <p:spPr>
            <a:xfrm rot="18862500" flipH="1">
              <a:off x="2832552" y="2049214"/>
              <a:ext cx="1234440" cy="123444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2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Arc 133"/>
            <p:cNvSpPr/>
            <p:nvPr/>
          </p:nvSpPr>
          <p:spPr>
            <a:xfrm rot="18862500" flipH="1">
              <a:off x="3572787" y="1956362"/>
              <a:ext cx="1417320" cy="14173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3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Arc 132"/>
            <p:cNvSpPr/>
            <p:nvPr/>
          </p:nvSpPr>
          <p:spPr>
            <a:xfrm rot="18862500" flipH="1">
              <a:off x="3957310" y="1863511"/>
              <a:ext cx="1600200" cy="16002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4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Arc 129"/>
            <p:cNvSpPr/>
            <p:nvPr/>
          </p:nvSpPr>
          <p:spPr>
            <a:xfrm rot="18862500" flipH="1">
              <a:off x="4786957" y="1724235"/>
              <a:ext cx="1874520" cy="18745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Arc 127"/>
            <p:cNvSpPr/>
            <p:nvPr/>
          </p:nvSpPr>
          <p:spPr>
            <a:xfrm rot="18862500" flipH="1">
              <a:off x="5617352" y="1631385"/>
              <a:ext cx="2057400" cy="20574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Arc 128"/>
            <p:cNvSpPr/>
            <p:nvPr/>
          </p:nvSpPr>
          <p:spPr>
            <a:xfrm rot="18862500" flipH="1">
              <a:off x="5209975" y="1677810"/>
              <a:ext cx="1965960" cy="196596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8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Arc 130"/>
            <p:cNvSpPr/>
            <p:nvPr/>
          </p:nvSpPr>
          <p:spPr>
            <a:xfrm rot="18862500" flipH="1">
              <a:off x="4376751" y="1770661"/>
              <a:ext cx="1783080" cy="17830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6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Arc 138"/>
            <p:cNvSpPr/>
            <p:nvPr/>
          </p:nvSpPr>
          <p:spPr>
            <a:xfrm rot="18862500" flipH="1">
              <a:off x="2150446" y="2142064"/>
              <a:ext cx="1051560" cy="105156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Arc 139"/>
            <p:cNvSpPr/>
            <p:nvPr/>
          </p:nvSpPr>
          <p:spPr>
            <a:xfrm rot="18862500" flipH="1">
              <a:off x="1835483" y="2234916"/>
              <a:ext cx="868680" cy="8686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Arc 49"/>
            <p:cNvSpPr/>
            <p:nvPr/>
          </p:nvSpPr>
          <p:spPr>
            <a:xfrm rot="18862500" flipH="1">
              <a:off x="1589805" y="2327766"/>
              <a:ext cx="685800" cy="6858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 hidden="1"/>
          <p:cNvGrpSpPr/>
          <p:nvPr/>
        </p:nvGrpSpPr>
        <p:grpSpPr>
          <a:xfrm>
            <a:off x="948156" y="1473417"/>
            <a:ext cx="4665027" cy="2331720"/>
            <a:chOff x="948156" y="1473417"/>
            <a:chExt cx="4665027" cy="2331720"/>
          </a:xfrm>
        </p:grpSpPr>
        <p:sp>
          <p:nvSpPr>
            <p:cNvPr id="37" name="Arc 36"/>
            <p:cNvSpPr/>
            <p:nvPr/>
          </p:nvSpPr>
          <p:spPr>
            <a:xfrm rot="2737500">
              <a:off x="976671" y="2446382"/>
              <a:ext cx="570302" cy="627331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2737500">
              <a:off x="1227583" y="2334641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Arc 38"/>
            <p:cNvSpPr/>
            <p:nvPr/>
          </p:nvSpPr>
          <p:spPr>
            <a:xfrm rot="2737500">
              <a:off x="1411885" y="2183793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2737500">
              <a:off x="1763841" y="2010536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Arc 40"/>
            <p:cNvSpPr/>
            <p:nvPr/>
          </p:nvSpPr>
          <p:spPr>
            <a:xfrm rot="2737500">
              <a:off x="2088512" y="1897178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Arc 41"/>
            <p:cNvSpPr/>
            <p:nvPr/>
          </p:nvSpPr>
          <p:spPr>
            <a:xfrm rot="2737500">
              <a:off x="2424486" y="1729748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2737500">
              <a:off x="2898423" y="1630312"/>
              <a:ext cx="2017768" cy="2017768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Arc 43"/>
            <p:cNvSpPr/>
            <p:nvPr/>
          </p:nvSpPr>
          <p:spPr>
            <a:xfrm rot="2737500">
              <a:off x="3281463" y="1473417"/>
              <a:ext cx="2331720" cy="23317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5505247" y="3387415"/>
            <a:ext cx="25955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 hidden="1"/>
          <p:cNvGrpSpPr/>
          <p:nvPr/>
        </p:nvGrpSpPr>
        <p:grpSpPr>
          <a:xfrm>
            <a:off x="1589805" y="4477768"/>
            <a:ext cx="6084947" cy="2057400"/>
            <a:chOff x="1589805" y="4477768"/>
            <a:chExt cx="6084947" cy="2057400"/>
          </a:xfrm>
        </p:grpSpPr>
        <p:sp>
          <p:nvSpPr>
            <p:cNvPr id="78" name="Arc 77"/>
            <p:cNvSpPr/>
            <p:nvPr/>
          </p:nvSpPr>
          <p:spPr>
            <a:xfrm rot="18862500" flipH="1">
              <a:off x="4786957" y="4570618"/>
              <a:ext cx="1874520" cy="18745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Arc 74"/>
            <p:cNvSpPr/>
            <p:nvPr/>
          </p:nvSpPr>
          <p:spPr>
            <a:xfrm rot="18862500" flipH="1">
              <a:off x="5617352" y="4477768"/>
              <a:ext cx="2057400" cy="20574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9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Arc 79"/>
            <p:cNvSpPr/>
            <p:nvPr/>
          </p:nvSpPr>
          <p:spPr>
            <a:xfrm rot="18862500" flipH="1">
              <a:off x="3957310" y="4709894"/>
              <a:ext cx="1600200" cy="16002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4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Arc 81"/>
            <p:cNvSpPr/>
            <p:nvPr/>
          </p:nvSpPr>
          <p:spPr>
            <a:xfrm rot="18862500" flipH="1">
              <a:off x="3202470" y="4849171"/>
              <a:ext cx="1325880" cy="13258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3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Arc 83"/>
            <p:cNvSpPr/>
            <p:nvPr/>
          </p:nvSpPr>
          <p:spPr>
            <a:xfrm rot="18862500" flipH="1">
              <a:off x="2501885" y="4942023"/>
              <a:ext cx="1143000" cy="11430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Arc 85"/>
            <p:cNvSpPr/>
            <p:nvPr/>
          </p:nvSpPr>
          <p:spPr>
            <a:xfrm rot="18862500" flipH="1">
              <a:off x="2005269" y="5081299"/>
              <a:ext cx="868680" cy="86868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15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Arc 86"/>
            <p:cNvSpPr/>
            <p:nvPr/>
          </p:nvSpPr>
          <p:spPr>
            <a:xfrm rot="18862500" flipH="1">
              <a:off x="1589805" y="5174149"/>
              <a:ext cx="685800" cy="68580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rgbClr val="A51C24">
                  <a:alpha val="1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 hidden="1"/>
          <p:cNvGrpSpPr/>
          <p:nvPr/>
        </p:nvGrpSpPr>
        <p:grpSpPr>
          <a:xfrm>
            <a:off x="948156" y="4309427"/>
            <a:ext cx="4665027" cy="2331720"/>
            <a:chOff x="948156" y="4309427"/>
            <a:chExt cx="4665027" cy="2331720"/>
          </a:xfrm>
        </p:grpSpPr>
        <p:sp>
          <p:nvSpPr>
            <p:cNvPr id="67" name="Arc 66"/>
            <p:cNvSpPr/>
            <p:nvPr/>
          </p:nvSpPr>
          <p:spPr>
            <a:xfrm rot="2737500">
              <a:off x="976671" y="5282392"/>
              <a:ext cx="570302" cy="627331"/>
            </a:xfrm>
            <a:prstGeom prst="arc">
              <a:avLst>
                <a:gd name="adj1" fmla="val 15974523"/>
                <a:gd name="adj2" fmla="val 21352961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Arc 67"/>
            <p:cNvSpPr/>
            <p:nvPr/>
          </p:nvSpPr>
          <p:spPr>
            <a:xfrm rot="2737500">
              <a:off x="1227583" y="5170651"/>
              <a:ext cx="799662" cy="786233"/>
            </a:xfrm>
            <a:prstGeom prst="arc">
              <a:avLst>
                <a:gd name="adj1" fmla="val 15995561"/>
                <a:gd name="adj2" fmla="val 220133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Arc 68"/>
            <p:cNvSpPr/>
            <p:nvPr/>
          </p:nvSpPr>
          <p:spPr>
            <a:xfrm rot="2737500">
              <a:off x="1411885" y="5019803"/>
              <a:ext cx="1095292" cy="1121107"/>
            </a:xfrm>
            <a:prstGeom prst="arc">
              <a:avLst>
                <a:gd name="adj1" fmla="val 15995828"/>
                <a:gd name="adj2" fmla="val 21417410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Arc 69"/>
            <p:cNvSpPr/>
            <p:nvPr/>
          </p:nvSpPr>
          <p:spPr>
            <a:xfrm rot="2737500">
              <a:off x="1763841" y="4846546"/>
              <a:ext cx="1283943" cy="1277909"/>
            </a:xfrm>
            <a:prstGeom prst="arc">
              <a:avLst>
                <a:gd name="adj1" fmla="val 15911398"/>
                <a:gd name="adj2" fmla="val 350437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Arc 70"/>
            <p:cNvSpPr/>
            <p:nvPr/>
          </p:nvSpPr>
          <p:spPr>
            <a:xfrm rot="2737500">
              <a:off x="2088512" y="4733188"/>
              <a:ext cx="1489305" cy="1489305"/>
            </a:xfrm>
            <a:prstGeom prst="arc">
              <a:avLst>
                <a:gd name="adj1" fmla="val 15838007"/>
                <a:gd name="adj2" fmla="val 334212"/>
              </a:avLst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Arc 71"/>
            <p:cNvSpPr/>
            <p:nvPr/>
          </p:nvSpPr>
          <p:spPr>
            <a:xfrm rot="2737500">
              <a:off x="2424486" y="4565758"/>
              <a:ext cx="1772807" cy="1772807"/>
            </a:xfrm>
            <a:prstGeom prst="arc">
              <a:avLst>
                <a:gd name="adj1" fmla="val 15945652"/>
                <a:gd name="adj2" fmla="val 122939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Arc 72"/>
            <p:cNvSpPr/>
            <p:nvPr/>
          </p:nvSpPr>
          <p:spPr>
            <a:xfrm rot="2737500">
              <a:off x="2898423" y="4466322"/>
              <a:ext cx="2017768" cy="2017768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Arc 73"/>
            <p:cNvSpPr/>
            <p:nvPr/>
          </p:nvSpPr>
          <p:spPr>
            <a:xfrm rot="2737500">
              <a:off x="3281463" y="4309427"/>
              <a:ext cx="2331720" cy="2331720"/>
            </a:xfrm>
            <a:prstGeom prst="arc">
              <a:avLst>
                <a:gd name="adj1" fmla="val 15986623"/>
                <a:gd name="adj2" fmla="val 21586936"/>
              </a:avLst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28" y="3168207"/>
            <a:ext cx="4533624" cy="2314845"/>
          </a:xfrm>
          <a:prstGeom prst="rect">
            <a:avLst/>
          </a:prstGeom>
        </p:spPr>
      </p:pic>
      <p:sp>
        <p:nvSpPr>
          <p:cNvPr id="88" name="Line 12"/>
          <p:cNvSpPr>
            <a:spLocks noChangeShapeType="1"/>
          </p:cNvSpPr>
          <p:nvPr/>
        </p:nvSpPr>
        <p:spPr bwMode="auto">
          <a:xfrm flipH="1">
            <a:off x="6285256" y="5154209"/>
            <a:ext cx="25955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Text Box 3"/>
          <p:cNvSpPr txBox="1">
            <a:spLocks noChangeArrowheads="1"/>
          </p:cNvSpPr>
          <p:nvPr/>
        </p:nvSpPr>
        <p:spPr bwMode="auto">
          <a:xfrm>
            <a:off x="1583469" y="3458792"/>
            <a:ext cx="34847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Objects Moving Towards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5480" y="1255890"/>
            <a:ext cx="984562" cy="1749710"/>
            <a:chOff x="-5481" y="1410426"/>
            <a:chExt cx="1104161" cy="196225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1" y="1410426"/>
              <a:ext cx="161314" cy="196225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1" y="1538223"/>
              <a:ext cx="1025669" cy="1427751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-5480" y="3162318"/>
            <a:ext cx="984562" cy="1749710"/>
            <a:chOff x="-5481" y="1410426"/>
            <a:chExt cx="1104161" cy="1962255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1" y="1410426"/>
              <a:ext cx="161314" cy="1962255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1" y="1538223"/>
              <a:ext cx="1025669" cy="1427751"/>
            </a:xfrm>
            <a:prstGeom prst="rect">
              <a:avLst/>
            </a:prstGeom>
          </p:spPr>
        </p:pic>
      </p:grpSp>
      <p:grpSp>
        <p:nvGrpSpPr>
          <p:cNvPr id="90" name="Group 89"/>
          <p:cNvGrpSpPr/>
          <p:nvPr/>
        </p:nvGrpSpPr>
        <p:grpSpPr>
          <a:xfrm>
            <a:off x="-5480" y="5068745"/>
            <a:ext cx="984562" cy="1749710"/>
            <a:chOff x="-5481" y="1410426"/>
            <a:chExt cx="1104161" cy="1962255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1" y="1410426"/>
              <a:ext cx="161314" cy="196225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1" y="1538223"/>
              <a:ext cx="1025669" cy="142775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403692" y="5333046"/>
            <a:ext cx="3584240" cy="1127142"/>
            <a:chOff x="5403692" y="5236684"/>
            <a:chExt cx="3584240" cy="1127142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3692" y="5324600"/>
              <a:ext cx="3584240" cy="10392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226" y="5236684"/>
              <a:ext cx="218359" cy="124252"/>
            </a:xfrm>
            <a:prstGeom prst="rect">
              <a:avLst/>
            </a:prstGeom>
          </p:spPr>
        </p:pic>
      </p:grpSp>
      <p:grpSp>
        <p:nvGrpSpPr>
          <p:cNvPr id="76" name="Group 75"/>
          <p:cNvGrpSpPr/>
          <p:nvPr/>
        </p:nvGrpSpPr>
        <p:grpSpPr>
          <a:xfrm flipH="1">
            <a:off x="5540218" y="3556927"/>
            <a:ext cx="3584240" cy="1127142"/>
            <a:chOff x="5403692" y="5236684"/>
            <a:chExt cx="3584240" cy="112714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3692" y="5324600"/>
              <a:ext cx="3584240" cy="103922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226" y="5236684"/>
              <a:ext cx="218359" cy="124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54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83" grpId="0"/>
      <p:bldP spid="53" grpId="0" animBg="1"/>
      <p:bldP spid="88" grpId="0" animBg="1"/>
      <p:bldP spid="9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HANDHELD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86" y="1811303"/>
            <a:ext cx="3732415" cy="280058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3" y="1676400"/>
            <a:ext cx="4907507" cy="2921499"/>
          </a:xfrm>
          <a:prstGeom prst="rect">
            <a:avLst/>
          </a:prstGeom>
          <a:solidFill>
            <a:srgbClr val="FFFFFF">
              <a:shade val="85000"/>
            </a:srgbClr>
          </a:solidFill>
          <a:ln w="161925" cap="rnd">
            <a:solidFill>
              <a:schemeClr val="bg2"/>
            </a:solidFill>
          </a:ln>
          <a:effectLst>
            <a:reflection blurRad="50800" stA="25000" endPos="19000" dist="63500" dir="5400000" sy="-100000" algn="bl" rotWithShape="0"/>
          </a:effectLst>
          <a:scene3d>
            <a:camera prst="perspectiveContrastingRightFacing" fov="1680000">
              <a:rot lat="420000" lon="19200000" rev="0"/>
            </a:camera>
            <a:lightRig rig="soft" dir="t"/>
          </a:scene3d>
          <a:sp3d contourW="12700" prstMaterial="matte">
            <a:bevelT w="6985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49632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2186610" y="3821620"/>
            <a:ext cx="4164142" cy="2149810"/>
          </a:xfrm>
          <a:custGeom>
            <a:avLst/>
            <a:gdLst>
              <a:gd name="connsiteX0" fmla="*/ 3244132 w 4162433"/>
              <a:gd name="connsiteY0" fmla="*/ 2078979 h 2078979"/>
              <a:gd name="connsiteX1" fmla="*/ 4047214 w 4162433"/>
              <a:gd name="connsiteY1" fmla="*/ 1784781 h 2078979"/>
              <a:gd name="connsiteX2" fmla="*/ 4110824 w 4162433"/>
              <a:gd name="connsiteY2" fmla="*/ 1490582 h 2078979"/>
              <a:gd name="connsiteX3" fmla="*/ 3601941 w 4162433"/>
              <a:gd name="connsiteY3" fmla="*/ 1252043 h 2078979"/>
              <a:gd name="connsiteX4" fmla="*/ 2886323 w 4162433"/>
              <a:gd name="connsiteY4" fmla="*/ 1148676 h 2078979"/>
              <a:gd name="connsiteX5" fmla="*/ 1749287 w 4162433"/>
              <a:gd name="connsiteY5" fmla="*/ 592085 h 2078979"/>
              <a:gd name="connsiteX6" fmla="*/ 954156 w 4162433"/>
              <a:gd name="connsiteY6" fmla="*/ 146812 h 2078979"/>
              <a:gd name="connsiteX7" fmla="*/ 604299 w 4162433"/>
              <a:gd name="connsiteY7" fmla="*/ 11640 h 2078979"/>
              <a:gd name="connsiteX8" fmla="*/ 357808 w 4162433"/>
              <a:gd name="connsiteY8" fmla="*/ 59348 h 2078979"/>
              <a:gd name="connsiteX9" fmla="*/ 0 w 4162433"/>
              <a:gd name="connsiteY9" fmla="*/ 472815 h 2078979"/>
              <a:gd name="connsiteX0" fmla="*/ 3244132 w 4162433"/>
              <a:gd name="connsiteY0" fmla="*/ 2041596 h 2041596"/>
              <a:gd name="connsiteX1" fmla="*/ 4047214 w 4162433"/>
              <a:gd name="connsiteY1" fmla="*/ 1747398 h 2041596"/>
              <a:gd name="connsiteX2" fmla="*/ 4110824 w 4162433"/>
              <a:gd name="connsiteY2" fmla="*/ 1453199 h 2041596"/>
              <a:gd name="connsiteX3" fmla="*/ 3601941 w 4162433"/>
              <a:gd name="connsiteY3" fmla="*/ 1214660 h 2041596"/>
              <a:gd name="connsiteX4" fmla="*/ 2886323 w 4162433"/>
              <a:gd name="connsiteY4" fmla="*/ 1111293 h 2041596"/>
              <a:gd name="connsiteX5" fmla="*/ 1749287 w 4162433"/>
              <a:gd name="connsiteY5" fmla="*/ 554702 h 2041596"/>
              <a:gd name="connsiteX6" fmla="*/ 954156 w 4162433"/>
              <a:gd name="connsiteY6" fmla="*/ 109429 h 2041596"/>
              <a:gd name="connsiteX7" fmla="*/ 357808 w 4162433"/>
              <a:gd name="connsiteY7" fmla="*/ 21965 h 2041596"/>
              <a:gd name="connsiteX8" fmla="*/ 0 w 4162433"/>
              <a:gd name="connsiteY8" fmla="*/ 435432 h 2041596"/>
              <a:gd name="connsiteX0" fmla="*/ 3244132 w 4162433"/>
              <a:gd name="connsiteY0" fmla="*/ 2105346 h 2105346"/>
              <a:gd name="connsiteX1" fmla="*/ 4047214 w 4162433"/>
              <a:gd name="connsiteY1" fmla="*/ 1811148 h 2105346"/>
              <a:gd name="connsiteX2" fmla="*/ 4110824 w 4162433"/>
              <a:gd name="connsiteY2" fmla="*/ 1516949 h 2105346"/>
              <a:gd name="connsiteX3" fmla="*/ 3601941 w 4162433"/>
              <a:gd name="connsiteY3" fmla="*/ 1278410 h 2105346"/>
              <a:gd name="connsiteX4" fmla="*/ 2886323 w 4162433"/>
              <a:gd name="connsiteY4" fmla="*/ 1175043 h 2105346"/>
              <a:gd name="connsiteX5" fmla="*/ 1749287 w 4162433"/>
              <a:gd name="connsiteY5" fmla="*/ 618452 h 2105346"/>
              <a:gd name="connsiteX6" fmla="*/ 954156 w 4162433"/>
              <a:gd name="connsiteY6" fmla="*/ 173179 h 2105346"/>
              <a:gd name="connsiteX7" fmla="*/ 461175 w 4162433"/>
              <a:gd name="connsiteY7" fmla="*/ 14153 h 2105346"/>
              <a:gd name="connsiteX8" fmla="*/ 0 w 4162433"/>
              <a:gd name="connsiteY8" fmla="*/ 499182 h 2105346"/>
              <a:gd name="connsiteX0" fmla="*/ 3244132 w 4162433"/>
              <a:gd name="connsiteY0" fmla="*/ 2092511 h 2092511"/>
              <a:gd name="connsiteX1" fmla="*/ 4047214 w 4162433"/>
              <a:gd name="connsiteY1" fmla="*/ 1798313 h 2092511"/>
              <a:gd name="connsiteX2" fmla="*/ 4110824 w 4162433"/>
              <a:gd name="connsiteY2" fmla="*/ 1504114 h 2092511"/>
              <a:gd name="connsiteX3" fmla="*/ 3601941 w 4162433"/>
              <a:gd name="connsiteY3" fmla="*/ 1265575 h 2092511"/>
              <a:gd name="connsiteX4" fmla="*/ 2886323 w 4162433"/>
              <a:gd name="connsiteY4" fmla="*/ 1162208 h 2092511"/>
              <a:gd name="connsiteX5" fmla="*/ 1749287 w 4162433"/>
              <a:gd name="connsiteY5" fmla="*/ 605617 h 2092511"/>
              <a:gd name="connsiteX6" fmla="*/ 954156 w 4162433"/>
              <a:gd name="connsiteY6" fmla="*/ 160344 h 2092511"/>
              <a:gd name="connsiteX7" fmla="*/ 461175 w 4162433"/>
              <a:gd name="connsiteY7" fmla="*/ 1318 h 2092511"/>
              <a:gd name="connsiteX8" fmla="*/ 0 w 4162433"/>
              <a:gd name="connsiteY8" fmla="*/ 486347 h 2092511"/>
              <a:gd name="connsiteX0" fmla="*/ 3244132 w 4162433"/>
              <a:gd name="connsiteY0" fmla="*/ 2094451 h 2094451"/>
              <a:gd name="connsiteX1" fmla="*/ 4047214 w 4162433"/>
              <a:gd name="connsiteY1" fmla="*/ 1800253 h 2094451"/>
              <a:gd name="connsiteX2" fmla="*/ 4110824 w 4162433"/>
              <a:gd name="connsiteY2" fmla="*/ 1506054 h 2094451"/>
              <a:gd name="connsiteX3" fmla="*/ 3601941 w 4162433"/>
              <a:gd name="connsiteY3" fmla="*/ 1267515 h 2094451"/>
              <a:gd name="connsiteX4" fmla="*/ 2886323 w 4162433"/>
              <a:gd name="connsiteY4" fmla="*/ 1164148 h 2094451"/>
              <a:gd name="connsiteX5" fmla="*/ 1749287 w 4162433"/>
              <a:gd name="connsiteY5" fmla="*/ 607557 h 2094451"/>
              <a:gd name="connsiteX6" fmla="*/ 954156 w 4162433"/>
              <a:gd name="connsiteY6" fmla="*/ 162284 h 2094451"/>
              <a:gd name="connsiteX7" fmla="*/ 461175 w 4162433"/>
              <a:gd name="connsiteY7" fmla="*/ 3258 h 2094451"/>
              <a:gd name="connsiteX8" fmla="*/ 0 w 4162433"/>
              <a:gd name="connsiteY8" fmla="*/ 488287 h 2094451"/>
              <a:gd name="connsiteX0" fmla="*/ 3244132 w 4162433"/>
              <a:gd name="connsiteY0" fmla="*/ 2094451 h 2094451"/>
              <a:gd name="connsiteX1" fmla="*/ 4047214 w 4162433"/>
              <a:gd name="connsiteY1" fmla="*/ 1800253 h 2094451"/>
              <a:gd name="connsiteX2" fmla="*/ 4110824 w 4162433"/>
              <a:gd name="connsiteY2" fmla="*/ 1506054 h 2094451"/>
              <a:gd name="connsiteX3" fmla="*/ 3601941 w 4162433"/>
              <a:gd name="connsiteY3" fmla="*/ 1267515 h 2094451"/>
              <a:gd name="connsiteX4" fmla="*/ 2886323 w 4162433"/>
              <a:gd name="connsiteY4" fmla="*/ 1164148 h 2094451"/>
              <a:gd name="connsiteX5" fmla="*/ 1749287 w 4162433"/>
              <a:gd name="connsiteY5" fmla="*/ 607557 h 2094451"/>
              <a:gd name="connsiteX6" fmla="*/ 461175 w 4162433"/>
              <a:gd name="connsiteY6" fmla="*/ 3258 h 2094451"/>
              <a:gd name="connsiteX7" fmla="*/ 0 w 4162433"/>
              <a:gd name="connsiteY7" fmla="*/ 488287 h 2094451"/>
              <a:gd name="connsiteX0" fmla="*/ 3244132 w 4162433"/>
              <a:gd name="connsiteY0" fmla="*/ 2133908 h 2133908"/>
              <a:gd name="connsiteX1" fmla="*/ 4047214 w 4162433"/>
              <a:gd name="connsiteY1" fmla="*/ 1839710 h 2133908"/>
              <a:gd name="connsiteX2" fmla="*/ 4110824 w 4162433"/>
              <a:gd name="connsiteY2" fmla="*/ 1545511 h 2133908"/>
              <a:gd name="connsiteX3" fmla="*/ 3601941 w 4162433"/>
              <a:gd name="connsiteY3" fmla="*/ 1306972 h 2133908"/>
              <a:gd name="connsiteX4" fmla="*/ 2886323 w 4162433"/>
              <a:gd name="connsiteY4" fmla="*/ 1203605 h 2133908"/>
              <a:gd name="connsiteX5" fmla="*/ 1749287 w 4162433"/>
              <a:gd name="connsiteY5" fmla="*/ 647014 h 2133908"/>
              <a:gd name="connsiteX6" fmla="*/ 652006 w 4162433"/>
              <a:gd name="connsiteY6" fmla="*/ 2958 h 2133908"/>
              <a:gd name="connsiteX7" fmla="*/ 0 w 4162433"/>
              <a:gd name="connsiteY7" fmla="*/ 527744 h 2133908"/>
              <a:gd name="connsiteX0" fmla="*/ 3244132 w 4162433"/>
              <a:gd name="connsiteY0" fmla="*/ 2133908 h 2133908"/>
              <a:gd name="connsiteX1" fmla="*/ 4047214 w 4162433"/>
              <a:gd name="connsiteY1" fmla="*/ 1839710 h 2133908"/>
              <a:gd name="connsiteX2" fmla="*/ 4110824 w 4162433"/>
              <a:gd name="connsiteY2" fmla="*/ 1545511 h 2133908"/>
              <a:gd name="connsiteX3" fmla="*/ 3601941 w 4162433"/>
              <a:gd name="connsiteY3" fmla="*/ 1306972 h 2133908"/>
              <a:gd name="connsiteX4" fmla="*/ 2703443 w 4162433"/>
              <a:gd name="connsiteY4" fmla="*/ 1132043 h 2133908"/>
              <a:gd name="connsiteX5" fmla="*/ 1749287 w 4162433"/>
              <a:gd name="connsiteY5" fmla="*/ 647014 h 2133908"/>
              <a:gd name="connsiteX6" fmla="*/ 652006 w 4162433"/>
              <a:gd name="connsiteY6" fmla="*/ 2958 h 2133908"/>
              <a:gd name="connsiteX7" fmla="*/ 0 w 4162433"/>
              <a:gd name="connsiteY7" fmla="*/ 527744 h 2133908"/>
              <a:gd name="connsiteX0" fmla="*/ 3212327 w 4164142"/>
              <a:gd name="connsiteY0" fmla="*/ 2149810 h 2149810"/>
              <a:gd name="connsiteX1" fmla="*/ 4047214 w 4164142"/>
              <a:gd name="connsiteY1" fmla="*/ 1839710 h 2149810"/>
              <a:gd name="connsiteX2" fmla="*/ 4110824 w 4164142"/>
              <a:gd name="connsiteY2" fmla="*/ 1545511 h 2149810"/>
              <a:gd name="connsiteX3" fmla="*/ 3601941 w 4164142"/>
              <a:gd name="connsiteY3" fmla="*/ 1306972 h 2149810"/>
              <a:gd name="connsiteX4" fmla="*/ 2703443 w 4164142"/>
              <a:gd name="connsiteY4" fmla="*/ 1132043 h 2149810"/>
              <a:gd name="connsiteX5" fmla="*/ 1749287 w 4164142"/>
              <a:gd name="connsiteY5" fmla="*/ 647014 h 2149810"/>
              <a:gd name="connsiteX6" fmla="*/ 652006 w 4164142"/>
              <a:gd name="connsiteY6" fmla="*/ 2958 h 2149810"/>
              <a:gd name="connsiteX7" fmla="*/ 0 w 4164142"/>
              <a:gd name="connsiteY7" fmla="*/ 527744 h 214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4142" h="2149810">
                <a:moveTo>
                  <a:pt x="3212327" y="2149810"/>
                </a:moveTo>
                <a:cubicBezTo>
                  <a:pt x="3541643" y="2051744"/>
                  <a:pt x="3897465" y="1940427"/>
                  <a:pt x="4047214" y="1839710"/>
                </a:cubicBezTo>
                <a:cubicBezTo>
                  <a:pt x="4196964" y="1738994"/>
                  <a:pt x="4185036" y="1634301"/>
                  <a:pt x="4110824" y="1545511"/>
                </a:cubicBezTo>
                <a:cubicBezTo>
                  <a:pt x="4036612" y="1456721"/>
                  <a:pt x="3836504" y="1375883"/>
                  <a:pt x="3601941" y="1306972"/>
                </a:cubicBezTo>
                <a:cubicBezTo>
                  <a:pt x="3367378" y="1238061"/>
                  <a:pt x="3012219" y="1242036"/>
                  <a:pt x="2703443" y="1132043"/>
                </a:cubicBezTo>
                <a:cubicBezTo>
                  <a:pt x="2394667" y="1022050"/>
                  <a:pt x="2091193" y="835195"/>
                  <a:pt x="1749287" y="647014"/>
                </a:cubicBezTo>
                <a:cubicBezTo>
                  <a:pt x="1407381" y="458833"/>
                  <a:pt x="943554" y="22836"/>
                  <a:pt x="652006" y="2958"/>
                </a:cubicBezTo>
                <a:cubicBezTo>
                  <a:pt x="318050" y="-38124"/>
                  <a:pt x="128546" y="359441"/>
                  <a:pt x="0" y="527744"/>
                </a:cubicBezTo>
              </a:path>
            </a:pathLst>
          </a:custGeom>
          <a:noFill/>
          <a:ln w="825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07723" y="2005755"/>
            <a:ext cx="1755176" cy="2422567"/>
          </a:xfrm>
          <a:custGeom>
            <a:avLst/>
            <a:gdLst>
              <a:gd name="connsiteX0" fmla="*/ 0 w 3978233"/>
              <a:gd name="connsiteY0" fmla="*/ 69375 h 3952606"/>
              <a:gd name="connsiteX1" fmla="*/ 380010 w 3978233"/>
              <a:gd name="connsiteY1" fmla="*/ 105001 h 3952606"/>
              <a:gd name="connsiteX2" fmla="*/ 653143 w 3978233"/>
              <a:gd name="connsiteY2" fmla="*/ 1066902 h 3952606"/>
              <a:gd name="connsiteX3" fmla="*/ 1033153 w 3978233"/>
              <a:gd name="connsiteY3" fmla="*/ 1209406 h 3952606"/>
              <a:gd name="connsiteX4" fmla="*/ 1282535 w 3978233"/>
              <a:gd name="connsiteY4" fmla="*/ 1541915 h 3952606"/>
              <a:gd name="connsiteX5" fmla="*/ 1496291 w 3978233"/>
              <a:gd name="connsiteY5" fmla="*/ 2064430 h 3952606"/>
              <a:gd name="connsiteX6" fmla="*/ 1698171 w 3978233"/>
              <a:gd name="connsiteY6" fmla="*/ 2349438 h 3952606"/>
              <a:gd name="connsiteX7" fmla="*/ 1911927 w 3978233"/>
              <a:gd name="connsiteY7" fmla="*/ 2005053 h 3952606"/>
              <a:gd name="connsiteX8" fmla="*/ 2280062 w 3978233"/>
              <a:gd name="connsiteY8" fmla="*/ 1921926 h 3952606"/>
              <a:gd name="connsiteX9" fmla="*/ 2731324 w 3978233"/>
              <a:gd name="connsiteY9" fmla="*/ 1898175 h 3952606"/>
              <a:gd name="connsiteX10" fmla="*/ 3384467 w 3978233"/>
              <a:gd name="connsiteY10" fmla="*/ 2503817 h 3952606"/>
              <a:gd name="connsiteX11" fmla="*/ 3562597 w 3978233"/>
              <a:gd name="connsiteY11" fmla="*/ 3228212 h 3952606"/>
              <a:gd name="connsiteX12" fmla="*/ 3621974 w 3978233"/>
              <a:gd name="connsiteY12" fmla="*/ 3584471 h 3952606"/>
              <a:gd name="connsiteX13" fmla="*/ 3978233 w 3978233"/>
              <a:gd name="connsiteY13" fmla="*/ 3952606 h 3952606"/>
              <a:gd name="connsiteX0" fmla="*/ 0 w 3978233"/>
              <a:gd name="connsiteY0" fmla="*/ 64707 h 3947938"/>
              <a:gd name="connsiteX1" fmla="*/ 380010 w 3978233"/>
              <a:gd name="connsiteY1" fmla="*/ 100333 h 3947938"/>
              <a:gd name="connsiteX2" fmla="*/ 617517 w 3978233"/>
              <a:gd name="connsiteY2" fmla="*/ 990982 h 3947938"/>
              <a:gd name="connsiteX3" fmla="*/ 1033153 w 3978233"/>
              <a:gd name="connsiteY3" fmla="*/ 1204738 h 3947938"/>
              <a:gd name="connsiteX4" fmla="*/ 1282535 w 3978233"/>
              <a:gd name="connsiteY4" fmla="*/ 1537247 h 3947938"/>
              <a:gd name="connsiteX5" fmla="*/ 1496291 w 3978233"/>
              <a:gd name="connsiteY5" fmla="*/ 2059762 h 3947938"/>
              <a:gd name="connsiteX6" fmla="*/ 1698171 w 3978233"/>
              <a:gd name="connsiteY6" fmla="*/ 2344770 h 3947938"/>
              <a:gd name="connsiteX7" fmla="*/ 1911927 w 3978233"/>
              <a:gd name="connsiteY7" fmla="*/ 2000385 h 3947938"/>
              <a:gd name="connsiteX8" fmla="*/ 2280062 w 3978233"/>
              <a:gd name="connsiteY8" fmla="*/ 1917258 h 3947938"/>
              <a:gd name="connsiteX9" fmla="*/ 2731324 w 3978233"/>
              <a:gd name="connsiteY9" fmla="*/ 1893507 h 3947938"/>
              <a:gd name="connsiteX10" fmla="*/ 3384467 w 3978233"/>
              <a:gd name="connsiteY10" fmla="*/ 2499149 h 3947938"/>
              <a:gd name="connsiteX11" fmla="*/ 3562597 w 3978233"/>
              <a:gd name="connsiteY11" fmla="*/ 3223544 h 3947938"/>
              <a:gd name="connsiteX12" fmla="*/ 3621974 w 3978233"/>
              <a:gd name="connsiteY12" fmla="*/ 3579803 h 3947938"/>
              <a:gd name="connsiteX13" fmla="*/ 3978233 w 3978233"/>
              <a:gd name="connsiteY13" fmla="*/ 3947938 h 3947938"/>
              <a:gd name="connsiteX0" fmla="*/ 0 w 3978233"/>
              <a:gd name="connsiteY0" fmla="*/ 23308 h 3906539"/>
              <a:gd name="connsiteX1" fmla="*/ 320633 w 3978233"/>
              <a:gd name="connsiteY1" fmla="*/ 189562 h 3906539"/>
              <a:gd name="connsiteX2" fmla="*/ 617517 w 3978233"/>
              <a:gd name="connsiteY2" fmla="*/ 949583 h 3906539"/>
              <a:gd name="connsiteX3" fmla="*/ 1033153 w 3978233"/>
              <a:gd name="connsiteY3" fmla="*/ 1163339 h 3906539"/>
              <a:gd name="connsiteX4" fmla="*/ 1282535 w 3978233"/>
              <a:gd name="connsiteY4" fmla="*/ 1495848 h 3906539"/>
              <a:gd name="connsiteX5" fmla="*/ 1496291 w 3978233"/>
              <a:gd name="connsiteY5" fmla="*/ 2018363 h 3906539"/>
              <a:gd name="connsiteX6" fmla="*/ 1698171 w 3978233"/>
              <a:gd name="connsiteY6" fmla="*/ 2303371 h 3906539"/>
              <a:gd name="connsiteX7" fmla="*/ 1911927 w 3978233"/>
              <a:gd name="connsiteY7" fmla="*/ 1958986 h 3906539"/>
              <a:gd name="connsiteX8" fmla="*/ 2280062 w 3978233"/>
              <a:gd name="connsiteY8" fmla="*/ 1875859 h 3906539"/>
              <a:gd name="connsiteX9" fmla="*/ 2731324 w 3978233"/>
              <a:gd name="connsiteY9" fmla="*/ 1852108 h 3906539"/>
              <a:gd name="connsiteX10" fmla="*/ 3384467 w 3978233"/>
              <a:gd name="connsiteY10" fmla="*/ 2457750 h 3906539"/>
              <a:gd name="connsiteX11" fmla="*/ 3562597 w 3978233"/>
              <a:gd name="connsiteY11" fmla="*/ 3182145 h 3906539"/>
              <a:gd name="connsiteX12" fmla="*/ 3621974 w 3978233"/>
              <a:gd name="connsiteY12" fmla="*/ 3538404 h 3906539"/>
              <a:gd name="connsiteX13" fmla="*/ 3978233 w 3978233"/>
              <a:gd name="connsiteY13" fmla="*/ 3906539 h 3906539"/>
              <a:gd name="connsiteX0" fmla="*/ 0 w 3978233"/>
              <a:gd name="connsiteY0" fmla="*/ 8533 h 4188647"/>
              <a:gd name="connsiteX1" fmla="*/ 320633 w 3978233"/>
              <a:gd name="connsiteY1" fmla="*/ 471670 h 4188647"/>
              <a:gd name="connsiteX2" fmla="*/ 617517 w 3978233"/>
              <a:gd name="connsiteY2" fmla="*/ 1231691 h 4188647"/>
              <a:gd name="connsiteX3" fmla="*/ 1033153 w 3978233"/>
              <a:gd name="connsiteY3" fmla="*/ 1445447 h 4188647"/>
              <a:gd name="connsiteX4" fmla="*/ 1282535 w 3978233"/>
              <a:gd name="connsiteY4" fmla="*/ 1777956 h 4188647"/>
              <a:gd name="connsiteX5" fmla="*/ 1496291 w 3978233"/>
              <a:gd name="connsiteY5" fmla="*/ 2300471 h 4188647"/>
              <a:gd name="connsiteX6" fmla="*/ 1698171 w 3978233"/>
              <a:gd name="connsiteY6" fmla="*/ 2585479 h 4188647"/>
              <a:gd name="connsiteX7" fmla="*/ 1911927 w 3978233"/>
              <a:gd name="connsiteY7" fmla="*/ 2241094 h 4188647"/>
              <a:gd name="connsiteX8" fmla="*/ 2280062 w 3978233"/>
              <a:gd name="connsiteY8" fmla="*/ 2157967 h 4188647"/>
              <a:gd name="connsiteX9" fmla="*/ 2731324 w 3978233"/>
              <a:gd name="connsiteY9" fmla="*/ 2134216 h 4188647"/>
              <a:gd name="connsiteX10" fmla="*/ 3384467 w 3978233"/>
              <a:gd name="connsiteY10" fmla="*/ 2739858 h 4188647"/>
              <a:gd name="connsiteX11" fmla="*/ 3562597 w 3978233"/>
              <a:gd name="connsiteY11" fmla="*/ 3464253 h 4188647"/>
              <a:gd name="connsiteX12" fmla="*/ 3621974 w 3978233"/>
              <a:gd name="connsiteY12" fmla="*/ 3820512 h 4188647"/>
              <a:gd name="connsiteX13" fmla="*/ 3978233 w 3978233"/>
              <a:gd name="connsiteY13" fmla="*/ 4188647 h 4188647"/>
              <a:gd name="connsiteX0" fmla="*/ 12993 w 3991226"/>
              <a:gd name="connsiteY0" fmla="*/ 0 h 4180114"/>
              <a:gd name="connsiteX1" fmla="*/ 333626 w 3991226"/>
              <a:gd name="connsiteY1" fmla="*/ 463137 h 4180114"/>
              <a:gd name="connsiteX2" fmla="*/ 630510 w 3991226"/>
              <a:gd name="connsiteY2" fmla="*/ 1223158 h 4180114"/>
              <a:gd name="connsiteX3" fmla="*/ 1046146 w 3991226"/>
              <a:gd name="connsiteY3" fmla="*/ 1436914 h 4180114"/>
              <a:gd name="connsiteX4" fmla="*/ 1295528 w 3991226"/>
              <a:gd name="connsiteY4" fmla="*/ 1769423 h 4180114"/>
              <a:gd name="connsiteX5" fmla="*/ 1509284 w 3991226"/>
              <a:gd name="connsiteY5" fmla="*/ 2291938 h 4180114"/>
              <a:gd name="connsiteX6" fmla="*/ 1711164 w 3991226"/>
              <a:gd name="connsiteY6" fmla="*/ 2576946 h 4180114"/>
              <a:gd name="connsiteX7" fmla="*/ 1924920 w 3991226"/>
              <a:gd name="connsiteY7" fmla="*/ 2232561 h 4180114"/>
              <a:gd name="connsiteX8" fmla="*/ 2293055 w 3991226"/>
              <a:gd name="connsiteY8" fmla="*/ 2149434 h 4180114"/>
              <a:gd name="connsiteX9" fmla="*/ 2744317 w 3991226"/>
              <a:gd name="connsiteY9" fmla="*/ 2125683 h 4180114"/>
              <a:gd name="connsiteX10" fmla="*/ 3397460 w 3991226"/>
              <a:gd name="connsiteY10" fmla="*/ 2731325 h 4180114"/>
              <a:gd name="connsiteX11" fmla="*/ 3575590 w 3991226"/>
              <a:gd name="connsiteY11" fmla="*/ 3455720 h 4180114"/>
              <a:gd name="connsiteX12" fmla="*/ 3634967 w 3991226"/>
              <a:gd name="connsiteY12" fmla="*/ 3811979 h 4180114"/>
              <a:gd name="connsiteX13" fmla="*/ 3991226 w 3991226"/>
              <a:gd name="connsiteY13" fmla="*/ 4180114 h 4180114"/>
              <a:gd name="connsiteX0" fmla="*/ 10870 w 4072230"/>
              <a:gd name="connsiteY0" fmla="*/ 0 h 4061361"/>
              <a:gd name="connsiteX1" fmla="*/ 414630 w 4072230"/>
              <a:gd name="connsiteY1" fmla="*/ 344384 h 4061361"/>
              <a:gd name="connsiteX2" fmla="*/ 711514 w 4072230"/>
              <a:gd name="connsiteY2" fmla="*/ 1104405 h 4061361"/>
              <a:gd name="connsiteX3" fmla="*/ 1127150 w 4072230"/>
              <a:gd name="connsiteY3" fmla="*/ 1318161 h 4061361"/>
              <a:gd name="connsiteX4" fmla="*/ 1376532 w 4072230"/>
              <a:gd name="connsiteY4" fmla="*/ 1650670 h 4061361"/>
              <a:gd name="connsiteX5" fmla="*/ 1590288 w 4072230"/>
              <a:gd name="connsiteY5" fmla="*/ 2173185 h 4061361"/>
              <a:gd name="connsiteX6" fmla="*/ 1792168 w 4072230"/>
              <a:gd name="connsiteY6" fmla="*/ 2458193 h 4061361"/>
              <a:gd name="connsiteX7" fmla="*/ 2005924 w 4072230"/>
              <a:gd name="connsiteY7" fmla="*/ 2113808 h 4061361"/>
              <a:gd name="connsiteX8" fmla="*/ 2374059 w 4072230"/>
              <a:gd name="connsiteY8" fmla="*/ 2030681 h 4061361"/>
              <a:gd name="connsiteX9" fmla="*/ 2825321 w 4072230"/>
              <a:gd name="connsiteY9" fmla="*/ 2006930 h 4061361"/>
              <a:gd name="connsiteX10" fmla="*/ 3478464 w 4072230"/>
              <a:gd name="connsiteY10" fmla="*/ 2612572 h 4061361"/>
              <a:gd name="connsiteX11" fmla="*/ 3656594 w 4072230"/>
              <a:gd name="connsiteY11" fmla="*/ 3336967 h 4061361"/>
              <a:gd name="connsiteX12" fmla="*/ 3715971 w 4072230"/>
              <a:gd name="connsiteY12" fmla="*/ 3693226 h 4061361"/>
              <a:gd name="connsiteX13" fmla="*/ 4072230 w 4072230"/>
              <a:gd name="connsiteY13" fmla="*/ 4061361 h 4061361"/>
              <a:gd name="connsiteX0" fmla="*/ 18544 w 4079904"/>
              <a:gd name="connsiteY0" fmla="*/ 0 h 4061361"/>
              <a:gd name="connsiteX1" fmla="*/ 244174 w 4079904"/>
              <a:gd name="connsiteY1" fmla="*/ 665018 h 4061361"/>
              <a:gd name="connsiteX2" fmla="*/ 719188 w 4079904"/>
              <a:gd name="connsiteY2" fmla="*/ 1104405 h 4061361"/>
              <a:gd name="connsiteX3" fmla="*/ 1134824 w 4079904"/>
              <a:gd name="connsiteY3" fmla="*/ 1318161 h 4061361"/>
              <a:gd name="connsiteX4" fmla="*/ 1384206 w 4079904"/>
              <a:gd name="connsiteY4" fmla="*/ 1650670 h 4061361"/>
              <a:gd name="connsiteX5" fmla="*/ 1597962 w 4079904"/>
              <a:gd name="connsiteY5" fmla="*/ 2173185 h 4061361"/>
              <a:gd name="connsiteX6" fmla="*/ 1799842 w 4079904"/>
              <a:gd name="connsiteY6" fmla="*/ 2458193 h 4061361"/>
              <a:gd name="connsiteX7" fmla="*/ 2013598 w 4079904"/>
              <a:gd name="connsiteY7" fmla="*/ 2113808 h 4061361"/>
              <a:gd name="connsiteX8" fmla="*/ 2381733 w 4079904"/>
              <a:gd name="connsiteY8" fmla="*/ 2030681 h 4061361"/>
              <a:gd name="connsiteX9" fmla="*/ 2832995 w 4079904"/>
              <a:gd name="connsiteY9" fmla="*/ 2006930 h 4061361"/>
              <a:gd name="connsiteX10" fmla="*/ 3486138 w 4079904"/>
              <a:gd name="connsiteY10" fmla="*/ 2612572 h 4061361"/>
              <a:gd name="connsiteX11" fmla="*/ 3664268 w 4079904"/>
              <a:gd name="connsiteY11" fmla="*/ 3336967 h 4061361"/>
              <a:gd name="connsiteX12" fmla="*/ 3723645 w 4079904"/>
              <a:gd name="connsiteY12" fmla="*/ 3693226 h 4061361"/>
              <a:gd name="connsiteX13" fmla="*/ 4079904 w 4079904"/>
              <a:gd name="connsiteY13" fmla="*/ 4061361 h 4061361"/>
              <a:gd name="connsiteX0" fmla="*/ 20287 w 4081647"/>
              <a:gd name="connsiteY0" fmla="*/ 0 h 4061361"/>
              <a:gd name="connsiteX1" fmla="*/ 245917 w 4081647"/>
              <a:gd name="connsiteY1" fmla="*/ 665018 h 4061361"/>
              <a:gd name="connsiteX2" fmla="*/ 720931 w 4081647"/>
              <a:gd name="connsiteY2" fmla="*/ 1104405 h 4061361"/>
              <a:gd name="connsiteX3" fmla="*/ 1136567 w 4081647"/>
              <a:gd name="connsiteY3" fmla="*/ 1318161 h 4061361"/>
              <a:gd name="connsiteX4" fmla="*/ 1385949 w 4081647"/>
              <a:gd name="connsiteY4" fmla="*/ 1650670 h 4061361"/>
              <a:gd name="connsiteX5" fmla="*/ 1599705 w 4081647"/>
              <a:gd name="connsiteY5" fmla="*/ 2173185 h 4061361"/>
              <a:gd name="connsiteX6" fmla="*/ 1801585 w 4081647"/>
              <a:gd name="connsiteY6" fmla="*/ 2458193 h 4061361"/>
              <a:gd name="connsiteX7" fmla="*/ 2015341 w 4081647"/>
              <a:gd name="connsiteY7" fmla="*/ 2113808 h 4061361"/>
              <a:gd name="connsiteX8" fmla="*/ 2383476 w 4081647"/>
              <a:gd name="connsiteY8" fmla="*/ 2030681 h 4061361"/>
              <a:gd name="connsiteX9" fmla="*/ 2834738 w 4081647"/>
              <a:gd name="connsiteY9" fmla="*/ 2006930 h 4061361"/>
              <a:gd name="connsiteX10" fmla="*/ 3487881 w 4081647"/>
              <a:gd name="connsiteY10" fmla="*/ 2612572 h 4061361"/>
              <a:gd name="connsiteX11" fmla="*/ 3666011 w 4081647"/>
              <a:gd name="connsiteY11" fmla="*/ 3336967 h 4061361"/>
              <a:gd name="connsiteX12" fmla="*/ 3725388 w 4081647"/>
              <a:gd name="connsiteY12" fmla="*/ 3693226 h 4061361"/>
              <a:gd name="connsiteX13" fmla="*/ 4081647 w 4081647"/>
              <a:gd name="connsiteY13" fmla="*/ 4061361 h 4061361"/>
              <a:gd name="connsiteX0" fmla="*/ 24522 w 4085882"/>
              <a:gd name="connsiteY0" fmla="*/ 0 h 4061361"/>
              <a:gd name="connsiteX1" fmla="*/ 250152 w 4085882"/>
              <a:gd name="connsiteY1" fmla="*/ 665018 h 4061361"/>
              <a:gd name="connsiteX2" fmla="*/ 1140802 w 4085882"/>
              <a:gd name="connsiteY2" fmla="*/ 1318161 h 4061361"/>
              <a:gd name="connsiteX3" fmla="*/ 1390184 w 4085882"/>
              <a:gd name="connsiteY3" fmla="*/ 1650670 h 4061361"/>
              <a:gd name="connsiteX4" fmla="*/ 1603940 w 4085882"/>
              <a:gd name="connsiteY4" fmla="*/ 2173185 h 4061361"/>
              <a:gd name="connsiteX5" fmla="*/ 1805820 w 4085882"/>
              <a:gd name="connsiteY5" fmla="*/ 2458193 h 4061361"/>
              <a:gd name="connsiteX6" fmla="*/ 2019576 w 4085882"/>
              <a:gd name="connsiteY6" fmla="*/ 2113808 h 4061361"/>
              <a:gd name="connsiteX7" fmla="*/ 2387711 w 4085882"/>
              <a:gd name="connsiteY7" fmla="*/ 2030681 h 4061361"/>
              <a:gd name="connsiteX8" fmla="*/ 2838973 w 4085882"/>
              <a:gd name="connsiteY8" fmla="*/ 2006930 h 4061361"/>
              <a:gd name="connsiteX9" fmla="*/ 3492116 w 4085882"/>
              <a:gd name="connsiteY9" fmla="*/ 2612572 h 4061361"/>
              <a:gd name="connsiteX10" fmla="*/ 3670246 w 4085882"/>
              <a:gd name="connsiteY10" fmla="*/ 3336967 h 4061361"/>
              <a:gd name="connsiteX11" fmla="*/ 3729623 w 4085882"/>
              <a:gd name="connsiteY11" fmla="*/ 3693226 h 4061361"/>
              <a:gd name="connsiteX12" fmla="*/ 4085882 w 4085882"/>
              <a:gd name="connsiteY12" fmla="*/ 4061361 h 4061361"/>
              <a:gd name="connsiteX0" fmla="*/ 32075 w 4034058"/>
              <a:gd name="connsiteY0" fmla="*/ 0 h 4025735"/>
              <a:gd name="connsiteX1" fmla="*/ 198328 w 4034058"/>
              <a:gd name="connsiteY1" fmla="*/ 629392 h 4025735"/>
              <a:gd name="connsiteX2" fmla="*/ 1088978 w 4034058"/>
              <a:gd name="connsiteY2" fmla="*/ 1282535 h 4025735"/>
              <a:gd name="connsiteX3" fmla="*/ 1338360 w 4034058"/>
              <a:gd name="connsiteY3" fmla="*/ 1615044 h 4025735"/>
              <a:gd name="connsiteX4" fmla="*/ 1552116 w 4034058"/>
              <a:gd name="connsiteY4" fmla="*/ 2137559 h 4025735"/>
              <a:gd name="connsiteX5" fmla="*/ 1753996 w 4034058"/>
              <a:gd name="connsiteY5" fmla="*/ 2422567 h 4025735"/>
              <a:gd name="connsiteX6" fmla="*/ 1967752 w 4034058"/>
              <a:gd name="connsiteY6" fmla="*/ 2078182 h 4025735"/>
              <a:gd name="connsiteX7" fmla="*/ 2335887 w 4034058"/>
              <a:gd name="connsiteY7" fmla="*/ 1995055 h 4025735"/>
              <a:gd name="connsiteX8" fmla="*/ 2787149 w 4034058"/>
              <a:gd name="connsiteY8" fmla="*/ 1971304 h 4025735"/>
              <a:gd name="connsiteX9" fmla="*/ 3440292 w 4034058"/>
              <a:gd name="connsiteY9" fmla="*/ 2576946 h 4025735"/>
              <a:gd name="connsiteX10" fmla="*/ 3618422 w 4034058"/>
              <a:gd name="connsiteY10" fmla="*/ 3301341 h 4025735"/>
              <a:gd name="connsiteX11" fmla="*/ 3677799 w 4034058"/>
              <a:gd name="connsiteY11" fmla="*/ 3657600 h 4025735"/>
              <a:gd name="connsiteX12" fmla="*/ 4034058 w 4034058"/>
              <a:gd name="connsiteY12" fmla="*/ 4025735 h 4025735"/>
              <a:gd name="connsiteX0" fmla="*/ 63286 w 4065269"/>
              <a:gd name="connsiteY0" fmla="*/ 0 h 4025735"/>
              <a:gd name="connsiteX1" fmla="*/ 229539 w 4065269"/>
              <a:gd name="connsiteY1" fmla="*/ 629392 h 4025735"/>
              <a:gd name="connsiteX2" fmla="*/ 1120189 w 4065269"/>
              <a:gd name="connsiteY2" fmla="*/ 1282535 h 4025735"/>
              <a:gd name="connsiteX3" fmla="*/ 1369571 w 4065269"/>
              <a:gd name="connsiteY3" fmla="*/ 1615044 h 4025735"/>
              <a:gd name="connsiteX4" fmla="*/ 1583327 w 4065269"/>
              <a:gd name="connsiteY4" fmla="*/ 2137559 h 4025735"/>
              <a:gd name="connsiteX5" fmla="*/ 1785207 w 4065269"/>
              <a:gd name="connsiteY5" fmla="*/ 2422567 h 4025735"/>
              <a:gd name="connsiteX6" fmla="*/ 1998963 w 4065269"/>
              <a:gd name="connsiteY6" fmla="*/ 2078182 h 4025735"/>
              <a:gd name="connsiteX7" fmla="*/ 2367098 w 4065269"/>
              <a:gd name="connsiteY7" fmla="*/ 1995055 h 4025735"/>
              <a:gd name="connsiteX8" fmla="*/ 2818360 w 4065269"/>
              <a:gd name="connsiteY8" fmla="*/ 1971304 h 4025735"/>
              <a:gd name="connsiteX9" fmla="*/ 3471503 w 4065269"/>
              <a:gd name="connsiteY9" fmla="*/ 2576946 h 4025735"/>
              <a:gd name="connsiteX10" fmla="*/ 3649633 w 4065269"/>
              <a:gd name="connsiteY10" fmla="*/ 3301341 h 4025735"/>
              <a:gd name="connsiteX11" fmla="*/ 3709010 w 4065269"/>
              <a:gd name="connsiteY11" fmla="*/ 3657600 h 4025735"/>
              <a:gd name="connsiteX12" fmla="*/ 4065269 w 4065269"/>
              <a:gd name="connsiteY12" fmla="*/ 4025735 h 4025735"/>
              <a:gd name="connsiteX0" fmla="*/ 46124 w 4048107"/>
              <a:gd name="connsiteY0" fmla="*/ 0 h 4025735"/>
              <a:gd name="connsiteX1" fmla="*/ 319255 w 4048107"/>
              <a:gd name="connsiteY1" fmla="*/ 855023 h 4025735"/>
              <a:gd name="connsiteX2" fmla="*/ 1103027 w 4048107"/>
              <a:gd name="connsiteY2" fmla="*/ 1282535 h 4025735"/>
              <a:gd name="connsiteX3" fmla="*/ 1352409 w 4048107"/>
              <a:gd name="connsiteY3" fmla="*/ 1615044 h 4025735"/>
              <a:gd name="connsiteX4" fmla="*/ 1566165 w 4048107"/>
              <a:gd name="connsiteY4" fmla="*/ 2137559 h 4025735"/>
              <a:gd name="connsiteX5" fmla="*/ 1768045 w 4048107"/>
              <a:gd name="connsiteY5" fmla="*/ 2422567 h 4025735"/>
              <a:gd name="connsiteX6" fmla="*/ 1981801 w 4048107"/>
              <a:gd name="connsiteY6" fmla="*/ 2078182 h 4025735"/>
              <a:gd name="connsiteX7" fmla="*/ 2349936 w 4048107"/>
              <a:gd name="connsiteY7" fmla="*/ 1995055 h 4025735"/>
              <a:gd name="connsiteX8" fmla="*/ 2801198 w 4048107"/>
              <a:gd name="connsiteY8" fmla="*/ 1971304 h 4025735"/>
              <a:gd name="connsiteX9" fmla="*/ 3454341 w 4048107"/>
              <a:gd name="connsiteY9" fmla="*/ 2576946 h 4025735"/>
              <a:gd name="connsiteX10" fmla="*/ 3632471 w 4048107"/>
              <a:gd name="connsiteY10" fmla="*/ 3301341 h 4025735"/>
              <a:gd name="connsiteX11" fmla="*/ 3691848 w 4048107"/>
              <a:gd name="connsiteY11" fmla="*/ 3657600 h 4025735"/>
              <a:gd name="connsiteX12" fmla="*/ 4048107 w 4048107"/>
              <a:gd name="connsiteY12" fmla="*/ 4025735 h 4025735"/>
              <a:gd name="connsiteX0" fmla="*/ 56953 w 4058936"/>
              <a:gd name="connsiteY0" fmla="*/ 0 h 4025735"/>
              <a:gd name="connsiteX1" fmla="*/ 330084 w 4058936"/>
              <a:gd name="connsiteY1" fmla="*/ 855023 h 4025735"/>
              <a:gd name="connsiteX2" fmla="*/ 1113856 w 4058936"/>
              <a:gd name="connsiteY2" fmla="*/ 1282535 h 4025735"/>
              <a:gd name="connsiteX3" fmla="*/ 1363238 w 4058936"/>
              <a:gd name="connsiteY3" fmla="*/ 1615044 h 4025735"/>
              <a:gd name="connsiteX4" fmla="*/ 1576994 w 4058936"/>
              <a:gd name="connsiteY4" fmla="*/ 2137559 h 4025735"/>
              <a:gd name="connsiteX5" fmla="*/ 1778874 w 4058936"/>
              <a:gd name="connsiteY5" fmla="*/ 2422567 h 4025735"/>
              <a:gd name="connsiteX6" fmla="*/ 1992630 w 4058936"/>
              <a:gd name="connsiteY6" fmla="*/ 2078182 h 4025735"/>
              <a:gd name="connsiteX7" fmla="*/ 2360765 w 4058936"/>
              <a:gd name="connsiteY7" fmla="*/ 1995055 h 4025735"/>
              <a:gd name="connsiteX8" fmla="*/ 2812027 w 4058936"/>
              <a:gd name="connsiteY8" fmla="*/ 1971304 h 4025735"/>
              <a:gd name="connsiteX9" fmla="*/ 3465170 w 4058936"/>
              <a:gd name="connsiteY9" fmla="*/ 2576946 h 4025735"/>
              <a:gd name="connsiteX10" fmla="*/ 3643300 w 4058936"/>
              <a:gd name="connsiteY10" fmla="*/ 3301341 h 4025735"/>
              <a:gd name="connsiteX11" fmla="*/ 3702677 w 4058936"/>
              <a:gd name="connsiteY11" fmla="*/ 3657600 h 4025735"/>
              <a:gd name="connsiteX12" fmla="*/ 4058936 w 4058936"/>
              <a:gd name="connsiteY12" fmla="*/ 4025735 h 4025735"/>
              <a:gd name="connsiteX0" fmla="*/ 56953 w 4058936"/>
              <a:gd name="connsiteY0" fmla="*/ 0 h 4025735"/>
              <a:gd name="connsiteX1" fmla="*/ 330084 w 4058936"/>
              <a:gd name="connsiteY1" fmla="*/ 855023 h 4025735"/>
              <a:gd name="connsiteX2" fmla="*/ 1113856 w 4058936"/>
              <a:gd name="connsiteY2" fmla="*/ 1282535 h 4025735"/>
              <a:gd name="connsiteX3" fmla="*/ 1363238 w 4058936"/>
              <a:gd name="connsiteY3" fmla="*/ 1615044 h 4025735"/>
              <a:gd name="connsiteX4" fmla="*/ 1576994 w 4058936"/>
              <a:gd name="connsiteY4" fmla="*/ 2137559 h 4025735"/>
              <a:gd name="connsiteX5" fmla="*/ 1778874 w 4058936"/>
              <a:gd name="connsiteY5" fmla="*/ 2422567 h 4025735"/>
              <a:gd name="connsiteX6" fmla="*/ 1992630 w 4058936"/>
              <a:gd name="connsiteY6" fmla="*/ 2078182 h 4025735"/>
              <a:gd name="connsiteX7" fmla="*/ 2360765 w 4058936"/>
              <a:gd name="connsiteY7" fmla="*/ 1995055 h 4025735"/>
              <a:gd name="connsiteX8" fmla="*/ 2812027 w 4058936"/>
              <a:gd name="connsiteY8" fmla="*/ 1971304 h 4025735"/>
              <a:gd name="connsiteX9" fmla="*/ 3465170 w 4058936"/>
              <a:gd name="connsiteY9" fmla="*/ 2576946 h 4025735"/>
              <a:gd name="connsiteX10" fmla="*/ 3643300 w 4058936"/>
              <a:gd name="connsiteY10" fmla="*/ 3301341 h 4025735"/>
              <a:gd name="connsiteX11" fmla="*/ 3702677 w 4058936"/>
              <a:gd name="connsiteY11" fmla="*/ 3657600 h 4025735"/>
              <a:gd name="connsiteX12" fmla="*/ 4058936 w 4058936"/>
              <a:gd name="connsiteY12" fmla="*/ 4025735 h 4025735"/>
              <a:gd name="connsiteX0" fmla="*/ 43236 w 4045219"/>
              <a:gd name="connsiteY0" fmla="*/ 0 h 4025735"/>
              <a:gd name="connsiteX1" fmla="*/ 316367 w 4045219"/>
              <a:gd name="connsiteY1" fmla="*/ 855023 h 4025735"/>
              <a:gd name="connsiteX2" fmla="*/ 933884 w 4045219"/>
              <a:gd name="connsiteY2" fmla="*/ 1246909 h 4025735"/>
              <a:gd name="connsiteX3" fmla="*/ 1349521 w 4045219"/>
              <a:gd name="connsiteY3" fmla="*/ 1615044 h 4025735"/>
              <a:gd name="connsiteX4" fmla="*/ 1563277 w 4045219"/>
              <a:gd name="connsiteY4" fmla="*/ 2137559 h 4025735"/>
              <a:gd name="connsiteX5" fmla="*/ 1765157 w 4045219"/>
              <a:gd name="connsiteY5" fmla="*/ 2422567 h 4025735"/>
              <a:gd name="connsiteX6" fmla="*/ 1978913 w 4045219"/>
              <a:gd name="connsiteY6" fmla="*/ 2078182 h 4025735"/>
              <a:gd name="connsiteX7" fmla="*/ 2347048 w 4045219"/>
              <a:gd name="connsiteY7" fmla="*/ 1995055 h 4025735"/>
              <a:gd name="connsiteX8" fmla="*/ 2798310 w 4045219"/>
              <a:gd name="connsiteY8" fmla="*/ 1971304 h 4025735"/>
              <a:gd name="connsiteX9" fmla="*/ 3451453 w 4045219"/>
              <a:gd name="connsiteY9" fmla="*/ 2576946 h 4025735"/>
              <a:gd name="connsiteX10" fmla="*/ 3629583 w 4045219"/>
              <a:gd name="connsiteY10" fmla="*/ 3301341 h 4025735"/>
              <a:gd name="connsiteX11" fmla="*/ 3688960 w 4045219"/>
              <a:gd name="connsiteY11" fmla="*/ 3657600 h 4025735"/>
              <a:gd name="connsiteX12" fmla="*/ 4045219 w 4045219"/>
              <a:gd name="connsiteY12" fmla="*/ 4025735 h 4025735"/>
              <a:gd name="connsiteX0" fmla="*/ 51093 w 4053076"/>
              <a:gd name="connsiteY0" fmla="*/ 0 h 4025735"/>
              <a:gd name="connsiteX1" fmla="*/ 324224 w 4053076"/>
              <a:gd name="connsiteY1" fmla="*/ 855023 h 4025735"/>
              <a:gd name="connsiteX2" fmla="*/ 1357378 w 4053076"/>
              <a:gd name="connsiteY2" fmla="*/ 1615044 h 4025735"/>
              <a:gd name="connsiteX3" fmla="*/ 1571134 w 4053076"/>
              <a:gd name="connsiteY3" fmla="*/ 2137559 h 4025735"/>
              <a:gd name="connsiteX4" fmla="*/ 1773014 w 4053076"/>
              <a:gd name="connsiteY4" fmla="*/ 2422567 h 4025735"/>
              <a:gd name="connsiteX5" fmla="*/ 1986770 w 4053076"/>
              <a:gd name="connsiteY5" fmla="*/ 2078182 h 4025735"/>
              <a:gd name="connsiteX6" fmla="*/ 2354905 w 4053076"/>
              <a:gd name="connsiteY6" fmla="*/ 1995055 h 4025735"/>
              <a:gd name="connsiteX7" fmla="*/ 2806167 w 4053076"/>
              <a:gd name="connsiteY7" fmla="*/ 1971304 h 4025735"/>
              <a:gd name="connsiteX8" fmla="*/ 3459310 w 4053076"/>
              <a:gd name="connsiteY8" fmla="*/ 2576946 h 4025735"/>
              <a:gd name="connsiteX9" fmla="*/ 3637440 w 4053076"/>
              <a:gd name="connsiteY9" fmla="*/ 3301341 h 4025735"/>
              <a:gd name="connsiteX10" fmla="*/ 3696817 w 4053076"/>
              <a:gd name="connsiteY10" fmla="*/ 3657600 h 4025735"/>
              <a:gd name="connsiteX11" fmla="*/ 4053076 w 4053076"/>
              <a:gd name="connsiteY11" fmla="*/ 4025735 h 4025735"/>
              <a:gd name="connsiteX0" fmla="*/ 41293 w 4043276"/>
              <a:gd name="connsiteY0" fmla="*/ 0 h 4025735"/>
              <a:gd name="connsiteX1" fmla="*/ 397551 w 4043276"/>
              <a:gd name="connsiteY1" fmla="*/ 938150 h 4025735"/>
              <a:gd name="connsiteX2" fmla="*/ 1347578 w 4043276"/>
              <a:gd name="connsiteY2" fmla="*/ 1615044 h 4025735"/>
              <a:gd name="connsiteX3" fmla="*/ 1561334 w 4043276"/>
              <a:gd name="connsiteY3" fmla="*/ 2137559 h 4025735"/>
              <a:gd name="connsiteX4" fmla="*/ 1763214 w 4043276"/>
              <a:gd name="connsiteY4" fmla="*/ 2422567 h 4025735"/>
              <a:gd name="connsiteX5" fmla="*/ 1976970 w 4043276"/>
              <a:gd name="connsiteY5" fmla="*/ 2078182 h 4025735"/>
              <a:gd name="connsiteX6" fmla="*/ 2345105 w 4043276"/>
              <a:gd name="connsiteY6" fmla="*/ 1995055 h 4025735"/>
              <a:gd name="connsiteX7" fmla="*/ 2796367 w 4043276"/>
              <a:gd name="connsiteY7" fmla="*/ 1971304 h 4025735"/>
              <a:gd name="connsiteX8" fmla="*/ 3449510 w 4043276"/>
              <a:gd name="connsiteY8" fmla="*/ 2576946 h 4025735"/>
              <a:gd name="connsiteX9" fmla="*/ 3627640 w 4043276"/>
              <a:gd name="connsiteY9" fmla="*/ 3301341 h 4025735"/>
              <a:gd name="connsiteX10" fmla="*/ 3687017 w 4043276"/>
              <a:gd name="connsiteY10" fmla="*/ 3657600 h 4025735"/>
              <a:gd name="connsiteX11" fmla="*/ 4043276 w 4043276"/>
              <a:gd name="connsiteY11" fmla="*/ 4025735 h 4025735"/>
              <a:gd name="connsiteX0" fmla="*/ 50026 w 4052009"/>
              <a:gd name="connsiteY0" fmla="*/ 0 h 4025735"/>
              <a:gd name="connsiteX1" fmla="*/ 406284 w 4052009"/>
              <a:gd name="connsiteY1" fmla="*/ 938150 h 4025735"/>
              <a:gd name="connsiteX2" fmla="*/ 1356311 w 4052009"/>
              <a:gd name="connsiteY2" fmla="*/ 1615044 h 4025735"/>
              <a:gd name="connsiteX3" fmla="*/ 1570067 w 4052009"/>
              <a:gd name="connsiteY3" fmla="*/ 2137559 h 4025735"/>
              <a:gd name="connsiteX4" fmla="*/ 1771947 w 4052009"/>
              <a:gd name="connsiteY4" fmla="*/ 2422567 h 4025735"/>
              <a:gd name="connsiteX5" fmla="*/ 1985703 w 4052009"/>
              <a:gd name="connsiteY5" fmla="*/ 2078182 h 4025735"/>
              <a:gd name="connsiteX6" fmla="*/ 2353838 w 4052009"/>
              <a:gd name="connsiteY6" fmla="*/ 1995055 h 4025735"/>
              <a:gd name="connsiteX7" fmla="*/ 2805100 w 4052009"/>
              <a:gd name="connsiteY7" fmla="*/ 1971304 h 4025735"/>
              <a:gd name="connsiteX8" fmla="*/ 3458243 w 4052009"/>
              <a:gd name="connsiteY8" fmla="*/ 2576946 h 4025735"/>
              <a:gd name="connsiteX9" fmla="*/ 3636373 w 4052009"/>
              <a:gd name="connsiteY9" fmla="*/ 3301341 h 4025735"/>
              <a:gd name="connsiteX10" fmla="*/ 3695750 w 4052009"/>
              <a:gd name="connsiteY10" fmla="*/ 3657600 h 4025735"/>
              <a:gd name="connsiteX11" fmla="*/ 4052009 w 4052009"/>
              <a:gd name="connsiteY11" fmla="*/ 4025735 h 4025735"/>
              <a:gd name="connsiteX0" fmla="*/ 50026 w 4052009"/>
              <a:gd name="connsiteY0" fmla="*/ 0 h 4025735"/>
              <a:gd name="connsiteX1" fmla="*/ 406284 w 4052009"/>
              <a:gd name="connsiteY1" fmla="*/ 938150 h 4025735"/>
              <a:gd name="connsiteX2" fmla="*/ 1356311 w 4052009"/>
              <a:gd name="connsiteY2" fmla="*/ 1615044 h 4025735"/>
              <a:gd name="connsiteX3" fmla="*/ 1570067 w 4052009"/>
              <a:gd name="connsiteY3" fmla="*/ 2137559 h 4025735"/>
              <a:gd name="connsiteX4" fmla="*/ 1771947 w 4052009"/>
              <a:gd name="connsiteY4" fmla="*/ 2422567 h 4025735"/>
              <a:gd name="connsiteX5" fmla="*/ 1985703 w 4052009"/>
              <a:gd name="connsiteY5" fmla="*/ 2078182 h 4025735"/>
              <a:gd name="connsiteX6" fmla="*/ 2353838 w 4052009"/>
              <a:gd name="connsiteY6" fmla="*/ 1995055 h 4025735"/>
              <a:gd name="connsiteX7" fmla="*/ 2805100 w 4052009"/>
              <a:gd name="connsiteY7" fmla="*/ 1971304 h 4025735"/>
              <a:gd name="connsiteX8" fmla="*/ 3458243 w 4052009"/>
              <a:gd name="connsiteY8" fmla="*/ 2576946 h 4025735"/>
              <a:gd name="connsiteX9" fmla="*/ 3636373 w 4052009"/>
              <a:gd name="connsiteY9" fmla="*/ 3301341 h 4025735"/>
              <a:gd name="connsiteX10" fmla="*/ 3695750 w 4052009"/>
              <a:gd name="connsiteY10" fmla="*/ 3657600 h 4025735"/>
              <a:gd name="connsiteX11" fmla="*/ 4052009 w 4052009"/>
              <a:gd name="connsiteY11" fmla="*/ 4025735 h 4025735"/>
              <a:gd name="connsiteX0" fmla="*/ 50026 w 4052009"/>
              <a:gd name="connsiteY0" fmla="*/ 0 h 4025735"/>
              <a:gd name="connsiteX1" fmla="*/ 406284 w 4052009"/>
              <a:gd name="connsiteY1" fmla="*/ 938150 h 4025735"/>
              <a:gd name="connsiteX2" fmla="*/ 1356311 w 4052009"/>
              <a:gd name="connsiteY2" fmla="*/ 1615044 h 4025735"/>
              <a:gd name="connsiteX3" fmla="*/ 1771947 w 4052009"/>
              <a:gd name="connsiteY3" fmla="*/ 2422567 h 4025735"/>
              <a:gd name="connsiteX4" fmla="*/ 1985703 w 4052009"/>
              <a:gd name="connsiteY4" fmla="*/ 2078182 h 4025735"/>
              <a:gd name="connsiteX5" fmla="*/ 2353838 w 4052009"/>
              <a:gd name="connsiteY5" fmla="*/ 1995055 h 4025735"/>
              <a:gd name="connsiteX6" fmla="*/ 2805100 w 4052009"/>
              <a:gd name="connsiteY6" fmla="*/ 1971304 h 4025735"/>
              <a:gd name="connsiteX7" fmla="*/ 3458243 w 4052009"/>
              <a:gd name="connsiteY7" fmla="*/ 2576946 h 4025735"/>
              <a:gd name="connsiteX8" fmla="*/ 3636373 w 4052009"/>
              <a:gd name="connsiteY8" fmla="*/ 3301341 h 4025735"/>
              <a:gd name="connsiteX9" fmla="*/ 3695750 w 4052009"/>
              <a:gd name="connsiteY9" fmla="*/ 3657600 h 4025735"/>
              <a:gd name="connsiteX10" fmla="*/ 4052009 w 4052009"/>
              <a:gd name="connsiteY10" fmla="*/ 4025735 h 4025735"/>
              <a:gd name="connsiteX0" fmla="*/ 40594 w 4042577"/>
              <a:gd name="connsiteY0" fmla="*/ 0 h 4025735"/>
              <a:gd name="connsiteX1" fmla="*/ 396852 w 4042577"/>
              <a:gd name="connsiteY1" fmla="*/ 938150 h 4025735"/>
              <a:gd name="connsiteX2" fmla="*/ 1299378 w 4042577"/>
              <a:gd name="connsiteY2" fmla="*/ 1615044 h 4025735"/>
              <a:gd name="connsiteX3" fmla="*/ 1762515 w 4042577"/>
              <a:gd name="connsiteY3" fmla="*/ 2422567 h 4025735"/>
              <a:gd name="connsiteX4" fmla="*/ 1976271 w 4042577"/>
              <a:gd name="connsiteY4" fmla="*/ 2078182 h 4025735"/>
              <a:gd name="connsiteX5" fmla="*/ 2344406 w 4042577"/>
              <a:gd name="connsiteY5" fmla="*/ 1995055 h 4025735"/>
              <a:gd name="connsiteX6" fmla="*/ 2795668 w 4042577"/>
              <a:gd name="connsiteY6" fmla="*/ 1971304 h 4025735"/>
              <a:gd name="connsiteX7" fmla="*/ 3448811 w 4042577"/>
              <a:gd name="connsiteY7" fmla="*/ 2576946 h 4025735"/>
              <a:gd name="connsiteX8" fmla="*/ 3626941 w 4042577"/>
              <a:gd name="connsiteY8" fmla="*/ 3301341 h 4025735"/>
              <a:gd name="connsiteX9" fmla="*/ 3686318 w 4042577"/>
              <a:gd name="connsiteY9" fmla="*/ 3657600 h 4025735"/>
              <a:gd name="connsiteX10" fmla="*/ 4042577 w 4042577"/>
              <a:gd name="connsiteY10" fmla="*/ 4025735 h 4025735"/>
              <a:gd name="connsiteX0" fmla="*/ 34341 w 4036324"/>
              <a:gd name="connsiteY0" fmla="*/ 0 h 4025735"/>
              <a:gd name="connsiteX1" fmla="*/ 390599 w 4036324"/>
              <a:gd name="connsiteY1" fmla="*/ 938150 h 4025735"/>
              <a:gd name="connsiteX2" fmla="*/ 1293125 w 4036324"/>
              <a:gd name="connsiteY2" fmla="*/ 1615044 h 4025735"/>
              <a:gd name="connsiteX3" fmla="*/ 1756262 w 4036324"/>
              <a:gd name="connsiteY3" fmla="*/ 2422567 h 4025735"/>
              <a:gd name="connsiteX4" fmla="*/ 1970018 w 4036324"/>
              <a:gd name="connsiteY4" fmla="*/ 2078182 h 4025735"/>
              <a:gd name="connsiteX5" fmla="*/ 2338153 w 4036324"/>
              <a:gd name="connsiteY5" fmla="*/ 1995055 h 4025735"/>
              <a:gd name="connsiteX6" fmla="*/ 2789415 w 4036324"/>
              <a:gd name="connsiteY6" fmla="*/ 1971304 h 4025735"/>
              <a:gd name="connsiteX7" fmla="*/ 3442558 w 4036324"/>
              <a:gd name="connsiteY7" fmla="*/ 2576946 h 4025735"/>
              <a:gd name="connsiteX8" fmla="*/ 3620688 w 4036324"/>
              <a:gd name="connsiteY8" fmla="*/ 3301341 h 4025735"/>
              <a:gd name="connsiteX9" fmla="*/ 3680065 w 4036324"/>
              <a:gd name="connsiteY9" fmla="*/ 3657600 h 4025735"/>
              <a:gd name="connsiteX10" fmla="*/ 4036324 w 4036324"/>
              <a:gd name="connsiteY10" fmla="*/ 4025735 h 4025735"/>
              <a:gd name="connsiteX0" fmla="*/ 36299 w 4038282"/>
              <a:gd name="connsiteY0" fmla="*/ 0 h 4025735"/>
              <a:gd name="connsiteX1" fmla="*/ 392557 w 4038282"/>
              <a:gd name="connsiteY1" fmla="*/ 938150 h 4025735"/>
              <a:gd name="connsiteX2" fmla="*/ 1295083 w 4038282"/>
              <a:gd name="connsiteY2" fmla="*/ 1615044 h 4025735"/>
              <a:gd name="connsiteX3" fmla="*/ 1758220 w 4038282"/>
              <a:gd name="connsiteY3" fmla="*/ 2422567 h 4025735"/>
              <a:gd name="connsiteX4" fmla="*/ 1971976 w 4038282"/>
              <a:gd name="connsiteY4" fmla="*/ 2078182 h 4025735"/>
              <a:gd name="connsiteX5" fmla="*/ 2340111 w 4038282"/>
              <a:gd name="connsiteY5" fmla="*/ 1995055 h 4025735"/>
              <a:gd name="connsiteX6" fmla="*/ 2791373 w 4038282"/>
              <a:gd name="connsiteY6" fmla="*/ 1971304 h 4025735"/>
              <a:gd name="connsiteX7" fmla="*/ 3444516 w 4038282"/>
              <a:gd name="connsiteY7" fmla="*/ 2576946 h 4025735"/>
              <a:gd name="connsiteX8" fmla="*/ 3622646 w 4038282"/>
              <a:gd name="connsiteY8" fmla="*/ 3301341 h 4025735"/>
              <a:gd name="connsiteX9" fmla="*/ 3682023 w 4038282"/>
              <a:gd name="connsiteY9" fmla="*/ 3657600 h 4025735"/>
              <a:gd name="connsiteX10" fmla="*/ 4038282 w 4038282"/>
              <a:gd name="connsiteY10" fmla="*/ 4025735 h 4025735"/>
              <a:gd name="connsiteX0" fmla="*/ 33255 w 4035238"/>
              <a:gd name="connsiteY0" fmla="*/ 0 h 4025735"/>
              <a:gd name="connsiteX1" fmla="*/ 389513 w 4035238"/>
              <a:gd name="connsiteY1" fmla="*/ 938150 h 4025735"/>
              <a:gd name="connsiteX2" fmla="*/ 1292039 w 4035238"/>
              <a:gd name="connsiteY2" fmla="*/ 1615044 h 4025735"/>
              <a:gd name="connsiteX3" fmla="*/ 1755176 w 4035238"/>
              <a:gd name="connsiteY3" fmla="*/ 2422567 h 4025735"/>
              <a:gd name="connsiteX4" fmla="*/ 1968932 w 4035238"/>
              <a:gd name="connsiteY4" fmla="*/ 2078182 h 4025735"/>
              <a:gd name="connsiteX5" fmla="*/ 2337067 w 4035238"/>
              <a:gd name="connsiteY5" fmla="*/ 1995055 h 4025735"/>
              <a:gd name="connsiteX6" fmla="*/ 2788329 w 4035238"/>
              <a:gd name="connsiteY6" fmla="*/ 1971304 h 4025735"/>
              <a:gd name="connsiteX7" fmla="*/ 3441472 w 4035238"/>
              <a:gd name="connsiteY7" fmla="*/ 2576946 h 4025735"/>
              <a:gd name="connsiteX8" fmla="*/ 3619602 w 4035238"/>
              <a:gd name="connsiteY8" fmla="*/ 3301341 h 4025735"/>
              <a:gd name="connsiteX9" fmla="*/ 3678979 w 4035238"/>
              <a:gd name="connsiteY9" fmla="*/ 3657600 h 4025735"/>
              <a:gd name="connsiteX10" fmla="*/ 4035238 w 4035238"/>
              <a:gd name="connsiteY10" fmla="*/ 4025735 h 4025735"/>
              <a:gd name="connsiteX0" fmla="*/ 33255 w 3678979"/>
              <a:gd name="connsiteY0" fmla="*/ 0 h 3657600"/>
              <a:gd name="connsiteX1" fmla="*/ 389513 w 3678979"/>
              <a:gd name="connsiteY1" fmla="*/ 938150 h 3657600"/>
              <a:gd name="connsiteX2" fmla="*/ 1292039 w 3678979"/>
              <a:gd name="connsiteY2" fmla="*/ 1615044 h 3657600"/>
              <a:gd name="connsiteX3" fmla="*/ 1755176 w 3678979"/>
              <a:gd name="connsiteY3" fmla="*/ 2422567 h 3657600"/>
              <a:gd name="connsiteX4" fmla="*/ 1968932 w 3678979"/>
              <a:gd name="connsiteY4" fmla="*/ 2078182 h 3657600"/>
              <a:gd name="connsiteX5" fmla="*/ 2337067 w 3678979"/>
              <a:gd name="connsiteY5" fmla="*/ 1995055 h 3657600"/>
              <a:gd name="connsiteX6" fmla="*/ 2788329 w 3678979"/>
              <a:gd name="connsiteY6" fmla="*/ 1971304 h 3657600"/>
              <a:gd name="connsiteX7" fmla="*/ 3441472 w 3678979"/>
              <a:gd name="connsiteY7" fmla="*/ 2576946 h 3657600"/>
              <a:gd name="connsiteX8" fmla="*/ 3619602 w 3678979"/>
              <a:gd name="connsiteY8" fmla="*/ 3301341 h 3657600"/>
              <a:gd name="connsiteX9" fmla="*/ 3678979 w 3678979"/>
              <a:gd name="connsiteY9" fmla="*/ 3657600 h 3657600"/>
              <a:gd name="connsiteX0" fmla="*/ 33255 w 3678979"/>
              <a:gd name="connsiteY0" fmla="*/ 0 h 3657600"/>
              <a:gd name="connsiteX1" fmla="*/ 389513 w 3678979"/>
              <a:gd name="connsiteY1" fmla="*/ 938150 h 3657600"/>
              <a:gd name="connsiteX2" fmla="*/ 1292039 w 3678979"/>
              <a:gd name="connsiteY2" fmla="*/ 1615044 h 3657600"/>
              <a:gd name="connsiteX3" fmla="*/ 1755176 w 3678979"/>
              <a:gd name="connsiteY3" fmla="*/ 2422567 h 3657600"/>
              <a:gd name="connsiteX4" fmla="*/ 1968932 w 3678979"/>
              <a:gd name="connsiteY4" fmla="*/ 2078182 h 3657600"/>
              <a:gd name="connsiteX5" fmla="*/ 2337067 w 3678979"/>
              <a:gd name="connsiteY5" fmla="*/ 1995055 h 3657600"/>
              <a:gd name="connsiteX6" fmla="*/ 2788329 w 3678979"/>
              <a:gd name="connsiteY6" fmla="*/ 1971304 h 3657600"/>
              <a:gd name="connsiteX7" fmla="*/ 3441472 w 3678979"/>
              <a:gd name="connsiteY7" fmla="*/ 2576946 h 3657600"/>
              <a:gd name="connsiteX8" fmla="*/ 3678979 w 3678979"/>
              <a:gd name="connsiteY8" fmla="*/ 3657600 h 3657600"/>
              <a:gd name="connsiteX0" fmla="*/ 33255 w 3678979"/>
              <a:gd name="connsiteY0" fmla="*/ 0 h 3657600"/>
              <a:gd name="connsiteX1" fmla="*/ 389513 w 3678979"/>
              <a:gd name="connsiteY1" fmla="*/ 938150 h 3657600"/>
              <a:gd name="connsiteX2" fmla="*/ 1292039 w 3678979"/>
              <a:gd name="connsiteY2" fmla="*/ 1615044 h 3657600"/>
              <a:gd name="connsiteX3" fmla="*/ 1755176 w 3678979"/>
              <a:gd name="connsiteY3" fmla="*/ 2422567 h 3657600"/>
              <a:gd name="connsiteX4" fmla="*/ 1968932 w 3678979"/>
              <a:gd name="connsiteY4" fmla="*/ 2078182 h 3657600"/>
              <a:gd name="connsiteX5" fmla="*/ 2337067 w 3678979"/>
              <a:gd name="connsiteY5" fmla="*/ 1995055 h 3657600"/>
              <a:gd name="connsiteX6" fmla="*/ 2788329 w 3678979"/>
              <a:gd name="connsiteY6" fmla="*/ 1971304 h 3657600"/>
              <a:gd name="connsiteX7" fmla="*/ 3678979 w 3678979"/>
              <a:gd name="connsiteY7" fmla="*/ 3657600 h 3657600"/>
              <a:gd name="connsiteX0" fmla="*/ 33255 w 2788329"/>
              <a:gd name="connsiteY0" fmla="*/ 0 h 2433608"/>
              <a:gd name="connsiteX1" fmla="*/ 389513 w 2788329"/>
              <a:gd name="connsiteY1" fmla="*/ 938150 h 2433608"/>
              <a:gd name="connsiteX2" fmla="*/ 1292039 w 2788329"/>
              <a:gd name="connsiteY2" fmla="*/ 1615044 h 2433608"/>
              <a:gd name="connsiteX3" fmla="*/ 1755176 w 2788329"/>
              <a:gd name="connsiteY3" fmla="*/ 2422567 h 2433608"/>
              <a:gd name="connsiteX4" fmla="*/ 1968932 w 2788329"/>
              <a:gd name="connsiteY4" fmla="*/ 2078182 h 2433608"/>
              <a:gd name="connsiteX5" fmla="*/ 2337067 w 2788329"/>
              <a:gd name="connsiteY5" fmla="*/ 1995055 h 2433608"/>
              <a:gd name="connsiteX6" fmla="*/ 2788329 w 2788329"/>
              <a:gd name="connsiteY6" fmla="*/ 1971304 h 2433608"/>
              <a:gd name="connsiteX0" fmla="*/ 33255 w 2337067"/>
              <a:gd name="connsiteY0" fmla="*/ 0 h 2433608"/>
              <a:gd name="connsiteX1" fmla="*/ 389513 w 2337067"/>
              <a:gd name="connsiteY1" fmla="*/ 938150 h 2433608"/>
              <a:gd name="connsiteX2" fmla="*/ 1292039 w 2337067"/>
              <a:gd name="connsiteY2" fmla="*/ 1615044 h 2433608"/>
              <a:gd name="connsiteX3" fmla="*/ 1755176 w 2337067"/>
              <a:gd name="connsiteY3" fmla="*/ 2422567 h 2433608"/>
              <a:gd name="connsiteX4" fmla="*/ 1968932 w 2337067"/>
              <a:gd name="connsiteY4" fmla="*/ 2078182 h 2433608"/>
              <a:gd name="connsiteX5" fmla="*/ 2337067 w 2337067"/>
              <a:gd name="connsiteY5" fmla="*/ 1995055 h 2433608"/>
              <a:gd name="connsiteX0" fmla="*/ 33255 w 1968932"/>
              <a:gd name="connsiteY0" fmla="*/ 0 h 2433608"/>
              <a:gd name="connsiteX1" fmla="*/ 389513 w 1968932"/>
              <a:gd name="connsiteY1" fmla="*/ 938150 h 2433608"/>
              <a:gd name="connsiteX2" fmla="*/ 1292039 w 1968932"/>
              <a:gd name="connsiteY2" fmla="*/ 1615044 h 2433608"/>
              <a:gd name="connsiteX3" fmla="*/ 1755176 w 1968932"/>
              <a:gd name="connsiteY3" fmla="*/ 2422567 h 2433608"/>
              <a:gd name="connsiteX4" fmla="*/ 1968932 w 1968932"/>
              <a:gd name="connsiteY4" fmla="*/ 2078182 h 2433608"/>
              <a:gd name="connsiteX0" fmla="*/ 33255 w 1755176"/>
              <a:gd name="connsiteY0" fmla="*/ 0 h 2422567"/>
              <a:gd name="connsiteX1" fmla="*/ 389513 w 1755176"/>
              <a:gd name="connsiteY1" fmla="*/ 938150 h 2422567"/>
              <a:gd name="connsiteX2" fmla="*/ 1292039 w 1755176"/>
              <a:gd name="connsiteY2" fmla="*/ 1615044 h 2422567"/>
              <a:gd name="connsiteX3" fmla="*/ 1755176 w 1755176"/>
              <a:gd name="connsiteY3" fmla="*/ 2422567 h 242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5176" h="2422567">
                <a:moveTo>
                  <a:pt x="33255" y="0"/>
                </a:moveTo>
                <a:cubicBezTo>
                  <a:pt x="-116177" y="635329"/>
                  <a:pt x="280097" y="856741"/>
                  <a:pt x="389513" y="938150"/>
                </a:cubicBezTo>
                <a:cubicBezTo>
                  <a:pt x="498929" y="1019559"/>
                  <a:pt x="1064429" y="1367641"/>
                  <a:pt x="1292039" y="1615044"/>
                </a:cubicBezTo>
                <a:cubicBezTo>
                  <a:pt x="1519649" y="1862447"/>
                  <a:pt x="1642360" y="2345377"/>
                  <a:pt x="1755176" y="2422567"/>
                </a:cubicBezTo>
              </a:path>
            </a:pathLst>
          </a:custGeom>
          <a:noFill/>
          <a:ln w="8255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005982" y="1744145"/>
            <a:ext cx="1423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/>
              <a:t>Antenna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1550492" y="5420380"/>
            <a:ext cx="7178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/>
              <a:t>Box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5975613" y="5907937"/>
            <a:ext cx="1293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en-US" sz="2800" dirty="0"/>
              <a:t>Current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86285"/>
            <a:ext cx="3173245" cy="11245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VEHICLE MOUNTED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99759"/>
            <a:ext cx="3948707" cy="2641685"/>
          </a:xfrm>
          <a:prstGeom prst="rect">
            <a:avLst/>
          </a:prstGeom>
          <a:solidFill>
            <a:srgbClr val="FFFFFF">
              <a:shade val="85000"/>
            </a:srgbClr>
          </a:solidFill>
          <a:ln w="161925" cap="rnd">
            <a:solidFill>
              <a:schemeClr val="bg2"/>
            </a:solidFill>
          </a:ln>
          <a:effectLst>
            <a:reflection blurRad="50800" stA="25000" endPos="19000" dist="63500" dir="5400000" sy="-100000" algn="bl" rotWithShape="0"/>
          </a:effectLst>
          <a:scene3d>
            <a:camera prst="perspectiveContrastingLeftFacing" fov="2280000">
              <a:rot lat="540000" lon="1980000" rev="0"/>
            </a:camera>
            <a:lightRig rig="soft" dir="t"/>
          </a:scene3d>
          <a:sp3d contourW="12700" prstMaterial="matte">
            <a:bevelT w="69850" h="508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42917" r="40370" b="22083"/>
          <a:stretch/>
        </p:blipFill>
        <p:spPr>
          <a:xfrm>
            <a:off x="152401" y="1348654"/>
            <a:ext cx="1912000" cy="1381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42" y="5635958"/>
            <a:ext cx="1031116" cy="7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39946" grpId="0"/>
      <p:bldP spid="39947" grpId="0"/>
      <p:bldP spid="3994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2039383" y="1637119"/>
            <a:ext cx="50652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Setup of Components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457200" y="2834640"/>
            <a:ext cx="82296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twist antenna and power cables together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Follow A-B-C, making sure that power is turned on LAST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Mount component securely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MOUNTED</a:t>
            </a:r>
          </a:p>
        </p:txBody>
      </p:sp>
    </p:spTree>
    <p:extLst>
      <p:ext uri="{BB962C8B-B14F-4D97-AF65-F5344CB8AC3E}">
        <p14:creationId xmlns:p14="http://schemas.microsoft.com/office/powerpoint/2010/main" val="11316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utoUpdateAnimBg="0"/>
      <p:bldP spid="40964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57200" y="2286000"/>
            <a:ext cx="7462749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 is primary objective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the provided brackets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intertwine power and antenna cables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use of Velcro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MOUNTING</a:t>
            </a:r>
          </a:p>
        </p:txBody>
      </p:sp>
    </p:spTree>
    <p:extLst>
      <p:ext uri="{BB962C8B-B14F-4D97-AF65-F5344CB8AC3E}">
        <p14:creationId xmlns:p14="http://schemas.microsoft.com/office/powerpoint/2010/main" val="41128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QUESTIONS ABOUT POTENTIAL R.A.D.A.R. RISKS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spcAft>
                <a:spcPct val="50000"/>
              </a:spcAft>
            </a:pPr>
            <a:r>
              <a:rPr lang="en-US" altLang="en-US" sz="4200" dirty="0"/>
              <a:t>To minimize potential risks: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Use good judgement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Properly maintain device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Do not aim at any part of body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Use </a:t>
            </a:r>
            <a:r>
              <a:rPr lang="en-US"/>
              <a:t>only CPL-approved </a:t>
            </a:r>
            <a:r>
              <a:rPr lang="en-US" dirty="0"/>
              <a:t>devices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Only trained operators should handle devices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Place in “OFF” or “Standby” mode when not actively in use</a:t>
            </a:r>
          </a:p>
          <a:p>
            <a:pPr marL="8001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/>
              <a:t>Contact manufacturer if you have questions about potential concerns</a:t>
            </a:r>
          </a:p>
        </p:txBody>
      </p:sp>
    </p:spTree>
    <p:extLst>
      <p:ext uri="{BB962C8B-B14F-4D97-AF65-F5344CB8AC3E}">
        <p14:creationId xmlns:p14="http://schemas.microsoft.com/office/powerpoint/2010/main" val="8970798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TESTING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6</a:t>
            </a:r>
          </a:p>
        </p:txBody>
      </p:sp>
    </p:spTree>
    <p:extLst>
      <p:ext uri="{BB962C8B-B14F-4D97-AF65-F5344CB8AC3E}">
        <p14:creationId xmlns:p14="http://schemas.microsoft.com/office/powerpoint/2010/main" val="9310012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57200" y="2011680"/>
            <a:ext cx="85471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display indicators, lamps, etc. are tested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Usually display “8” (causes all seven segments to operate)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must function correctly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681404" y="5918495"/>
            <a:ext cx="80986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NOT, REMOVE FROM SERVICE UNTIL REPAIRED.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TEST</a:t>
            </a:r>
          </a:p>
        </p:txBody>
      </p:sp>
    </p:spTree>
    <p:extLst>
      <p:ext uri="{BB962C8B-B14F-4D97-AF65-F5344CB8AC3E}">
        <p14:creationId xmlns:p14="http://schemas.microsoft.com/office/powerpoint/2010/main" val="421981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utoUpdateAnimBg="0"/>
      <p:bldP spid="44039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57200" y="1920240"/>
            <a:ext cx="8683625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ONLY - Not “calibration”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 </a:t>
            </a: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must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follow manufacturer’s Manual of Operation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devices use similar testing sequence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TESTING</a:t>
            </a:r>
          </a:p>
        </p:txBody>
      </p:sp>
    </p:spTree>
    <p:extLst>
      <p:ext uri="{BB962C8B-B14F-4D97-AF65-F5344CB8AC3E}">
        <p14:creationId xmlns:p14="http://schemas.microsoft.com/office/powerpoint/2010/main" val="21130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457200" y="1828800"/>
            <a:ext cx="82423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Tuning Fork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used for test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Hold in proper position relative to antenna</a:t>
            </a:r>
          </a:p>
          <a:p>
            <a:pPr>
              <a:spcAft>
                <a:spcPct val="100000"/>
              </a:spcAft>
              <a:buFontTx/>
              <a:buChar char="•"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 must read out to </a:t>
            </a:r>
            <a:r>
              <a:rPr lang="en-US" altLang="en-US" sz="2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mph of tuning fork’s certified speed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TESTING</a:t>
            </a:r>
          </a:p>
        </p:txBody>
      </p:sp>
    </p:spTree>
    <p:extLst>
      <p:ext uri="{BB962C8B-B14F-4D97-AF65-F5344CB8AC3E}">
        <p14:creationId xmlns:p14="http://schemas.microsoft.com/office/powerpoint/2010/main" val="343670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1" name="Text Box 31"/>
          <p:cNvSpPr txBox="1">
            <a:spLocks noChangeArrowheads="1"/>
          </p:cNvSpPr>
          <p:nvPr/>
        </p:nvSpPr>
        <p:spPr bwMode="auto">
          <a:xfrm>
            <a:off x="2895599" y="1166086"/>
            <a:ext cx="8041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dirty="0"/>
              <a:t>1-2”</a:t>
            </a:r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>
            <a:off x="2785324" y="1600200"/>
            <a:ext cx="914401" cy="0"/>
          </a:xfrm>
          <a:prstGeom prst="line">
            <a:avLst/>
          </a:prstGeom>
          <a:noFill/>
          <a:ln w="47625">
            <a:solidFill>
              <a:srgbClr val="0EC21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14" y="749300"/>
            <a:ext cx="678525" cy="17393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63" y="2569845"/>
            <a:ext cx="677748" cy="1737360"/>
          </a:xfrm>
          <a:prstGeom prst="rect">
            <a:avLst/>
          </a:prstGeom>
          <a:effectLst>
            <a:outerShdw blurRad="127000" dir="17940000" sx="68000" sy="68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4200000" rev="0"/>
            </a:camera>
            <a:lightRig rig="soft" dir="t"/>
          </a:scene3d>
          <a:sp3d prstMaterial="metal">
            <a:bevelT w="1270000" h="0"/>
            <a:bevelB w="361950" h="0" prst="angle"/>
            <a:extrusionClr>
              <a:schemeClr val="tx1"/>
            </a:extrusion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23151" y="4374051"/>
            <a:ext cx="678525" cy="173935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Curved Left Arrow 5"/>
          <p:cNvSpPr/>
          <p:nvPr/>
        </p:nvSpPr>
        <p:spPr>
          <a:xfrm>
            <a:off x="4273032" y="2899738"/>
            <a:ext cx="319157" cy="40054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42917" r="40370" b="22083"/>
          <a:stretch/>
        </p:blipFill>
        <p:spPr>
          <a:xfrm>
            <a:off x="494400" y="749300"/>
            <a:ext cx="2131373" cy="15405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42917" r="40370" b="22083"/>
          <a:stretch/>
        </p:blipFill>
        <p:spPr>
          <a:xfrm>
            <a:off x="494400" y="2611373"/>
            <a:ext cx="2131373" cy="15405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13" t="42917" r="40370" b="22083"/>
          <a:stretch/>
        </p:blipFill>
        <p:spPr>
          <a:xfrm>
            <a:off x="494400" y="4473447"/>
            <a:ext cx="2131373" cy="15405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2"/>
          <a:stretch/>
        </p:blipFill>
        <p:spPr>
          <a:xfrm>
            <a:off x="5234153" y="970961"/>
            <a:ext cx="3625321" cy="1097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4"/>
          <a:stretch/>
        </p:blipFill>
        <p:spPr>
          <a:xfrm>
            <a:off x="5234153" y="2850469"/>
            <a:ext cx="3625321" cy="10623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14"/>
          <a:stretch/>
        </p:blipFill>
        <p:spPr>
          <a:xfrm>
            <a:off x="5234153" y="4712544"/>
            <a:ext cx="3625321" cy="106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1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36550" y="1857375"/>
            <a:ext cx="8537575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Aft>
                <a:spcPts val="0"/>
              </a:spcAft>
              <a:buFontTx/>
              <a:buChar char="•"/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R.A.D.A.R.s can determine </a:t>
            </a:r>
          </a:p>
          <a:p>
            <a:pPr marL="914400" lvl="1" indent="-4572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 presence</a:t>
            </a:r>
          </a:p>
          <a:p>
            <a:pPr marL="914400" lvl="1" indent="-4572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Direction</a:t>
            </a:r>
          </a:p>
          <a:p>
            <a:pPr marL="914400" lvl="1" indent="-457200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Speed </a:t>
            </a:r>
          </a:p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</a:p>
          <a:p>
            <a:pPr lvl="1">
              <a:spcAft>
                <a:spcPts val="1200"/>
              </a:spcAft>
              <a:defRPr/>
            </a:pPr>
            <a:endParaRPr lang="en-US" alt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Aft>
                <a:spcPct val="100000"/>
              </a:spcAft>
              <a:defRPr/>
            </a:pPr>
            <a:r>
              <a:rPr lang="en-US" alt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Police traffic R.A.D.A.R. devices computes speed from </a:t>
            </a:r>
            <a:r>
              <a:rPr lang="en-US" alt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MOTION ONLY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MOTION</a:t>
            </a:r>
          </a:p>
        </p:txBody>
      </p:sp>
    </p:spTree>
    <p:extLst>
      <p:ext uri="{BB962C8B-B14F-4D97-AF65-F5344CB8AC3E}">
        <p14:creationId xmlns:p14="http://schemas.microsoft.com/office/powerpoint/2010/main" val="4261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LEGAL CONSIDERATIONS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7</a:t>
            </a:r>
          </a:p>
        </p:txBody>
      </p:sp>
    </p:spTree>
    <p:extLst>
      <p:ext uri="{BB962C8B-B14F-4D97-AF65-F5344CB8AC3E}">
        <p14:creationId xmlns:p14="http://schemas.microsoft.com/office/powerpoint/2010/main" val="20151018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" y="2765425"/>
            <a:ext cx="7772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pPr marL="0" indent="0" algn="ctr">
              <a:buNone/>
            </a:pPr>
            <a:r>
              <a:rPr lang="en-US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court may accept or recognize the existence and truth of certain facts without production of evidence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JUDICIAL NOTICE</a:t>
            </a:r>
          </a:p>
        </p:txBody>
      </p:sp>
    </p:spTree>
    <p:extLst>
      <p:ext uri="{BB962C8B-B14F-4D97-AF65-F5344CB8AC3E}">
        <p14:creationId xmlns:p14="http://schemas.microsoft.com/office/powerpoint/2010/main" val="29282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9600" y="2362200"/>
            <a:ext cx="784859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(June 20, 1955) 18 NJ 570, 115 A3d 35, ALR2d 460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Jersey stationary R.A.D.A.R. case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Judicial notice taken of the Doppler principle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V. DANTONIO</a:t>
            </a:r>
          </a:p>
        </p:txBody>
      </p:sp>
    </p:spTree>
    <p:extLst>
      <p:ext uri="{BB962C8B-B14F-4D97-AF65-F5344CB8AC3E}">
        <p14:creationId xmlns:p14="http://schemas.microsoft.com/office/powerpoint/2010/main" val="32379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533400" y="1905000"/>
            <a:ext cx="8123506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(March </a:t>
            </a:r>
            <a:r>
              <a:rPr lang="en-US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11, 1957) </a:t>
            </a:r>
            <a:r>
              <a:rPr lang="it-IT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198 Va. 876, 96 S.E.2d 812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Virginia stationary R.A.D.A.R. case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Tests for accuracy at each location R.A.D.A.R. is used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Represented extreme precautionary testing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ROYALS V. COMMONWEALTH</a:t>
            </a:r>
          </a:p>
        </p:txBody>
      </p:sp>
    </p:spTree>
    <p:extLst>
      <p:ext uri="{BB962C8B-B14F-4D97-AF65-F5344CB8AC3E}">
        <p14:creationId xmlns:p14="http://schemas.microsoft.com/office/powerpoint/2010/main" val="26715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28624" y="2009775"/>
            <a:ext cx="841057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(April 25, </a:t>
            </a:r>
            <a:r>
              <a:rPr lang="en-US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1966)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207 Va. 12, 147 S.E.2d 727</a:t>
            </a:r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Virginia stationary R.A.D.A.R. case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Relaxed criteria for testing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Tests for accuracy at beginning and end of duty shift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THOMAS V. CITY OF NORFOLK</a:t>
            </a:r>
          </a:p>
        </p:txBody>
      </p:sp>
    </p:spTree>
    <p:extLst>
      <p:ext uri="{BB962C8B-B14F-4D97-AF65-F5344CB8AC3E}">
        <p14:creationId xmlns:p14="http://schemas.microsoft.com/office/powerpoint/2010/main" val="418136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38125" y="2200275"/>
            <a:ext cx="844867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(February 1, 1966) 152 Conn 365, 216 A2d 625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Connecticut stationary R.A.D.A.R. case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of tuning fork established as testing R.A.D.A.R.’s operation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V. TOMANELLI</a:t>
            </a:r>
          </a:p>
        </p:txBody>
      </p:sp>
    </p:spTree>
    <p:extLst>
      <p:ext uri="{BB962C8B-B14F-4D97-AF65-F5344CB8AC3E}">
        <p14:creationId xmlns:p14="http://schemas.microsoft.com/office/powerpoint/2010/main" val="30915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352425" y="1753374"/>
            <a:ext cx="8208963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(November 4, 1966) 408 SW2d 421</a:t>
            </a:r>
          </a:p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Kentucky stationary R.A.D.A.R. case</a:t>
            </a:r>
          </a:p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Judicial notice that properly constructed R.A.D.A.R. device is capable of accurately measuring speed</a:t>
            </a:r>
          </a:p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judicial notice of particular R.A.D.A.R. model</a:t>
            </a:r>
          </a:p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 training of operator required </a:t>
            </a:r>
          </a:p>
          <a:p>
            <a:pPr>
              <a:spcAft>
                <a:spcPts val="24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understanding not required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HONEYCUTT V. COMMONWEALTH</a:t>
            </a:r>
          </a:p>
        </p:txBody>
      </p:sp>
    </p:spTree>
    <p:extLst>
      <p:ext uri="{BB962C8B-B14F-4D97-AF65-F5344CB8AC3E}">
        <p14:creationId xmlns:p14="http://schemas.microsoft.com/office/powerpoint/2010/main" val="31827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54013" y="1595021"/>
            <a:ext cx="8478837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(October 3, 1978</a:t>
            </a:r>
            <a:r>
              <a:rPr lang="en-US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)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85 Wis.2d 233270 N.W.2d 212</a:t>
            </a:r>
            <a:endParaRPr lang="en-US" alt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Wisconsin Moving R.A.D.A.R. Case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Ruled that judicial notice of particular model was improper, and five standards must be met: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Operator adequately trained &amp; experienced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R.A.D.A.R. in proper working order, checked by tuning forks before &amp; after alleged violation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R.A.D.A.R. used in area of minimum interference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Patrol speed display must be verified against vehicle speedometer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R.A.D.A.R. to be externally tested within reasonable proximity of arrest (tuning forks)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V. HANSON</a:t>
            </a:r>
          </a:p>
        </p:txBody>
      </p:sp>
    </p:spTree>
    <p:extLst>
      <p:ext uri="{BB962C8B-B14F-4D97-AF65-F5344CB8AC3E}">
        <p14:creationId xmlns:p14="http://schemas.microsoft.com/office/powerpoint/2010/main" val="7125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PROVING THE SPEED LAW VIOLATION IN COURT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141"/>
            <a:ext cx="8229600" cy="367485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ct val="100000"/>
              </a:spcAft>
            </a:pPr>
            <a:r>
              <a:rPr lang="en-US" sz="2800" dirty="0"/>
              <a:t>Each and every specific element of the charged offense must be established</a:t>
            </a:r>
          </a:p>
          <a:p>
            <a:r>
              <a:rPr lang="en-US" sz="2800" dirty="0"/>
              <a:t> Core Elements of Proof</a:t>
            </a:r>
          </a:p>
          <a:p>
            <a:pPr lvl="1"/>
            <a:r>
              <a:rPr lang="en-US" sz="2400" dirty="0"/>
              <a:t>Driver</a:t>
            </a:r>
          </a:p>
          <a:p>
            <a:pPr lvl="1"/>
            <a:r>
              <a:rPr lang="en-US" sz="2400" dirty="0"/>
              <a:t>Vehicle</a:t>
            </a:r>
          </a:p>
          <a:p>
            <a:pPr lvl="1"/>
            <a:r>
              <a:rPr lang="en-US" sz="2400" dirty="0"/>
              <a:t>Time</a:t>
            </a:r>
          </a:p>
          <a:p>
            <a:pPr lvl="1"/>
            <a:r>
              <a:rPr lang="en-US" sz="2400" dirty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96737321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31824" y="2133600"/>
            <a:ext cx="803116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342900" indent="-342900">
              <a:spcAft>
                <a:spcPct val="100000"/>
              </a:spcAft>
              <a:buFontTx/>
              <a:buChar char="•"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imes New Roman" pitchFamily="18" charset="0"/>
              </a:defRPr>
            </a:lvl2pPr>
            <a:lvl3pPr>
              <a:defRPr sz="2400">
                <a:latin typeface="Times New Roman" pitchFamily="18" charset="0"/>
              </a:defRPr>
            </a:lvl3pPr>
            <a:lvl4pPr>
              <a:defRPr sz="2400">
                <a:latin typeface="Times New Roman" pitchFamily="18" charset="0"/>
              </a:defRPr>
            </a:lvl4pPr>
            <a:lvl5pPr>
              <a:defRPr sz="2400"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imes New Roman" pitchFamily="18" charset="0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(April 28, 1978) 2 Kan.App.2d 248,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577 P.2d 836</a:t>
            </a:r>
            <a:r>
              <a:rPr lang="en-US" alt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Kansas law</a:t>
            </a:r>
          </a:p>
          <a:p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 operator’s testimony is admissible as “lay opinion” even if he/she cannot be considered an expert in the field, upon a proper showing of foundation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STAFFORD V. KARMANN</a:t>
            </a:r>
          </a:p>
        </p:txBody>
      </p:sp>
    </p:spTree>
    <p:extLst>
      <p:ext uri="{BB962C8B-B14F-4D97-AF65-F5344CB8AC3E}">
        <p14:creationId xmlns:p14="http://schemas.microsoft.com/office/powerpoint/2010/main" val="21592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4637</TotalTime>
  <Words>2864</Words>
  <Application>Microsoft Office PowerPoint</Application>
  <PresentationFormat>On-screen Show (4:3)</PresentationFormat>
  <Paragraphs>734</Paragraphs>
  <Slides>100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7" baseType="lpstr">
      <vt:lpstr>Arial</vt:lpstr>
      <vt:lpstr>Calibri</vt:lpstr>
      <vt:lpstr>Helvetica</vt:lpstr>
      <vt:lpstr>Tahoma</vt:lpstr>
      <vt:lpstr>Times New Roman</vt:lpstr>
      <vt:lpstr>Wingdings</vt:lpstr>
      <vt:lpstr>Office Theme</vt:lpstr>
      <vt:lpstr>INTRODUCTION/HISTORY</vt:lpstr>
      <vt:lpstr>MODULE CONTENT</vt:lpstr>
      <vt:lpstr>R.A.D.A.R.</vt:lpstr>
      <vt:lpstr>HISTORY OF R.A.D.A.R.</vt:lpstr>
      <vt:lpstr>SCIENTIFIC PRINCIPLES</vt:lpstr>
      <vt:lpstr>DOPPLER PRINCIPLE</vt:lpstr>
      <vt:lpstr>PowerPoint Presentation</vt:lpstr>
      <vt:lpstr>RELATIVE MOTION</vt:lpstr>
      <vt:lpstr>RELATIVE MOTION</vt:lpstr>
      <vt:lpstr>R.A.D.A.R. USES RADIO WAVES</vt:lpstr>
      <vt:lpstr>WAVE AND WAVELENGTH</vt:lpstr>
      <vt:lpstr>TYPES OF WAVES &amp; THEIR MEDIUMS</vt:lpstr>
      <vt:lpstr>THE ELECTROMAGNETIC SPECTRUM</vt:lpstr>
      <vt:lpstr>WAVELENGTH</vt:lpstr>
      <vt:lpstr>TARGET COMPOSITION - SIGNAL PROPERTY</vt:lpstr>
      <vt:lpstr>MAIN LOBE</vt:lpstr>
      <vt:lpstr>PowerPoint Presentation</vt:lpstr>
      <vt:lpstr>FUNCTION</vt:lpstr>
      <vt:lpstr>DEVICES &amp; MODES OF OPERATION</vt:lpstr>
      <vt:lpstr>STATIONARY OBJECT REFLECTS AT SAME FREQUENCY</vt:lpstr>
      <vt:lpstr>INCOMING OBJECT REFLECTS AT HIGHER FREQUENCY</vt:lpstr>
      <vt:lpstr>RETREATING OBJECT REFLECTS AT LOWER FREQUENCY</vt:lpstr>
      <vt:lpstr>PowerPoint Presentation</vt:lpstr>
      <vt:lpstr>R.A.D.A.R. “DECISION MAKING”</vt:lpstr>
      <vt:lpstr>R.A.D.A.R. “DECISION MAKING”</vt:lpstr>
      <vt:lpstr>R.A.D.A.R. TRACKING HISTORY</vt:lpstr>
      <vt:lpstr>MOVING R.A.D.A.R.</vt:lpstr>
      <vt:lpstr>PATROL SPEED</vt:lpstr>
      <vt:lpstr>LOW DOPPLER</vt:lpstr>
      <vt:lpstr>HIGH DOPPLER</vt:lpstr>
      <vt:lpstr>MOVING R.A.D.A.R. BLOCK DIAGRAM</vt:lpstr>
      <vt:lpstr>CLOSING SPEED</vt:lpstr>
      <vt:lpstr>TARGET SPEED OPPOSITE DIRECTION</vt:lpstr>
      <vt:lpstr>SEPARATION SPEED</vt:lpstr>
      <vt:lpstr>TARGET SPEED OPPOSITE DIRECTION</vt:lpstr>
      <vt:lpstr>MOVING R.A.D.A.R. TRACKING HISTORY (OPPOSITE LANE)</vt:lpstr>
      <vt:lpstr>SAME DIRECTION MOVING R.A.D.A.R.</vt:lpstr>
      <vt:lpstr>CORRECT MODE SETTING</vt:lpstr>
      <vt:lpstr>INCORRECT MODE SETTING</vt:lpstr>
      <vt:lpstr>Moving R.A.D.A.R. Tracking History (Same Lane)</vt:lpstr>
      <vt:lpstr>R.A.D.A.R. EFFECTS</vt:lpstr>
      <vt:lpstr>R.A.D.A.R. EFFECTS</vt:lpstr>
      <vt:lpstr>PowerPoint Presentation</vt:lpstr>
      <vt:lpstr>ANGLE EFFECT AS VEHICLE APPROACHES</vt:lpstr>
      <vt:lpstr>TRUE SPEED AS AFFECTED BY THE COSINE EFFECT</vt:lpstr>
      <vt:lpstr>LOW DOPPLER COSINE</vt:lpstr>
      <vt:lpstr>MOVING EXAMPLE 1</vt:lpstr>
      <vt:lpstr>MOVING EXAMPLE 2</vt:lpstr>
      <vt:lpstr>MOVING EXAMPLE 3</vt:lpstr>
      <vt:lpstr>MISALIGNMENT EFFECT ON PATROL SPEED DISPLAY AT 50 MPH</vt:lpstr>
      <vt:lpstr>SCANNING (FEEDBACK) EFFECT</vt:lpstr>
      <vt:lpstr>PANNING</vt:lpstr>
      <vt:lpstr>BATCHING</vt:lpstr>
      <vt:lpstr>SHADOWING</vt:lpstr>
      <vt:lpstr>SHADOWING EXAMPLE</vt:lpstr>
      <vt:lpstr>OWN SPEED CAPTURE</vt:lpstr>
      <vt:lpstr>EXTERNAL MECHANICAL INTERFERENCE</vt:lpstr>
      <vt:lpstr>PULSATING SIGNAL AMPLITUDE EFFECT</vt:lpstr>
      <vt:lpstr>RADIO FREQUENCY INTERFERENCE (R.F.I.)</vt:lpstr>
      <vt:lpstr>POWER SURGES</vt:lpstr>
      <vt:lpstr>R.F.I. THROUGH POWER, ANTENNA LEADS</vt:lpstr>
      <vt:lpstr>INTERFERENCE INSIDE PATROL VEHICLE</vt:lpstr>
      <vt:lpstr>RANDOM R.F.I.</vt:lpstr>
      <vt:lpstr>R.F.I. FROM POLICE AND BUSINESS RADIOS</vt:lpstr>
      <vt:lpstr>R.F.I. FROM LIGHTING DEVICES</vt:lpstr>
      <vt:lpstr>HARMONIC SIGNAL INTERFERENCE</vt:lpstr>
      <vt:lpstr>WINDSHIELD OBSTRUCTIONS</vt:lpstr>
      <vt:lpstr>DENTED ANTENNA HORN</vt:lpstr>
      <vt:lpstr>ANTENNA VIBRATION</vt:lpstr>
      <vt:lpstr>AUDIO EFFECT</vt:lpstr>
      <vt:lpstr>MULTIPATH SIGNAL</vt:lpstr>
      <vt:lpstr>AUTO-GAIN CIRCUITS</vt:lpstr>
      <vt:lpstr>OPERATIONAL RANGE CONTROL</vt:lpstr>
      <vt:lpstr>TEMPERATURE EXTREMES</vt:lpstr>
      <vt:lpstr>WEATHER EFFECTS</vt:lpstr>
      <vt:lpstr>AUTOMATIC LOCK, AUTOMATIC ALARM</vt:lpstr>
      <vt:lpstr>JAMMING DEVICES</vt:lpstr>
      <vt:lpstr>SET UP</vt:lpstr>
      <vt:lpstr>R.A.D.A.R.</vt:lpstr>
      <vt:lpstr>HANDHELD</vt:lpstr>
      <vt:lpstr>VEHICLE MOUNTED</vt:lpstr>
      <vt:lpstr>VEHICLE MOUNTED</vt:lpstr>
      <vt:lpstr>ANTENNA MOUNTING</vt:lpstr>
      <vt:lpstr>QUESTIONS ABOUT POTENTIAL R.A.D.A.R. RISKS</vt:lpstr>
      <vt:lpstr>TESTING</vt:lpstr>
      <vt:lpstr>LIGHT TEST</vt:lpstr>
      <vt:lpstr>INTERNAL TESTING</vt:lpstr>
      <vt:lpstr>EXTERNAL TESTING</vt:lpstr>
      <vt:lpstr>PowerPoint Presentation</vt:lpstr>
      <vt:lpstr>LEGAL CONSIDERATIONS</vt:lpstr>
      <vt:lpstr>JUDICIAL NOTICE</vt:lpstr>
      <vt:lpstr>STATE V. DANTONIO</vt:lpstr>
      <vt:lpstr>ROYALS V. COMMONWEALTH</vt:lpstr>
      <vt:lpstr>THOMAS V. CITY OF NORFOLK</vt:lpstr>
      <vt:lpstr>STATE V. TOMANELLI</vt:lpstr>
      <vt:lpstr>HONEYCUTT V. COMMONWEALTH</vt:lpstr>
      <vt:lpstr>STATE V. HANSON</vt:lpstr>
      <vt:lpstr>PROVING THE SPEED LAW VIOLATION IN COURT</vt:lpstr>
      <vt:lpstr>STAFFORD V. KARMANN</vt:lpstr>
      <vt:lpstr>SUMMARY AND  SECTION REVIEW</vt:lpstr>
    </vt:vector>
  </TitlesOfParts>
  <Company>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Rocky Wehling</dc:creator>
  <cp:lastModifiedBy>Mccaskill, Pam (TSI)</cp:lastModifiedBy>
  <cp:revision>212</cp:revision>
  <cp:lastPrinted>2018-09-13T14:31:47Z</cp:lastPrinted>
  <dcterms:created xsi:type="dcterms:W3CDTF">2016-08-02T12:35:49Z</dcterms:created>
  <dcterms:modified xsi:type="dcterms:W3CDTF">2018-09-18T20:02:39Z</dcterms:modified>
</cp:coreProperties>
</file>