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321" r:id="rId3"/>
    <p:sldId id="322" r:id="rId4"/>
    <p:sldId id="318" r:id="rId5"/>
    <p:sldId id="345" r:id="rId6"/>
    <p:sldId id="319" r:id="rId7"/>
    <p:sldId id="286" r:id="rId8"/>
    <p:sldId id="320" r:id="rId9"/>
    <p:sldId id="348" r:id="rId10"/>
    <p:sldId id="344" r:id="rId11"/>
    <p:sldId id="347" r:id="rId12"/>
    <p:sldId id="343" r:id="rId13"/>
    <p:sldId id="317" r:id="rId14"/>
    <p:sldId id="349" r:id="rId15"/>
    <p:sldId id="346" r:id="rId16"/>
    <p:sldId id="32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8B5"/>
    <a:srgbClr val="BEC2BF"/>
    <a:srgbClr val="2EDE32"/>
    <a:srgbClr val="FFC000"/>
    <a:srgbClr val="FFFFFF"/>
    <a:srgbClr val="C6D9F1"/>
    <a:srgbClr val="D9D9D9"/>
    <a:srgbClr val="663300"/>
    <a:srgbClr val="660066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5" autoAdjust="0"/>
    <p:restoredTop sz="94660"/>
  </p:normalViewPr>
  <p:slideViewPr>
    <p:cSldViewPr>
      <p:cViewPr>
        <p:scale>
          <a:sx n="80" d="100"/>
          <a:sy n="80" d="100"/>
        </p:scale>
        <p:origin x="-516" y="4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875F3-E810-4F34-81F4-4AF6023C837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90122-EC14-4727-A0AF-10A85AC4E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38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CDB7A-BDCF-46D9-B3C5-84830310172B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0959-B723-4995-95F8-E74ABA80F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Title</a:t>
            </a:r>
          </a:p>
          <a:p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Month Year</a:t>
            </a:r>
            <a:endParaRPr lang="en-US" sz="9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E0A53-BD0A-43ED-8593-E1AB20B8D9FC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3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30959-B723-4995-95F8-E74ABA80FE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D0D5D-8D1D-49D8-984D-C745976BAA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30959-B723-4995-95F8-E74ABA80FE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D0D5D-8D1D-49D8-984D-C745976BAA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A006EE9-59C5-4B3E-919B-B1AEE7122961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A8EFC0-B6CD-4036-900B-02FA5FD0F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A006EE9-59C5-4B3E-919B-B1AEE7122961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A8EFC0-B6CD-4036-900B-02FA5FD0F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A006EE9-59C5-4B3E-919B-B1AEE7122961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A8EFC0-B6CD-4036-900B-02FA5FD0F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A006EE9-59C5-4B3E-919B-B1AEE7122961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A8EFC0-B6CD-4036-900B-02FA5FD0F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A006EE9-59C5-4B3E-919B-B1AEE7122961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A8EFC0-B6CD-4036-900B-02FA5FD0F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A006EE9-59C5-4B3E-919B-B1AEE7122961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A8EFC0-B6CD-4036-900B-02FA5FD0F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A006EE9-59C5-4B3E-919B-B1AEE7122961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A8EFC0-B6CD-4036-900B-02FA5FD0F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A006EE9-59C5-4B3E-919B-B1AEE7122961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dirty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A8EFC0-B6CD-4036-900B-02FA5FD0F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038600" y="152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UL University® Training &amp; </a:t>
            </a:r>
            <a:endParaRPr lang="en-US" b="1" i="1" u="none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038600" y="152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UL University® Training &amp; </a:t>
            </a:r>
            <a:endParaRPr lang="en-US" b="1" i="1" u="none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038600" y="152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UL University® Training &amp; </a:t>
            </a:r>
            <a:endParaRPr lang="en-US" b="1" i="1" u="none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exus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grpSp>
        <p:nvGrpSpPr>
          <p:cNvPr id="2" name="Group 3"/>
          <p:cNvGrpSpPr/>
          <p:nvPr userDrawn="1"/>
        </p:nvGrpSpPr>
        <p:grpSpPr>
          <a:xfrm>
            <a:off x="228600" y="152400"/>
            <a:ext cx="990600" cy="990600"/>
            <a:chOff x="6934200" y="152400"/>
            <a:chExt cx="990600" cy="990600"/>
          </a:xfrm>
        </p:grpSpPr>
        <p:sp>
          <p:nvSpPr>
            <p:cNvPr id="5" name="Oval 4"/>
            <p:cNvSpPr/>
            <p:nvPr/>
          </p:nvSpPr>
          <p:spPr>
            <a:xfrm>
              <a:off x="6934200" y="152400"/>
              <a:ext cx="990600" cy="990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NFPA_EV_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304800"/>
              <a:ext cx="675546" cy="6858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D4281-23CB-48E1-B090-090D616FA792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08F1A-2972-42E7-8CD9-58969DC91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exus2.png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H="1">
            <a:off x="0" y="228600"/>
            <a:ext cx="7848600" cy="838200"/>
          </a:xfrm>
          <a:prstGeom prst="rect">
            <a:avLst/>
          </a:prstGeom>
          <a:gradFill flip="none" rotWithShape="1">
            <a:gsLst>
              <a:gs pos="21000">
                <a:srgbClr val="002060">
                  <a:alpha val="54000"/>
                </a:srgbClr>
              </a:gs>
              <a:gs pos="0">
                <a:srgbClr val="002060"/>
              </a:gs>
              <a:gs pos="50000">
                <a:schemeClr val="accent1">
                  <a:tint val="44500"/>
                  <a:satMod val="160000"/>
                  <a:alpha val="31000"/>
                </a:schemeClr>
              </a:gs>
              <a:gs pos="100000">
                <a:schemeClr val="bg1">
                  <a:lumMod val="75000"/>
                  <a:alpha val="46000"/>
                </a:schemeClr>
              </a:gs>
            </a:gsLst>
            <a:lin ang="0" scaled="0"/>
            <a:tileRect/>
          </a:gra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76950" y="362139"/>
            <a:ext cx="64008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National Fire Protection Association  </a:t>
            </a:r>
          </a:p>
          <a:p>
            <a:pPr algn="r">
              <a:lnSpc>
                <a:spcPts val="1900"/>
              </a:lnSpc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ELECTRIC VEHICLE SAFETY FOR EMERGENCY RESPONDERS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66800" y="152400"/>
            <a:ext cx="990600" cy="990600"/>
            <a:chOff x="6934200" y="152400"/>
            <a:chExt cx="990600" cy="990600"/>
          </a:xfrm>
        </p:grpSpPr>
        <p:sp>
          <p:nvSpPr>
            <p:cNvPr id="12" name="Oval 11"/>
            <p:cNvSpPr/>
            <p:nvPr userDrawn="1"/>
          </p:nvSpPr>
          <p:spPr>
            <a:xfrm>
              <a:off x="6934200" y="152400"/>
              <a:ext cx="990600" cy="990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NFPA_EV_Circle.png"/>
            <p:cNvPicPr>
              <a:picLocks noChangeAspect="1"/>
            </p:cNvPicPr>
            <p:nvPr userDrawn="1"/>
          </p:nvPicPr>
          <p:blipFill>
            <a:blip r:embed="rId26" cstate="print"/>
            <a:stretch>
              <a:fillRect/>
            </a:stretch>
          </p:blipFill>
          <p:spPr>
            <a:xfrm>
              <a:off x="7086600" y="304800"/>
              <a:ext cx="675546" cy="6858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4" r:id="rId23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klock\Desktop\DOE%202012%20Presentation\PTR%20Presentation%20preview.wmv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search.yahoo.com/r/_ylt=A0PDoX9wEXJPkFwA9MKjzbkF;_ylu=X3oDMTBpcGszamw0BHNlYwNmcC1pbWcEc2xrA2ltZw--/SIG=13nvs5o56/EXP=1332904432/**http:/electric-vehicles-cars-bikes.blogspot.com/2010/04/toyota-launches-3-year-plug-in-hybrid.htm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evsafetytraining.org/Resources/Auto-Manufacturer-Resources/Buick.aspx" TargetMode="External"/><Relationship Id="rId18" Type="http://schemas.openxmlformats.org/officeDocument/2006/relationships/image" Target="../media/image20.jpeg"/><Relationship Id="rId26" Type="http://schemas.openxmlformats.org/officeDocument/2006/relationships/image" Target="../media/image24.jpeg"/><Relationship Id="rId3" Type="http://schemas.openxmlformats.org/officeDocument/2006/relationships/hyperlink" Target="http://evsafetytraining.org/Resources/Auto-Manufacturer-Resources/Ford.aspx" TargetMode="External"/><Relationship Id="rId21" Type="http://schemas.openxmlformats.org/officeDocument/2006/relationships/hyperlink" Target="http://evsafetytraining.org/Resources/Auto-Manufacturer-Resources/BMW.aspx" TargetMode="External"/><Relationship Id="rId34" Type="http://schemas.openxmlformats.org/officeDocument/2006/relationships/image" Target="../media/image28.jpeg"/><Relationship Id="rId7" Type="http://schemas.openxmlformats.org/officeDocument/2006/relationships/hyperlink" Target="http://evsafetytraining.org/Resources/Auto-Manufacturer-Resources/Toyota.aspx" TargetMode="External"/><Relationship Id="rId12" Type="http://schemas.openxmlformats.org/officeDocument/2006/relationships/image" Target="../media/image17.jpeg"/><Relationship Id="rId17" Type="http://schemas.openxmlformats.org/officeDocument/2006/relationships/hyperlink" Target="http://evsafetytraining.org/Resources/Auto-Manufacturer-Resources/Chevrolet.aspx" TargetMode="External"/><Relationship Id="rId25" Type="http://schemas.openxmlformats.org/officeDocument/2006/relationships/hyperlink" Target="http://evsafetytraining.org/Resources/Auto-Manufacturer-Resources/Tesla-Motors.aspx" TargetMode="External"/><Relationship Id="rId33" Type="http://schemas.openxmlformats.org/officeDocument/2006/relationships/hyperlink" Target="http://evsafetytraining.org/Resources/Auto-Manufacturer-Resources/Mitsubishi.aspx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1.jpeg"/><Relationship Id="rId29" Type="http://schemas.openxmlformats.org/officeDocument/2006/relationships/hyperlink" Target="http://evsafetytraining.org/Resources/Auto-Manufacturer-Resources/Inifiniti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hyperlink" Target="http://evsafetytraining.org/Resources/Auto-Manufacturer-Resources/Porsche.aspx" TargetMode="External"/><Relationship Id="rId24" Type="http://schemas.openxmlformats.org/officeDocument/2006/relationships/image" Target="../media/image23.jpeg"/><Relationship Id="rId32" Type="http://schemas.openxmlformats.org/officeDocument/2006/relationships/image" Target="../media/image27.jpeg"/><Relationship Id="rId5" Type="http://schemas.openxmlformats.org/officeDocument/2006/relationships/hyperlink" Target="http://evsafetytraining.org/Resources/Auto-Manufacturer-Resources/Volkswagen.aspx" TargetMode="External"/><Relationship Id="rId15" Type="http://schemas.openxmlformats.org/officeDocument/2006/relationships/hyperlink" Target="http://evsafetytraining.org/Resources/Auto-Manufacturer-Resources/Mercury.aspx" TargetMode="External"/><Relationship Id="rId23" Type="http://schemas.openxmlformats.org/officeDocument/2006/relationships/hyperlink" Target="http://evsafetytraining.org/Resources/Auto-Manufacturer-Resources/Honda.aspx" TargetMode="External"/><Relationship Id="rId28" Type="http://schemas.openxmlformats.org/officeDocument/2006/relationships/image" Target="../media/image25.jpeg"/><Relationship Id="rId10" Type="http://schemas.openxmlformats.org/officeDocument/2006/relationships/image" Target="../media/image16.jpeg"/><Relationship Id="rId19" Type="http://schemas.openxmlformats.org/officeDocument/2006/relationships/hyperlink" Target="http://evsafetytraining.org/Resources/Auto-Manufacturer-Resources/Nissan.aspx" TargetMode="External"/><Relationship Id="rId31" Type="http://schemas.openxmlformats.org/officeDocument/2006/relationships/hyperlink" Target="http://evsafetytraining.org/Resources/Auto-Manufacturer-Resources/Saturn.aspx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://evsafetytraining.org/Resources/Auto-Manufacturer-Resources/Lexus.aspx" TargetMode="External"/><Relationship Id="rId14" Type="http://schemas.openxmlformats.org/officeDocument/2006/relationships/image" Target="../media/image18.jpeg"/><Relationship Id="rId22" Type="http://schemas.openxmlformats.org/officeDocument/2006/relationships/image" Target="../media/image22.jpeg"/><Relationship Id="rId27" Type="http://schemas.openxmlformats.org/officeDocument/2006/relationships/hyperlink" Target="http://evsafetytraining.org/Resources/Auto-Manufacturer-Resources/Cadillac.aspx" TargetMode="External"/><Relationship Id="rId30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x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228600" y="304800"/>
            <a:ext cx="6400800" cy="3276600"/>
            <a:chOff x="1600200" y="1524000"/>
            <a:chExt cx="6400800" cy="3276600"/>
          </a:xfrm>
        </p:grpSpPr>
        <p:sp>
          <p:nvSpPr>
            <p:cNvPr id="11" name="Rectangle 10"/>
            <p:cNvSpPr/>
            <p:nvPr/>
          </p:nvSpPr>
          <p:spPr>
            <a:xfrm>
              <a:off x="1600200" y="1524000"/>
              <a:ext cx="6096000" cy="3276600"/>
            </a:xfrm>
            <a:prstGeom prst="rect">
              <a:avLst/>
            </a:prstGeom>
            <a:solidFill>
              <a:srgbClr val="C00000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600" y="1752600"/>
              <a:ext cx="5867400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i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National Fire Protection Association  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791200" y="3124200"/>
              <a:ext cx="1600200" cy="1524000"/>
              <a:chOff x="5791200" y="3124200"/>
              <a:chExt cx="1600200" cy="1524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791200" y="3124200"/>
                <a:ext cx="1600200" cy="1524000"/>
              </a:xfrm>
              <a:prstGeom prst="ellipse">
                <a:avLst/>
              </a:prstGeom>
              <a:solidFill>
                <a:srgbClr val="D9D9D9">
                  <a:alpha val="78039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NFPA_EV_Circ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74644" y="3312221"/>
                <a:ext cx="1240266" cy="1195487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057400" y="2438400"/>
              <a:ext cx="5105400" cy="195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Black" pitchFamily="34" charset="0"/>
                </a:rPr>
                <a:t>ELECTRIC</a:t>
              </a:r>
            </a:p>
            <a:p>
              <a:pPr>
                <a:lnSpc>
                  <a:spcPts val="2900"/>
                </a:lnSpc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Black" pitchFamily="34" charset="0"/>
                </a:rPr>
                <a:t>VEHICLE SAFETY TRAINING FOR EMERGENCY RESPONDERS</a:t>
              </a:r>
              <a:endPara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1026" name="Picture 2" descr="C:\Users\aklock\AppData\Local\Microsoft\Windows\Temporary Internet Files\Content.Outlook\1M1E5C7D\DSC_2751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733800"/>
            <a:ext cx="4495800" cy="298922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1027" name="Picture 3" descr="C:\Users\aklock\AppData\Local\Microsoft\Windows\Temporary Internet Files\Content.Outlook\1M1E5C7D\DSC_21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447800"/>
            <a:ext cx="2973658" cy="19812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17" name="PTR Presentation previe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83925" y="3710050"/>
            <a:ext cx="4553712" cy="3048000"/>
          </a:xfrm>
          <a:prstGeom prst="rect">
            <a:avLst/>
          </a:prstGeom>
        </p:spPr>
      </p:pic>
      <p:pic>
        <p:nvPicPr>
          <p:cNvPr id="38913" name="Picture 1" descr="C:\Users\aklock\AppData\Local\Microsoft\Windows\Temporary Internet Files\Content.Outlook\1M1E5C7D\NFPA Logo 2003-Process Conve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486400"/>
            <a:ext cx="990599" cy="1046251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>
            <a:off x="381000" y="5486400"/>
            <a:ext cx="99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6553200"/>
            <a:ext cx="99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371600" y="54864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1000" y="5486400"/>
            <a:ext cx="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" y="4038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Christian Dubay, P.E.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Vice President &amp; Chief Engineer  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24000"/>
            <a:ext cx="71628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010400" cy="1219200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Electric Vehicle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         Safety Standards Summits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0" y="1765300"/>
            <a:ext cx="7594600" cy="47879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571500" indent="-514350">
              <a:defRPr/>
            </a:pP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Summit: Detroit MI, Oct 21-22 2010</a:t>
            </a:r>
          </a:p>
          <a:p>
            <a:pPr marL="571500" indent="-514350">
              <a:defRPr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Summit: Detroit MI, Sept 27-28 2011</a:t>
            </a:r>
          </a:p>
          <a:p>
            <a:pPr marL="571500" indent="-514350">
              <a:defRPr/>
            </a:pPr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Summit: Detroit MI, Oct 17-18, 2012</a:t>
            </a:r>
          </a:p>
          <a:p>
            <a:pPr marL="571500" indent="-514350">
              <a:defRPr/>
            </a:pPr>
            <a:r>
              <a:rPr lang="en-US" dirty="0" smtClean="0">
                <a:solidFill>
                  <a:schemeClr val="bg1"/>
                </a:solidFill>
              </a:rPr>
              <a:t>Focused on: </a:t>
            </a:r>
          </a:p>
          <a:p>
            <a:pPr marL="971550" lvl="1" indent="-514350">
              <a:defRPr/>
            </a:pPr>
            <a:r>
              <a:rPr lang="en-US" dirty="0" smtClean="0">
                <a:solidFill>
                  <a:schemeClr val="bg1"/>
                </a:solidFill>
              </a:rPr>
              <a:t>Clarifying gaps with applicable codes and standards, and related activities</a:t>
            </a:r>
          </a:p>
          <a:p>
            <a:pPr marL="971550" lvl="1" indent="-514350">
              <a:defRPr/>
            </a:pPr>
            <a:r>
              <a:rPr lang="en-US" dirty="0" smtClean="0">
                <a:solidFill>
                  <a:schemeClr val="bg1"/>
                </a:solidFill>
              </a:rPr>
              <a:t>Improving dialogue among affected professional constituent groups</a:t>
            </a:r>
          </a:p>
          <a:p>
            <a:pPr marL="571500" indent="-514350">
              <a:defRPr/>
            </a:pPr>
            <a:r>
              <a:rPr lang="en-US" dirty="0" smtClean="0">
                <a:solidFill>
                  <a:schemeClr val="bg1"/>
                </a:solidFill>
              </a:rPr>
              <a:t>Co-hosted by NFPA and SAE</a:t>
            </a:r>
          </a:p>
          <a:p>
            <a:pPr marL="571500" indent="-514350">
              <a:defRPr/>
            </a:pPr>
            <a:r>
              <a:rPr lang="en-US" dirty="0" smtClean="0">
                <a:solidFill>
                  <a:schemeClr val="bg1"/>
                </a:solidFill>
              </a:rPr>
              <a:t>Reports available at: </a:t>
            </a:r>
            <a:r>
              <a:rPr lang="en-US" dirty="0" smtClean="0">
                <a:solidFill>
                  <a:schemeClr val="bg2"/>
                </a:solidFill>
              </a:rPr>
              <a:t>www.nfpa.org/foundation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12200" y="6245225"/>
            <a:ext cx="431800" cy="476250"/>
          </a:xfrm>
          <a:prstGeom prst="rect">
            <a:avLst/>
          </a:prstGeom>
          <a:noFill/>
        </p:spPr>
        <p:txBody>
          <a:bodyPr/>
          <a:lstStyle/>
          <a:p>
            <a:fld id="{6055C4C5-03D1-461E-B795-5D72D2BBEA83}" type="slidenum">
              <a:rPr lang="en-US" smtClean="0">
                <a:solidFill>
                  <a:schemeClr val="bg2"/>
                </a:solidFill>
              </a:rPr>
              <a:pPr/>
              <a:t>10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12200" y="6245225"/>
            <a:ext cx="431800" cy="476250"/>
          </a:xfrm>
          <a:prstGeom prst="rect">
            <a:avLst/>
          </a:prstGeom>
          <a:noFill/>
        </p:spPr>
        <p:txBody>
          <a:bodyPr/>
          <a:lstStyle/>
          <a:p>
            <a:fld id="{6055C4C5-03D1-461E-B795-5D72D2BBEA83}" type="slidenum">
              <a:rPr lang="en-US" smtClean="0">
                <a:solidFill>
                  <a:schemeClr val="bg2"/>
                </a:solidFill>
              </a:rPr>
              <a:pPr/>
              <a:t>10</a:t>
            </a:fld>
            <a:endParaRPr lang="en-US" smtClean="0">
              <a:solidFill>
                <a:schemeClr val="bg2"/>
              </a:solidFill>
            </a:endParaRPr>
          </a:p>
        </p:txBody>
      </p:sp>
      <p:cxnSp>
        <p:nvCxnSpPr>
          <p:cNvPr id="23556" name="AutoShape 4"/>
          <p:cNvCxnSpPr>
            <a:cxnSpLocks noChangeShapeType="1"/>
          </p:cNvCxnSpPr>
          <p:nvPr/>
        </p:nvCxnSpPr>
        <p:spPr bwMode="auto">
          <a:xfrm>
            <a:off x="0" y="1524000"/>
            <a:ext cx="9144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8" name="Picture 7" descr="P110883_banner 600x150 h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86400"/>
            <a:ext cx="36258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marquee_pp.jpg" descr="/Users/andrewstifel/Desktop/CLIENTS/889 - CMI EVSE Powerpoint Template/art/marquee_p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0"/>
            <a:ext cx="1851025" cy="1438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Research and Data Gaps</a:t>
            </a:r>
          </a:p>
          <a:p>
            <a:pPr marL="57150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Completed and Published Research Projects: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Evaluation of Powered Rescue Tools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EV Charging and Electrical Safety Codes </a:t>
            </a:r>
          </a:p>
          <a:p>
            <a:pPr marL="971550" lvl="1" indent="-514350">
              <a:buFont typeface="Calibri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Proper Responder EV and Hybrid PPE</a:t>
            </a:r>
          </a:p>
          <a:p>
            <a:pPr marL="57150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On-Going Research Projects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Evaluation of EV Battery Fires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C:\Documents and Settings\cgrant\My Documents\RESEARCH FOUNDATION\Administration\Logos and LtrHead\New FPRF Logo and Header 08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791200"/>
            <a:ext cx="3505200" cy="8207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3000" y="609600"/>
            <a:ext cx="7010400" cy="5715000"/>
          </a:xfrm>
          <a:prstGeom prst="rect">
            <a:avLst/>
          </a:prstGeom>
          <a:solidFill>
            <a:srgbClr val="C00000">
              <a:alpha val="75000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6400" y="7620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NHTSA Interim Guidelines for Li-Ion Vehicles</a:t>
            </a:r>
            <a:endParaRPr lang="en-US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5540514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Char char="●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Follow local medical protocols in the event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of exposure to electrolyte or fumes.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6324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fld id="{1C7A3F9D-EA3A-4B35-83C7-B88C13F6F6E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1794808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Char char="●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Watch for unusual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odors or eye, nose,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throat, or skin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irritation. If detected,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limit exposure and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evacuate.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4089737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Char char="●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Monitor HV battery for leaks, sparks,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smoke, flames or gurgling sounds.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Notify all responders and the manufacturer.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9000" contrast="23000"/>
          </a:blip>
          <a:stretch>
            <a:fillRect/>
          </a:stretch>
        </p:blipFill>
        <p:spPr bwMode="auto">
          <a:xfrm>
            <a:off x="4857750" y="1514475"/>
            <a:ext cx="367665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1494" t="22988" r="12644" b="2299"/>
          <a:stretch>
            <a:fillRect/>
          </a:stretch>
        </p:blipFill>
        <p:spPr bwMode="auto">
          <a:xfrm>
            <a:off x="1676400" y="2209800"/>
            <a:ext cx="6096001" cy="480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676400" y="1676400"/>
            <a:ext cx="6096000" cy="707886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115,500 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Web Page </a:t>
            </a:r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Visits / 30,572 Blog Visits</a:t>
            </a:r>
            <a:endParaRPr lang="en-US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25,000 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EV Monthly </a:t>
            </a:r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Newsletter 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Circulation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1143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EV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safetytraining.org</a:t>
            </a:r>
            <a:endParaRPr lang="en-US" sz="3200" dirty="0">
              <a:solidFill>
                <a:srgbClr val="FFFF00"/>
              </a:solidFill>
              <a:effectLst>
                <a:outerShdw blurRad="88900" dist="50800" dir="5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In addition to the trainings, EV safety tips and resources have been shared via media channels</a:t>
            </a:r>
            <a:endParaRPr lang="en-US" sz="3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More than 100 </a:t>
            </a:r>
            <a:r>
              <a:rPr lang="en-US" dirty="0">
                <a:solidFill>
                  <a:schemeClr val="bg1"/>
                </a:solidFill>
              </a:rPr>
              <a:t>stories(CNN, USA Today, MSNBC.com, NPR, </a:t>
            </a:r>
            <a:r>
              <a:rPr lang="en-US" dirty="0" err="1">
                <a:solidFill>
                  <a:schemeClr val="bg1"/>
                </a:solidFill>
              </a:rPr>
              <a:t>TreeHugger</a:t>
            </a:r>
            <a:r>
              <a:rPr lang="en-US" dirty="0">
                <a:solidFill>
                  <a:schemeClr val="bg1"/>
                </a:solidFill>
              </a:rPr>
              <a:t>, Firehouse, FireRescue1)  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Both fire trade and traditional media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88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media outlets covered 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50,694,450 </a:t>
            </a:r>
            <a:r>
              <a:rPr lang="en-US" dirty="0">
                <a:solidFill>
                  <a:schemeClr val="bg1"/>
                </a:solidFill>
              </a:rPr>
              <a:t>earned media impressions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1081" y="1143000"/>
            <a:ext cx="58674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Communicating with First Responders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123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066800"/>
            <a:ext cx="58674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Law Enforcement &amp; EMS Training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8610600" cy="150810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C000"/>
                </a:solidFill>
              </a:rPr>
              <a:t>Pilot Program with NY State Police</a:t>
            </a:r>
          </a:p>
          <a:p>
            <a:pPr algn="ctr"/>
            <a:r>
              <a:rPr lang="en-US" sz="2300" b="1" dirty="0" smtClean="0">
                <a:solidFill>
                  <a:srgbClr val="FFC000"/>
                </a:solidFill>
              </a:rPr>
              <a:t>Law Enforcement &amp; Collision Reconstruction/Investigators EV Course</a:t>
            </a:r>
          </a:p>
          <a:p>
            <a:pPr algn="ctr"/>
            <a:r>
              <a:rPr lang="en-US" sz="2300" b="1" dirty="0" smtClean="0">
                <a:solidFill>
                  <a:srgbClr val="FFC000"/>
                </a:solidFill>
              </a:rPr>
              <a:t> EMS EV Safety Course</a:t>
            </a:r>
          </a:p>
          <a:p>
            <a:pPr algn="ctr"/>
            <a:r>
              <a:rPr lang="en-US" sz="2300" dirty="0" smtClean="0">
                <a:solidFill>
                  <a:srgbClr val="FFC000"/>
                </a:solidFill>
              </a:rPr>
              <a:t>Release date: August 2012</a:t>
            </a:r>
            <a:endParaRPr lang="en-US" sz="2300" b="1" dirty="0">
              <a:solidFill>
                <a:srgbClr val="FFC000"/>
              </a:solidFill>
            </a:endParaRPr>
          </a:p>
        </p:txBody>
      </p:sp>
      <p:pic>
        <p:nvPicPr>
          <p:cNvPr id="1028" name="Picture 4" descr="C:\Users\aklock\AppData\Local\Microsoft\Windows\Temporary Internet Files\Content.Outlook\1M1E5C7D\EMS 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0159" y="3352800"/>
            <a:ext cx="3093841" cy="3276600"/>
          </a:xfrm>
          <a:prstGeom prst="rect">
            <a:avLst/>
          </a:prstGeom>
          <a:noFill/>
        </p:spPr>
      </p:pic>
      <p:pic>
        <p:nvPicPr>
          <p:cNvPr id="1029" name="Picture 5" descr="C:\Users\aklock\AppData\Local\Microsoft\Windows\Temporary Internet Files\Content.Outlook\1M1E5C7D\LE 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015483" cy="2667000"/>
          </a:xfrm>
          <a:prstGeom prst="rect">
            <a:avLst/>
          </a:prstGeom>
          <a:noFill/>
        </p:spPr>
      </p:pic>
      <p:pic>
        <p:nvPicPr>
          <p:cNvPr id="1026" name="Picture 2" descr="C:\Users\aklock\AppData\Local\Microsoft\Windows\Temporary Internet Files\Content.Outlook\1M1E5C7D\ems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830037"/>
            <a:ext cx="3505200" cy="20279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Eric's Stuff\Activities 1 through 6\Activity6_Sc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267200" cy="34131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143000"/>
            <a:ext cx="37338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Calibri"/>
              </a:rPr>
              <a:t>For More Information: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28600" y="1828801"/>
            <a:ext cx="3657600" cy="150810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NFPA:</a:t>
            </a:r>
          </a:p>
          <a:p>
            <a:pPr eaLnBrk="1" hangingPunct="1"/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Christian Dubay, P.E.</a:t>
            </a:r>
            <a:endParaRPr lang="en-US" sz="1800" dirty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Vice President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&amp; Chief Engineer</a:t>
            </a:r>
            <a:endParaRPr lang="en-US" sz="1800" dirty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alibri" pitchFamily="34" charset="0"/>
              </a:rPr>
              <a:t>Email: </a:t>
            </a:r>
            <a:r>
              <a:rPr lang="en-US" sz="1800" dirty="0">
                <a:solidFill>
                  <a:srgbClr val="C0504D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latin typeface="Calibri" pitchFamily="34" charset="0"/>
              </a:rPr>
              <a:t>cdubay@nfpa.org</a:t>
            </a:r>
            <a:endParaRPr lang="en-US" sz="1800" dirty="0">
              <a:solidFill>
                <a:srgbClr val="FFFFFF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Phone: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(617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)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984-7340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962400"/>
            <a:ext cx="3670300" cy="2743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152400" y="5943600"/>
            <a:ext cx="3733800" cy="7386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Please Visit NFPA’s EV Safety Website: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www.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EV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SafetyTraining.org</a:t>
            </a:r>
            <a:endParaRPr lang="en-US" dirty="0">
              <a:solidFill>
                <a:srgbClr val="F7964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icture8.png"/>
          <p:cNvPicPr>
            <a:picLocks noChangeAspect="1"/>
          </p:cNvPicPr>
          <p:nvPr/>
        </p:nvPicPr>
        <p:blipFill>
          <a:blip r:embed="rId2" cstate="print"/>
          <a:srcRect l="44710" t="22066" r="15976" b="49248"/>
          <a:stretch>
            <a:fillRect/>
          </a:stretch>
        </p:blipFill>
        <p:spPr>
          <a:xfrm>
            <a:off x="-1066800" y="5029200"/>
            <a:ext cx="3505200" cy="1828800"/>
          </a:xfrm>
          <a:prstGeom prst="rect">
            <a:avLst/>
          </a:prstGeom>
        </p:spPr>
      </p:pic>
      <p:pic>
        <p:nvPicPr>
          <p:cNvPr id="1026" name="Picture 2" descr="C:\Users\jcannon\Pictures\Volt Battery.jpg"/>
          <p:cNvPicPr>
            <a:picLocks noChangeAspect="1" noChangeArrowheads="1"/>
          </p:cNvPicPr>
          <p:nvPr/>
        </p:nvPicPr>
        <p:blipFill>
          <a:blip r:embed="rId3" cstate="print"/>
          <a:srcRect r="11628"/>
          <a:stretch>
            <a:fillRect/>
          </a:stretch>
        </p:blipFill>
        <p:spPr bwMode="auto">
          <a:xfrm>
            <a:off x="2743200" y="4953000"/>
            <a:ext cx="2796616" cy="2152887"/>
          </a:xfrm>
          <a:prstGeom prst="rect">
            <a:avLst/>
          </a:prstGeom>
          <a:noFill/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EV Safety Training Project Scope</a:t>
            </a: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" name="marquee_pp.jpg" descr="/Users/andrewstifel/Desktop/CLIENTS/889 - CMI EVSE Powerpoint Template/art/marquee_pp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764213" y="4999038"/>
            <a:ext cx="3379787" cy="1858962"/>
          </a:xfrm>
          <a:prstGeom prst="rect">
            <a:avLst/>
          </a:prstGeom>
          <a:ln w="25400">
            <a:solidFill>
              <a:srgbClr val="123E85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800" y="1981200"/>
            <a:ext cx="1676400" cy="369332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Plug in Hybrids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1981200"/>
            <a:ext cx="114300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Electric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1981200"/>
            <a:ext cx="12954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Hybrids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3" descr="Porsche Cayenne Hybr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911" y="2362200"/>
            <a:ext cx="3325089" cy="2209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220075" y="6711434"/>
            <a:ext cx="121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Image courtesy of Porsche</a:t>
            </a:r>
            <a:endParaRPr lang="en-US" sz="6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572000"/>
            <a:ext cx="24384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Emergency Operation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Procedures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4572000"/>
            <a:ext cx="28194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 Voltage Vehicle Safety Systems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4572000"/>
            <a:ext cx="3276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AC &amp; DC Charging Stations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72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Courtesy Porsche Cars N.A., Inc.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4600" y="4191000"/>
            <a:ext cx="68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Courtesy BYD</a:t>
            </a:r>
            <a:endParaRPr lang="en-US" sz="1050" dirty="0"/>
          </a:p>
        </p:txBody>
      </p:sp>
      <p:pic>
        <p:nvPicPr>
          <p:cNvPr id="16388" name="Picture 4" descr="Image Detai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4800" y="2362200"/>
            <a:ext cx="2819400" cy="22098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Courtesy Toyota Motor, </a:t>
            </a:r>
            <a:r>
              <a:rPr lang="en-US" sz="900" dirty="0" err="1" smtClean="0"/>
              <a:t>N.A.,Inc</a:t>
            </a:r>
            <a:r>
              <a:rPr lang="en-US" sz="900" dirty="0" smtClean="0"/>
              <a:t>.</a:t>
            </a:r>
            <a:endParaRPr lang="en-US" sz="900" dirty="0"/>
          </a:p>
        </p:txBody>
      </p:sp>
      <p:pic>
        <p:nvPicPr>
          <p:cNvPr id="29698" name="Picture 2" descr="Image Deta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2362201"/>
            <a:ext cx="3352800" cy="2209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9530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Courtesy Ford Motor Co.</a:t>
            </a:r>
            <a:endParaRPr lang="en-US" sz="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5"/>
          <p:cNvSpPr txBox="1">
            <a:spLocks noChangeArrowheads="1"/>
          </p:cNvSpPr>
          <p:nvPr/>
        </p:nvSpPr>
        <p:spPr bwMode="gray">
          <a:xfrm>
            <a:off x="228600" y="1524000"/>
            <a:ext cx="8686800" cy="5105400"/>
          </a:xfrm>
          <a:prstGeom prst="rect">
            <a:avLst/>
          </a:prstGeom>
          <a:solidFill>
            <a:schemeClr val="bg1">
              <a:alpha val="84000"/>
            </a:scheme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742950" lvl="1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endParaRPr lang="en-US" sz="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prstClr val="black"/>
              </a:solidFill>
              <a:latin typeface="Calibri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prstClr val="black"/>
              </a:solidFill>
              <a:latin typeface="Calibri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North American Fire Training Directors (NAFTD)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International Association of Fire Fighters (IAFF)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International Association of Fire Chiefs (IAFC)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National Volunteer Fire Council (NVFC)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International Fire Marshals Association (IFMA)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National Association of State Fire Marshals (NASFM)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Metropolitan Fire Chiefs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U.S. Fire Administration (USFA)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National Highway Traffic &amp; Safety Administration (NHTSA) – Emerging Issues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National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Renewable Energy Lab (NREL) – Tech Questions &amp; Trends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State Farm Insurance – Safety Issues, Crash Test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Results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914400" y="15240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Arial Black" pitchFamily="34" charset="0"/>
              </a:rPr>
              <a:t>Training Developed with Assistance from: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981200"/>
            <a:ext cx="6629400" cy="472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0" y="2133600"/>
            <a:ext cx="5588000" cy="352425"/>
            <a:chOff x="1600200" y="2054979"/>
            <a:chExt cx="5588000" cy="352276"/>
          </a:xfrm>
        </p:grpSpPr>
        <p:sp>
          <p:nvSpPr>
            <p:cNvPr id="5" name="TextBox 4"/>
            <p:cNvSpPr txBox="1"/>
            <p:nvPr/>
          </p:nvSpPr>
          <p:spPr>
            <a:xfrm>
              <a:off x="1778000" y="2054979"/>
              <a:ext cx="5410200" cy="35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4BACC6">
                      <a:lumMod val="20000"/>
                      <a:lumOff val="80000"/>
                    </a:srgbClr>
                  </a:solidFill>
                  <a:effectLst>
                    <a:outerShdw blurRad="88900" dist="50800" dir="5400000" algn="ctr" rotWithShape="0">
                      <a:prstClr val="black"/>
                    </a:outerShdw>
                  </a:effectLst>
                  <a:latin typeface="Arial Black" pitchFamily="34" charset="0"/>
                </a:rPr>
                <a:t>Alliance of Auto Manufacturers </a:t>
              </a:r>
              <a:r>
                <a:rPr lang="en-US" sz="1600" dirty="0">
                  <a:solidFill>
                    <a:srgbClr val="4BACC6">
                      <a:lumMod val="20000"/>
                      <a:lumOff val="80000"/>
                    </a:srgbClr>
                  </a:solidFill>
                  <a:effectLst>
                    <a:outerShdw blurRad="88900" dist="50800" dir="5400000" algn="ctr" rotWithShape="0">
                      <a:prstClr val="black"/>
                    </a:outerShdw>
                  </a:effectLst>
                  <a:latin typeface="Arial Black" pitchFamily="34" charset="0"/>
                </a:rPr>
                <a:t>(AAM)</a:t>
              </a:r>
              <a:endParaRPr lang="en-US" sz="2000" i="1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00200" y="2159710"/>
              <a:ext cx="152400" cy="1523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38100" dist="38100" dir="30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24000" y="2667000"/>
            <a:ext cx="5638800" cy="352425"/>
            <a:chOff x="1600200" y="2971800"/>
            <a:chExt cx="5638800" cy="352276"/>
          </a:xfrm>
        </p:grpSpPr>
        <p:sp>
          <p:nvSpPr>
            <p:cNvPr id="7" name="TextBox 6"/>
            <p:cNvSpPr txBox="1"/>
            <p:nvPr/>
          </p:nvSpPr>
          <p:spPr>
            <a:xfrm>
              <a:off x="1828800" y="2971800"/>
              <a:ext cx="5410200" cy="3522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4BACC6">
                      <a:lumMod val="20000"/>
                      <a:lumOff val="80000"/>
                    </a:srgbClr>
                  </a:solidFill>
                  <a:effectLst>
                    <a:outerShdw blurRad="88900" dist="50800" dir="5400000" algn="ctr" rotWithShape="0">
                      <a:prstClr val="black"/>
                    </a:outerShdw>
                  </a:effectLst>
                  <a:latin typeface="Arial Black" pitchFamily="34" charset="0"/>
                </a:rPr>
                <a:t>Association of Intl Auto Manuf. </a:t>
              </a:r>
              <a:r>
                <a:rPr lang="en-US" sz="1600" dirty="0">
                  <a:solidFill>
                    <a:srgbClr val="4BACC6">
                      <a:lumMod val="20000"/>
                      <a:lumOff val="80000"/>
                    </a:srgbClr>
                  </a:solidFill>
                  <a:effectLst>
                    <a:outerShdw blurRad="88900" dist="50800" dir="5400000" algn="ctr" rotWithShape="0">
                      <a:prstClr val="black"/>
                    </a:outerShdw>
                  </a:effectLst>
                  <a:latin typeface="Arial Black" pitchFamily="34" charset="0"/>
                </a:rPr>
                <a:t>(AIAM)</a:t>
              </a:r>
              <a:endParaRPr lang="en-US" sz="2000" i="1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00200" y="3001950"/>
              <a:ext cx="152400" cy="1523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38100" dist="38100" dir="30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 bwMode="auto">
          <a:xfrm>
            <a:off x="1752600" y="3124200"/>
            <a:ext cx="5181600" cy="65146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16 Auto Manufacturer Partnerships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rgbClr val="4BACC6">
                  <a:lumMod val="20000"/>
                  <a:lumOff val="80000"/>
                </a:srgbClr>
              </a:solidFill>
              <a:effectLst>
                <a:outerShdw blurRad="88900" dist="50800" dir="5400000" algn="ctr" rotWithShape="0">
                  <a:prstClr val="black"/>
                </a:outerShdw>
              </a:effectLst>
              <a:latin typeface="Arial Black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General </a:t>
            </a:r>
            <a:r>
              <a:rPr lang="en-US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Motors	</a:t>
            </a: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Honda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Ford			Mitsubishi</a:t>
            </a:r>
            <a:endParaRPr lang="en-US" dirty="0">
              <a:solidFill>
                <a:srgbClr val="00B0F0"/>
              </a:solidFill>
              <a:effectLst>
                <a:outerShdw blurRad="88900" dist="50800" dir="5400000" algn="ctr" rotWithShape="0">
                  <a:prstClr val="black"/>
                </a:outerShdw>
              </a:effectLst>
              <a:latin typeface="Arial Black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Toyota </a:t>
            </a:r>
            <a:r>
              <a:rPr lang="en-US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 </a:t>
            </a:r>
            <a:r>
              <a:rPr lang="en-US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Chrysler</a:t>
            </a:r>
            <a:endParaRPr lang="en-US" dirty="0">
              <a:solidFill>
                <a:srgbClr val="00B0F0"/>
              </a:solidFill>
              <a:effectLst>
                <a:outerShdw blurRad="88900" dist="50800" dir="5400000" algn="ctr" rotWithShape="0">
                  <a:prstClr val="black"/>
                </a:outerShdw>
              </a:effectLst>
              <a:latin typeface="Arial Black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Nissan</a:t>
            </a:r>
            <a:r>
              <a:rPr lang="en-US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	 	</a:t>
            </a: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Volkswagen</a:t>
            </a:r>
            <a:r>
              <a:rPr lang="en-US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Porsche		BMW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Hyundai		Kia</a:t>
            </a:r>
            <a:endParaRPr lang="en-US" dirty="0">
              <a:solidFill>
                <a:srgbClr val="00B0F0"/>
              </a:solidFill>
              <a:effectLst>
                <a:outerShdw blurRad="88900" dist="50800" dir="5400000" algn="ctr" rotWithShape="0">
                  <a:prstClr val="black"/>
                </a:outerShdw>
              </a:effectLst>
              <a:latin typeface="Arial Black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Tesla</a:t>
            </a:r>
            <a:r>
              <a:rPr lang="en-US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	</a:t>
            </a: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Mercedes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Mazda			Alt-e</a:t>
            </a:r>
            <a:endParaRPr lang="en-US" dirty="0">
              <a:solidFill>
                <a:srgbClr val="00B0F0"/>
              </a:solidFill>
              <a:effectLst>
                <a:outerShdw blurRad="88900" dist="50800" dir="5400000" algn="ctr" rotWithShape="0">
                  <a:prstClr val="black"/>
                </a:outerShdw>
              </a:effectLst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	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	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B0F0"/>
                </a:solidFill>
                <a:effectLst>
                  <a:outerShdw blurRad="88900" dist="50800" dir="5400000" algn="ctr" rotWithShape="0">
                    <a:prstClr val="black"/>
                  </a:outerShdw>
                </a:effectLst>
                <a:latin typeface="Arial Black" pitchFamily="34" charset="0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rgbClr val="4F81BD">
                  <a:lumMod val="60000"/>
                  <a:lumOff val="40000"/>
                </a:srgbClr>
              </a:solidFill>
              <a:effectLst>
                <a:outerShdw blurRad="88900" dist="50800" dir="5400000" algn="ctr" rotWithShape="0">
                  <a:prstClr val="black"/>
                </a:outerShdw>
              </a:effectLst>
              <a:latin typeface="Arial Black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28600"/>
            <a:ext cx="1143000" cy="6629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01000" y="228600"/>
            <a:ext cx="1143000" cy="6629400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0493" name="Picture 2" descr="For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323850"/>
            <a:ext cx="990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4" descr="Volkswagen, V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2362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6" descr="Toyot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914400"/>
            <a:ext cx="933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8" descr="Lexu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1600200"/>
            <a:ext cx="9636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0" descr="Porsch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15313" y="4038600"/>
            <a:ext cx="741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2" descr="Buick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296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18" descr="Mercury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15300" y="5867400"/>
            <a:ext cx="952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0501" name="Picture 37" descr="Chevy, Chevrolet, General Motors, OnStar, GM, Vol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" y="381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38" descr="Nissan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0488" y="838200"/>
            <a:ext cx="900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40" descr="BMW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15888" y="1676400"/>
            <a:ext cx="874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41" descr="http://images.pictureshunt.com/pics/h/honda_logo-6272.jpg?w=170&amp;h=112&amp;as=1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" y="2632075"/>
            <a:ext cx="9144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42" descr="http://evsafetytraining.org/~/media/Images/Auto%20Manufacturers/teslamotorslogo.jpg?w=143&amp;h=141&amp;as=1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200" y="4356100"/>
            <a:ext cx="914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43" descr="Cadillac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6200" y="3429000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44" descr="Infiniti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200" y="5334000"/>
            <a:ext cx="914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45" descr="Saturn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153400" y="3157538"/>
            <a:ext cx="8382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47" descr="Mitsubishi Motors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52400" y="5867400"/>
            <a:ext cx="714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 bwMode="auto">
          <a:xfrm>
            <a:off x="1524000" y="32004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38100" dist="38100" dir="30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1219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Auto Manufacturer Partnerships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57200" y="1447800"/>
            <a:ext cx="7848600" cy="5105400"/>
          </a:xfrm>
          <a:prstGeom prst="rect">
            <a:avLst/>
          </a:prstGeom>
          <a:solidFill>
            <a:srgbClr val="002060">
              <a:alpha val="6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47800" y="1447800"/>
            <a:ext cx="632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FF00"/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Fire Service Training Delivery</a:t>
            </a:r>
            <a:endParaRPr lang="en-US" sz="2700" dirty="0">
              <a:solidFill>
                <a:srgbClr val="FFFF00"/>
              </a:solidFill>
              <a:effectLst>
                <a:outerShdw blurRad="88900" dist="50800" dir="5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3200" y="2209800"/>
            <a:ext cx="1447800" cy="14773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NFPA Train-the-Trainer (Train instructors each state)</a:t>
            </a:r>
            <a:endParaRPr lang="en-US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838200" y="5638800"/>
            <a:ext cx="7239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8200" y="2209800"/>
            <a:ext cx="1676400" cy="120032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NFPA EV Safety Website and Self-Paced Online Training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58000" y="2362200"/>
            <a:ext cx="1295400" cy="12003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University and Tech College Partners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438400" y="4267200"/>
            <a:ext cx="2057400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State Fire Service Trainers</a:t>
            </a:r>
            <a:endParaRPr lang="en-US" b="1" dirty="0"/>
          </a:p>
        </p:txBody>
      </p:sp>
      <p:sp>
        <p:nvSpPr>
          <p:cNvPr id="39" name="Down Arrow 38"/>
          <p:cNvSpPr/>
          <p:nvPr/>
        </p:nvSpPr>
        <p:spPr>
          <a:xfrm>
            <a:off x="4038600" y="5029200"/>
            <a:ext cx="3810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3340768" y="5029200"/>
            <a:ext cx="3810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2514600" y="5029200"/>
            <a:ext cx="3810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7239000" y="3810000"/>
            <a:ext cx="609600" cy="15240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-Down Arrow 42"/>
          <p:cNvSpPr/>
          <p:nvPr/>
        </p:nvSpPr>
        <p:spPr>
          <a:xfrm>
            <a:off x="1295400" y="3733800"/>
            <a:ext cx="609600" cy="1676400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4191000" y="2362200"/>
            <a:ext cx="25908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667000" y="5791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Fire Fighters in the Field</a:t>
            </a:r>
            <a:endParaRPr lang="en-US" sz="2000" b="1" dirty="0"/>
          </a:p>
        </p:txBody>
      </p:sp>
      <p:sp>
        <p:nvSpPr>
          <p:cNvPr id="46" name="Down Arrow 45"/>
          <p:cNvSpPr/>
          <p:nvPr/>
        </p:nvSpPr>
        <p:spPr>
          <a:xfrm>
            <a:off x="3276600" y="3810000"/>
            <a:ext cx="381000" cy="4572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91000" y="2971800"/>
            <a:ext cx="6858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53000" y="2743200"/>
            <a:ext cx="1447800" cy="1477328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Fire Service Organization Partnerships</a:t>
            </a:r>
            <a:endParaRPr lang="en-US" sz="1400" b="1" dirty="0" smtClean="0"/>
          </a:p>
          <a:p>
            <a:pPr algn="ctr"/>
            <a:endParaRPr lang="en-US" b="1" dirty="0" smtClean="0"/>
          </a:p>
        </p:txBody>
      </p:sp>
      <p:sp>
        <p:nvSpPr>
          <p:cNvPr id="21" name="Down Arrow 20"/>
          <p:cNvSpPr/>
          <p:nvPr/>
        </p:nvSpPr>
        <p:spPr>
          <a:xfrm>
            <a:off x="5334000" y="4343400"/>
            <a:ext cx="609600" cy="9906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066800"/>
            <a:ext cx="58674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Fire Service State Trainings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</a:endParaRPr>
          </a:p>
        </p:txBody>
      </p:sp>
      <p:pic>
        <p:nvPicPr>
          <p:cNvPr id="23555" name="Picture 2" descr="C:\Users\aklock\AppData\Local\Microsoft\Windows\Temporary Internet Files\Content.Outlook\1M1E5C7D\Austin Pilot 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2895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52400" y="3005331"/>
            <a:ext cx="1828800" cy="362406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50" b="1" dirty="0">
                <a:solidFill>
                  <a:srgbClr val="EEECE1"/>
                </a:solidFill>
                <a:latin typeface="Calibri" pitchFamily="34" charset="0"/>
              </a:rPr>
              <a:t> </a:t>
            </a: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California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Connecticut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Delaware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Florida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Georgia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Hawaii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Illinois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Iowa 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Kentucky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Louisiana 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Maryland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Massachusetts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Michigan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Missouri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Montana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New Hampshire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New Jersey  </a:t>
            </a:r>
            <a:endParaRPr lang="en-US" sz="135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010400" y="2818433"/>
            <a:ext cx="1828800" cy="38318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North Carolina 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New York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North Dakota 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Oklahoma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Oregon </a:t>
            </a:r>
            <a:endParaRPr lang="en-US" sz="135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35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Pennsylvania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Rhode Island</a:t>
            </a:r>
          </a:p>
          <a:p>
            <a:pPr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South Carolina</a:t>
            </a:r>
            <a:endParaRPr lang="en-US" sz="135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135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Vermont</a:t>
            </a:r>
            <a:endParaRPr lang="en-US" sz="135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35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Washington</a:t>
            </a:r>
            <a:endParaRPr lang="en-US" sz="135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35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Wisconsin</a:t>
            </a:r>
            <a:endParaRPr lang="en-US" sz="135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135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Wyoming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Tennessee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Louisiana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Mississippi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Nevada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Texas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Arizona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524001"/>
            <a:ext cx="8686800" cy="150810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FFC000"/>
                </a:solidFill>
              </a:rPr>
              <a:t> 34 States Trained</a:t>
            </a:r>
          </a:p>
          <a:p>
            <a:pPr algn="ctr"/>
            <a:r>
              <a:rPr lang="en-US" sz="2300" dirty="0" smtClean="0">
                <a:solidFill>
                  <a:srgbClr val="FFC000"/>
                </a:solidFill>
              </a:rPr>
              <a:t> 1900 Classroom Trainers trained </a:t>
            </a:r>
            <a:r>
              <a:rPr lang="en-US" sz="2300" b="1" dirty="0" smtClean="0">
                <a:solidFill>
                  <a:srgbClr val="FFC000"/>
                </a:solidFill>
              </a:rPr>
              <a:t>– </a:t>
            </a:r>
            <a:r>
              <a:rPr lang="en-US" sz="2300" dirty="0" smtClean="0">
                <a:solidFill>
                  <a:srgbClr val="FFC000"/>
                </a:solidFill>
              </a:rPr>
              <a:t>11,000 Trained by Trainers</a:t>
            </a:r>
          </a:p>
          <a:p>
            <a:pPr algn="ctr"/>
            <a:r>
              <a:rPr lang="en-US" sz="2300" dirty="0" smtClean="0">
                <a:solidFill>
                  <a:srgbClr val="FFC000"/>
                </a:solidFill>
              </a:rPr>
              <a:t> 16,500 Trained Online</a:t>
            </a:r>
          </a:p>
          <a:p>
            <a:pPr algn="ctr"/>
            <a:r>
              <a:rPr lang="en-US" sz="2300" b="1" dirty="0" smtClean="0">
                <a:solidFill>
                  <a:srgbClr val="FFC000"/>
                </a:solidFill>
              </a:rPr>
              <a:t> 29,400 Total Fire Service Trained   </a:t>
            </a:r>
            <a:endParaRPr lang="en-US" sz="23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1981200" y="2590800"/>
            <a:ext cx="6019799" cy="865237"/>
            <a:chOff x="1981200" y="2362200"/>
            <a:chExt cx="5410199" cy="865237"/>
          </a:xfrm>
        </p:grpSpPr>
        <p:sp>
          <p:nvSpPr>
            <p:cNvPr id="5" name="TextBox 4"/>
            <p:cNvSpPr txBox="1"/>
            <p:nvPr/>
          </p:nvSpPr>
          <p:spPr>
            <a:xfrm>
              <a:off x="2209800" y="2362200"/>
              <a:ext cx="5181599" cy="86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dirty="0" smtClean="0">
                  <a:solidFill>
                    <a:srgbClr val="00B050"/>
                  </a:solidFill>
                  <a:effectLst>
                    <a:outerShdw blurRad="88900" dist="50800" dir="5400000" algn="ctr" rotWithShape="0">
                      <a:schemeClr val="tx1"/>
                    </a:outerShdw>
                  </a:effectLst>
                  <a:latin typeface="Arial Black" pitchFamily="34" charset="0"/>
                </a:rPr>
                <a:t>Fire Service Classroom Course</a:t>
              </a:r>
            </a:p>
            <a:p>
              <a:pPr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en-US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88900" dist="50800" dir="5400000" algn="ctr" rotWithShape="0">
                      <a:schemeClr val="tx1"/>
                    </a:outerShdw>
                  </a:effectLst>
                  <a:latin typeface="Arial Black" pitchFamily="34" charset="0"/>
                </a:rPr>
                <a:t>11,000 Fire Service Trained</a:t>
              </a:r>
            </a:p>
            <a:p>
              <a:pPr>
                <a:lnSpc>
                  <a:spcPts val="2000"/>
                </a:lnSpc>
              </a:pPr>
              <a:endParaRPr lang="en-US" sz="2000" dirty="0" smtClean="0">
                <a:solidFill>
                  <a:srgbClr val="00B050"/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981200" y="246459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38100" dist="38100" dir="30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0" y="3276600"/>
            <a:ext cx="6422265" cy="35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00B050"/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Fire/EMS Web Self-Paced Courses</a:t>
            </a:r>
            <a:endParaRPr lang="en-US" sz="2000" i="1" dirty="0">
              <a:solidFill>
                <a:srgbClr val="00B050"/>
              </a:solidFill>
              <a:effectLst>
                <a:outerShdw blurRad="88900" dist="50800" dir="5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981200" y="4724400"/>
            <a:ext cx="5486400" cy="352276"/>
            <a:chOff x="1981200" y="3657600"/>
            <a:chExt cx="5486400" cy="352276"/>
          </a:xfrm>
        </p:grpSpPr>
        <p:sp>
          <p:nvSpPr>
            <p:cNvPr id="9" name="TextBox 8"/>
            <p:cNvSpPr txBox="1"/>
            <p:nvPr/>
          </p:nvSpPr>
          <p:spPr>
            <a:xfrm>
              <a:off x="2286000" y="3657600"/>
              <a:ext cx="5181600" cy="352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88900" dist="50800" dir="5400000" algn="ctr" rotWithShape="0">
                      <a:schemeClr val="tx1"/>
                    </a:outerShdw>
                  </a:effectLst>
                  <a:latin typeface="Arial Black" pitchFamily="34" charset="0"/>
                </a:rPr>
                <a:t>Emergency Field Guide</a:t>
              </a:r>
              <a:endParaRPr lang="en-US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981200" y="373380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38100" dist="38100" dir="30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981200" y="6249244"/>
            <a:ext cx="5410200" cy="608756"/>
            <a:chOff x="1981200" y="4398314"/>
            <a:chExt cx="5410200" cy="608756"/>
          </a:xfrm>
        </p:grpSpPr>
        <p:sp>
          <p:nvSpPr>
            <p:cNvPr id="11" name="TextBox 10"/>
            <p:cNvSpPr txBox="1"/>
            <p:nvPr/>
          </p:nvSpPr>
          <p:spPr>
            <a:xfrm>
              <a:off x="2209800" y="4398314"/>
              <a:ext cx="5181600" cy="60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dirty="0" smtClean="0">
                  <a:solidFill>
                    <a:srgbClr val="00B050"/>
                  </a:solidFill>
                  <a:effectLst>
                    <a:outerShdw blurRad="88900" dist="50800" dir="5400000" algn="ctr" rotWithShape="0">
                      <a:schemeClr val="tx1"/>
                    </a:outerShdw>
                  </a:effectLst>
                  <a:latin typeface="Arial Black" pitchFamily="34" charset="0"/>
                </a:rPr>
                <a:t>EV Safety Training Website</a:t>
              </a:r>
            </a:p>
            <a:p>
              <a:pPr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en-US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88900" dist="50800" dir="5400000" algn="ctr" rotWithShape="0">
                      <a:schemeClr val="tx1"/>
                    </a:outerShdw>
                  </a:effectLst>
                  <a:latin typeface="Arial Black" pitchFamily="34" charset="0"/>
                </a:rPr>
                <a:t>115,500 Visits</a:t>
              </a:r>
              <a:endParaRPr lang="en-US" i="1" dirty="0">
                <a:solidFill>
                  <a:schemeClr val="bg1">
                    <a:lumMod val="85000"/>
                  </a:schemeClr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981200" y="4474514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38100" dist="38100" dir="30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0" y="3581400"/>
            <a:ext cx="583842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ü"/>
            </a:pPr>
            <a:r>
              <a:rPr lang="en-US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16,500 Emergency Responders Trained</a:t>
            </a:r>
            <a:endParaRPr lang="en-US" i="1" dirty="0">
              <a:solidFill>
                <a:schemeClr val="bg1">
                  <a:lumMod val="85000"/>
                </a:schemeClr>
              </a:solidFill>
              <a:effectLst>
                <a:outerShdw blurRad="88900" dist="50800" dir="5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1295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EV Safety Training Products</a:t>
            </a:r>
          </a:p>
        </p:txBody>
      </p:sp>
      <p:grpSp>
        <p:nvGrpSpPr>
          <p:cNvPr id="21" name="Group 14"/>
          <p:cNvGrpSpPr/>
          <p:nvPr/>
        </p:nvGrpSpPr>
        <p:grpSpPr>
          <a:xfrm>
            <a:off x="1981200" y="1905000"/>
            <a:ext cx="6019800" cy="605294"/>
            <a:chOff x="1981200" y="2362200"/>
            <a:chExt cx="5410200" cy="605294"/>
          </a:xfrm>
        </p:grpSpPr>
        <p:sp>
          <p:nvSpPr>
            <p:cNvPr id="22" name="TextBox 21"/>
            <p:cNvSpPr txBox="1"/>
            <p:nvPr/>
          </p:nvSpPr>
          <p:spPr>
            <a:xfrm>
              <a:off x="2209800" y="2362200"/>
              <a:ext cx="51816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dirty="0" smtClean="0">
                  <a:solidFill>
                    <a:srgbClr val="00B050"/>
                  </a:solidFill>
                  <a:effectLst>
                    <a:outerShdw blurRad="88900" dist="50800" dir="5400000" algn="ctr" rotWithShape="0">
                      <a:schemeClr val="tx1"/>
                    </a:outerShdw>
                  </a:effectLst>
                  <a:latin typeface="Arial Black" pitchFamily="34" charset="0"/>
                </a:rPr>
                <a:t>Fire Svc Train-the-Trainer Course</a:t>
              </a:r>
            </a:p>
            <a:p>
              <a:pPr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en-US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88900" dist="50800" dir="5400000" algn="ctr" rotWithShape="0">
                      <a:schemeClr val="tx1"/>
                    </a:outerShdw>
                  </a:effectLst>
                  <a:latin typeface="Arial Black" pitchFamily="34" charset="0"/>
                </a:rPr>
                <a:t>1,900 Fire Service Instructors Trained</a:t>
              </a:r>
              <a:endParaRPr lang="en-US" sz="2400" i="1" dirty="0">
                <a:solidFill>
                  <a:schemeClr val="bg1">
                    <a:lumMod val="85000"/>
                  </a:schemeClr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81200" y="246459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38100" dist="38100" dir="30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27" name="Group 14"/>
          <p:cNvGrpSpPr/>
          <p:nvPr/>
        </p:nvGrpSpPr>
        <p:grpSpPr>
          <a:xfrm>
            <a:off x="1981200" y="3962400"/>
            <a:ext cx="6070241" cy="352276"/>
            <a:chOff x="1981200" y="2286000"/>
            <a:chExt cx="5455533" cy="352276"/>
          </a:xfrm>
        </p:grpSpPr>
        <p:sp>
          <p:nvSpPr>
            <p:cNvPr id="28" name="TextBox 27"/>
            <p:cNvSpPr txBox="1"/>
            <p:nvPr/>
          </p:nvSpPr>
          <p:spPr>
            <a:xfrm>
              <a:off x="2255134" y="2286000"/>
              <a:ext cx="5181599" cy="352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88900" dist="50800" dir="5400000" algn="ctr" rotWithShape="0">
                      <a:schemeClr val="tx1"/>
                    </a:outerShdw>
                  </a:effectLst>
                  <a:latin typeface="Arial Black" pitchFamily="34" charset="0"/>
                </a:rPr>
                <a:t>LE &amp; EMS Classroom Course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981200" y="236220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38100" dist="38100" dir="30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86000" y="4343400"/>
            <a:ext cx="6422265" cy="35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LE &amp; EMS Web Self-Paced Course</a:t>
            </a:r>
            <a:endParaRPr lang="en-US" sz="2000" i="1" dirty="0">
              <a:solidFill>
                <a:schemeClr val="bg2">
                  <a:lumMod val="75000"/>
                </a:schemeClr>
              </a:solidFill>
              <a:effectLst>
                <a:outerShdw blurRad="88900" dist="50800" dir="5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981200" y="3352800"/>
            <a:ext cx="169572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38100" dist="38100" dir="30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981200" y="4419600"/>
            <a:ext cx="169572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38100" dist="38100" dir="30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0" y="5487244"/>
            <a:ext cx="6276304" cy="60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00B050"/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EV Monthly Newsletter</a:t>
            </a:r>
          </a:p>
          <a:p>
            <a:pPr>
              <a:lnSpc>
                <a:spcPts val="2000"/>
              </a:lnSpc>
              <a:buFont typeface="Wingdings" pitchFamily="2" charset="2"/>
              <a:buChar char="ü"/>
            </a:pPr>
            <a:r>
              <a:rPr lang="en-US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25,000 Circulation</a:t>
            </a:r>
            <a:endParaRPr lang="en-US" i="1" dirty="0">
              <a:solidFill>
                <a:schemeClr val="bg1">
                  <a:lumMod val="85000"/>
                </a:schemeClr>
              </a:solidFill>
              <a:effectLst>
                <a:outerShdw blurRad="88900" dist="50800" dir="5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81200" y="5563444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38100" dist="38100" dir="30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0" y="5029200"/>
            <a:ext cx="583842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ü"/>
            </a:pPr>
            <a:r>
              <a:rPr lang="en-US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3,200 Distribution this year</a:t>
            </a:r>
            <a:endParaRPr lang="en-US" i="1" dirty="0">
              <a:solidFill>
                <a:schemeClr val="bg1">
                  <a:lumMod val="85000"/>
                </a:schemeClr>
              </a:solidFill>
              <a:effectLst>
                <a:outerShdw blurRad="88900" dist="50800" dir="5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accident pic for present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30809"/>
            <a:ext cx="4648200" cy="33271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3" name="Picture 1" descr="C:\Users\aklock\AppData\Local\Microsoft\Windows\Temporary Internet Files\Content.Outlook\1M1E5C7D\How to use this gu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31435"/>
            <a:ext cx="4495800" cy="5726565"/>
          </a:xfrm>
          <a:prstGeom prst="rect">
            <a:avLst/>
          </a:prstGeom>
          <a:noFill/>
        </p:spPr>
      </p:pic>
      <p:pic>
        <p:nvPicPr>
          <p:cNvPr id="13315" name="Picture 3" descr="C:\Users\aklock\AppData\Local\Microsoft\Windows\Temporary Internet Files\Content.Outlook\1M1E5C7D\photo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143000"/>
            <a:ext cx="3429000" cy="2571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rial Black" pitchFamily="34" charset="0"/>
              </a:rPr>
              <a:t>  NFPA’s Emergency Field Guide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24582" name="Picture 6" descr="EFG Cov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676400"/>
            <a:ext cx="2133600" cy="28190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Integration with Outside Standards Initiatives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ANSI, </a:t>
            </a:r>
            <a:r>
              <a:rPr lang="en-US" i="1" dirty="0" smtClean="0">
                <a:solidFill>
                  <a:schemeClr val="bg1"/>
                </a:solidFill>
              </a:rPr>
              <a:t>Standardization Roadmap For Electric Vehicles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Single source for standards, works in progress and gaps.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SAE J2990, </a:t>
            </a:r>
            <a:r>
              <a:rPr lang="en-US" i="1" dirty="0" smtClean="0">
                <a:solidFill>
                  <a:schemeClr val="bg1"/>
                </a:solidFill>
              </a:rPr>
              <a:t>Hybrid and EV First and Second Responder Recommended Practice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Integration of NFPA Standards, EV Training Practices, and the SAE recommended practice.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6636</TotalTime>
  <Words>752</Words>
  <Application>Microsoft Office PowerPoint</Application>
  <PresentationFormat>On-screen Show (4:3)</PresentationFormat>
  <Paragraphs>185</Paragraphs>
  <Slides>16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EV Safety Training Project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Vehicle            Safety Standards Summits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blewis</dc:creator>
  <cp:lastModifiedBy>Charlie.Case</cp:lastModifiedBy>
  <cp:revision>172</cp:revision>
  <dcterms:created xsi:type="dcterms:W3CDTF">2011-02-23T17:17:24Z</dcterms:created>
  <dcterms:modified xsi:type="dcterms:W3CDTF">2012-05-17T10:52:33Z</dcterms:modified>
</cp:coreProperties>
</file>